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4" r:id="rId1"/>
  </p:sldMasterIdLst>
  <p:notesMasterIdLst>
    <p:notesMasterId r:id="rId125"/>
  </p:notesMasterIdLst>
  <p:handoutMasterIdLst>
    <p:handoutMasterId r:id="rId126"/>
  </p:handoutMasterIdLst>
  <p:sldIdLst>
    <p:sldId id="826" r:id="rId2"/>
    <p:sldId id="1165" r:id="rId3"/>
    <p:sldId id="953" r:id="rId4"/>
    <p:sldId id="956" r:id="rId5"/>
    <p:sldId id="954" r:id="rId6"/>
    <p:sldId id="955" r:id="rId7"/>
    <p:sldId id="957" r:id="rId8"/>
    <p:sldId id="983" r:id="rId9"/>
    <p:sldId id="984" r:id="rId10"/>
    <p:sldId id="985" r:id="rId11"/>
    <p:sldId id="959" r:id="rId12"/>
    <p:sldId id="960" r:id="rId13"/>
    <p:sldId id="987" r:id="rId14"/>
    <p:sldId id="989" r:id="rId15"/>
    <p:sldId id="1163" r:id="rId16"/>
    <p:sldId id="1128" r:id="rId17"/>
    <p:sldId id="967" r:id="rId18"/>
    <p:sldId id="968" r:id="rId19"/>
    <p:sldId id="969" r:id="rId20"/>
    <p:sldId id="970" r:id="rId21"/>
    <p:sldId id="993" r:id="rId22"/>
    <p:sldId id="992" r:id="rId23"/>
    <p:sldId id="998" r:id="rId24"/>
    <p:sldId id="994" r:id="rId25"/>
    <p:sldId id="1000" r:id="rId26"/>
    <p:sldId id="1001" r:id="rId27"/>
    <p:sldId id="999" r:id="rId28"/>
    <p:sldId id="1164" r:id="rId29"/>
    <p:sldId id="995" r:id="rId30"/>
    <p:sldId id="971" r:id="rId31"/>
    <p:sldId id="973" r:id="rId32"/>
    <p:sldId id="974" r:id="rId33"/>
    <p:sldId id="975" r:id="rId34"/>
    <p:sldId id="976" r:id="rId35"/>
    <p:sldId id="1006" r:id="rId36"/>
    <p:sldId id="1007" r:id="rId37"/>
    <p:sldId id="1029" r:id="rId38"/>
    <p:sldId id="1030" r:id="rId39"/>
    <p:sldId id="1033" r:id="rId40"/>
    <p:sldId id="980" r:id="rId41"/>
    <p:sldId id="981" r:id="rId42"/>
    <p:sldId id="1104" r:id="rId43"/>
    <p:sldId id="982" r:id="rId44"/>
    <p:sldId id="1057" r:id="rId45"/>
    <p:sldId id="1036" r:id="rId46"/>
    <p:sldId id="1058" r:id="rId47"/>
    <p:sldId id="1156" r:id="rId48"/>
    <p:sldId id="1160" r:id="rId49"/>
    <p:sldId id="1150" r:id="rId50"/>
    <p:sldId id="1157" r:id="rId51"/>
    <p:sldId id="1137" r:id="rId52"/>
    <p:sldId id="1148" r:id="rId53"/>
    <p:sldId id="1151" r:id="rId54"/>
    <p:sldId id="1152" r:id="rId55"/>
    <p:sldId id="1153" r:id="rId56"/>
    <p:sldId id="1154" r:id="rId57"/>
    <p:sldId id="1155" r:id="rId58"/>
    <p:sldId id="1146" r:id="rId59"/>
    <p:sldId id="1147" r:id="rId60"/>
    <p:sldId id="1037" r:id="rId61"/>
    <p:sldId id="1038" r:id="rId62"/>
    <p:sldId id="1060" r:id="rId63"/>
    <p:sldId id="1061" r:id="rId64"/>
    <p:sldId id="1062" r:id="rId65"/>
    <p:sldId id="1063" r:id="rId66"/>
    <p:sldId id="1059" r:id="rId67"/>
    <p:sldId id="1162" r:id="rId68"/>
    <p:sldId id="1039" r:id="rId69"/>
    <p:sldId id="1040" r:id="rId70"/>
    <p:sldId id="1041" r:id="rId71"/>
    <p:sldId id="1042" r:id="rId72"/>
    <p:sldId id="1043" r:id="rId73"/>
    <p:sldId id="1044" r:id="rId74"/>
    <p:sldId id="1045" r:id="rId75"/>
    <p:sldId id="1105" r:id="rId76"/>
    <p:sldId id="1046" r:id="rId77"/>
    <p:sldId id="1047" r:id="rId78"/>
    <p:sldId id="1048" r:id="rId79"/>
    <p:sldId id="1050" r:id="rId80"/>
    <p:sldId id="1101" r:id="rId81"/>
    <p:sldId id="1102" r:id="rId82"/>
    <p:sldId id="1049" r:id="rId83"/>
    <p:sldId id="1098" r:id="rId84"/>
    <p:sldId id="1051" r:id="rId85"/>
    <p:sldId id="1052" r:id="rId86"/>
    <p:sldId id="1136" r:id="rId87"/>
    <p:sldId id="1053" r:id="rId88"/>
    <p:sldId id="1054" r:id="rId89"/>
    <p:sldId id="1055" r:id="rId90"/>
    <p:sldId id="1161" r:id="rId91"/>
    <p:sldId id="952" r:id="rId92"/>
    <p:sldId id="941" r:id="rId93"/>
    <p:sldId id="1084" r:id="rId94"/>
    <p:sldId id="1085" r:id="rId95"/>
    <p:sldId id="942" r:id="rId96"/>
    <p:sldId id="943" r:id="rId97"/>
    <p:sldId id="944" r:id="rId98"/>
    <p:sldId id="1086" r:id="rId99"/>
    <p:sldId id="1088" r:id="rId100"/>
    <p:sldId id="945" r:id="rId101"/>
    <p:sldId id="946" r:id="rId102"/>
    <p:sldId id="1064" r:id="rId103"/>
    <p:sldId id="1065" r:id="rId104"/>
    <p:sldId id="1066" r:id="rId105"/>
    <p:sldId id="1067" r:id="rId106"/>
    <p:sldId id="1068" r:id="rId107"/>
    <p:sldId id="1069" r:id="rId108"/>
    <p:sldId id="1070" r:id="rId109"/>
    <p:sldId id="1071" r:id="rId110"/>
    <p:sldId id="1072" r:id="rId111"/>
    <p:sldId id="1073" r:id="rId112"/>
    <p:sldId id="1089" r:id="rId113"/>
    <p:sldId id="1074" r:id="rId114"/>
    <p:sldId id="1090" r:id="rId115"/>
    <p:sldId id="1075" r:id="rId116"/>
    <p:sldId id="1091" r:id="rId117"/>
    <p:sldId id="1077" r:id="rId118"/>
    <p:sldId id="1078" r:id="rId119"/>
    <p:sldId id="1079" r:id="rId120"/>
    <p:sldId id="1080" r:id="rId121"/>
    <p:sldId id="1081" r:id="rId122"/>
    <p:sldId id="1083" r:id="rId123"/>
    <p:sldId id="842" r:id="rId124"/>
  </p:sldIdLst>
  <p:sldSz cx="9144000" cy="6858000" type="screen4x3"/>
  <p:notesSz cx="7104063" cy="10234613"/>
  <p:embeddedFontLst>
    <p:embeddedFont>
      <p:font typeface="Cambria Math" panose="02040503050406030204" pitchFamily="18" charset="0"/>
      <p:regular r:id="rId127"/>
    </p:embeddedFont>
    <p:embeddedFont>
      <p:font typeface="Tw Cen MT" panose="020B0602020104020603" pitchFamily="34" charset="0"/>
      <p:regular r:id="rId128"/>
      <p:bold r:id="rId129"/>
      <p:italic r:id="rId130"/>
      <p:boldItalic r:id="rId131"/>
    </p:embeddedFont>
    <p:embeddedFont>
      <p:font typeface="Wingdings 2" panose="05020102010507070707" pitchFamily="18" charset="2"/>
      <p:regular r:id="rId132"/>
    </p:embeddedFont>
    <p:embeddedFont>
      <p:font typeface="黑体" panose="02010609060101010101" pitchFamily="49" charset="-122"/>
      <p:regular r:id="rId133"/>
    </p:embeddedFont>
    <p:embeddedFont>
      <p:font typeface="华文新魏" panose="02010800040101010101" pitchFamily="2" charset="-122"/>
      <p:regular r:id="rId134"/>
    </p:embeddedFont>
    <p:embeddedFont>
      <p:font typeface="华文中宋" panose="02010600040101010101" pitchFamily="2" charset="-122"/>
      <p:regular r:id="rId135"/>
    </p:embeddedFont>
    <p:embeddedFont>
      <p:font typeface="微软雅黑" panose="020B0503020204020204" pitchFamily="34" charset="-122"/>
      <p:regular r:id="rId136"/>
      <p:bold r:id="rId137"/>
    </p:embeddedFont>
  </p:embeddedFontLst>
  <p:defaultTextStyle>
    <a:defPPr>
      <a:defRPr lang="zh-CN"/>
    </a:defPPr>
    <a:lvl1pPr algn="l" defTabSz="457200" rtl="0" eaLnBrk="0" fontAlgn="base" hangingPunct="0">
      <a:spcBef>
        <a:spcPct val="0"/>
      </a:spcBef>
      <a:spcAft>
        <a:spcPct val="0"/>
      </a:spcAft>
      <a:defRPr kern="1200">
        <a:solidFill>
          <a:schemeClr val="tx1"/>
        </a:solidFill>
        <a:latin typeface="Arial" charset="0"/>
        <a:ea typeface="宋体" charset="-122"/>
        <a:cs typeface="+mn-cs"/>
      </a:defRPr>
    </a:lvl1pPr>
    <a:lvl2pPr marL="457200" algn="l" defTabSz="457200" rtl="0" eaLnBrk="0" fontAlgn="base" hangingPunct="0">
      <a:spcBef>
        <a:spcPct val="0"/>
      </a:spcBef>
      <a:spcAft>
        <a:spcPct val="0"/>
      </a:spcAft>
      <a:defRPr kern="1200">
        <a:solidFill>
          <a:schemeClr val="tx1"/>
        </a:solidFill>
        <a:latin typeface="Arial" charset="0"/>
        <a:ea typeface="宋体" charset="-122"/>
        <a:cs typeface="+mn-cs"/>
      </a:defRPr>
    </a:lvl2pPr>
    <a:lvl3pPr marL="914400" algn="l" defTabSz="457200" rtl="0" eaLnBrk="0" fontAlgn="base" hangingPunct="0">
      <a:spcBef>
        <a:spcPct val="0"/>
      </a:spcBef>
      <a:spcAft>
        <a:spcPct val="0"/>
      </a:spcAft>
      <a:defRPr kern="1200">
        <a:solidFill>
          <a:schemeClr val="tx1"/>
        </a:solidFill>
        <a:latin typeface="Arial" charset="0"/>
        <a:ea typeface="宋体" charset="-122"/>
        <a:cs typeface="+mn-cs"/>
      </a:defRPr>
    </a:lvl3pPr>
    <a:lvl4pPr marL="1371600" algn="l" defTabSz="457200" rtl="0" eaLnBrk="0" fontAlgn="base" hangingPunct="0">
      <a:spcBef>
        <a:spcPct val="0"/>
      </a:spcBef>
      <a:spcAft>
        <a:spcPct val="0"/>
      </a:spcAft>
      <a:defRPr kern="1200">
        <a:solidFill>
          <a:schemeClr val="tx1"/>
        </a:solidFill>
        <a:latin typeface="Arial" charset="0"/>
        <a:ea typeface="宋体" charset="-122"/>
        <a:cs typeface="+mn-cs"/>
      </a:defRPr>
    </a:lvl4pPr>
    <a:lvl5pPr marL="1828800" algn="l" defTabSz="457200"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215">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99FF"/>
    <a:srgbClr val="FFFF00"/>
    <a:srgbClr val="99FF33"/>
    <a:srgbClr val="C7D3BF"/>
    <a:srgbClr val="97A1FB"/>
    <a:srgbClr val="96C6C4"/>
    <a:srgbClr val="70F499"/>
    <a:srgbClr val="D09BFB"/>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1712" autoAdjust="0"/>
  </p:normalViewPr>
  <p:slideViewPr>
    <p:cSldViewPr snapToGrid="0" snapToObjects="1">
      <p:cViewPr varScale="1">
        <p:scale>
          <a:sx n="79" d="100"/>
          <a:sy n="79" d="100"/>
        </p:scale>
        <p:origin x="1598" y="58"/>
      </p:cViewPr>
      <p:guideLst>
        <p:guide orient="horz" pos="2215"/>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snapToGrid="0" snapToObjects="1">
      <p:cViewPr varScale="1">
        <p:scale>
          <a:sx n="48" d="100"/>
          <a:sy n="48" d="100"/>
        </p:scale>
        <p:origin x="2898" y="48"/>
      </p:cViewPr>
      <p:guideLst>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7.fntdata"/><Relationship Id="rId138"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8.fntdata"/><Relationship Id="rId13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font" Target="fonts/font3.fntdata"/><Relationship Id="rId13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6.fntdata"/><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font" Target="fonts/font4.fntdata"/><Relationship Id="rId13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5.fntdata"/><Relationship Id="rId136"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4024313" y="0"/>
            <a:ext cx="3078162" cy="511175"/>
          </a:xfrm>
          <a:prstGeom prst="rect">
            <a:avLst/>
          </a:prstGeom>
        </p:spPr>
        <p:txBody>
          <a:bodyPr vert="horz" lIns="91440" tIns="45720" rIns="91440" bIns="45720" rtlCol="0"/>
          <a:lstStyle>
            <a:lvl1pPr algn="r">
              <a:defRPr sz="1200"/>
            </a:lvl1pPr>
          </a:lstStyle>
          <a:p>
            <a:fld id="{EC8C3D9F-D0A5-4920-BECA-4AD106AB0C5B}" type="datetime1">
              <a:rPr lang="zh-CN" altLang="en-US" smtClean="0"/>
              <a:pPr/>
              <a:t>2020/7/15</a:t>
            </a:fld>
            <a:endParaRPr lang="zh-CN" altLang="en-US"/>
          </a:p>
        </p:txBody>
      </p:sp>
      <p:sp>
        <p:nvSpPr>
          <p:cNvPr id="4" name="页脚占位符 3"/>
          <p:cNvSpPr>
            <a:spLocks noGrp="1"/>
          </p:cNvSpPr>
          <p:nvPr>
            <p:ph type="ftr" sz="quarter" idx="2"/>
          </p:nvPr>
        </p:nvSpPr>
        <p:spPr>
          <a:xfrm>
            <a:off x="0" y="9721850"/>
            <a:ext cx="3078163" cy="511175"/>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4313" y="9721850"/>
            <a:ext cx="3078162" cy="511175"/>
          </a:xfrm>
          <a:prstGeom prst="rect">
            <a:avLst/>
          </a:prstGeom>
        </p:spPr>
        <p:txBody>
          <a:bodyPr vert="horz" lIns="91440" tIns="45720" rIns="91440" bIns="45720" rtlCol="0" anchor="b"/>
          <a:lstStyle>
            <a:lvl1pPr algn="r">
              <a:defRPr sz="1200"/>
            </a:lvl1pPr>
          </a:lstStyle>
          <a:p>
            <a:fld id="{657C22B4-6110-42E6-869B-62F9A6C65CE5}" type="slidenum">
              <a:rPr lang="zh-CN" altLang="en-US" smtClean="0"/>
              <a:pPr/>
              <a:t>‹#›</a:t>
            </a:fld>
            <a:endParaRPr lang="zh-CN" altLang="en-US"/>
          </a:p>
        </p:txBody>
      </p:sp>
    </p:spTree>
    <p:extLst>
      <p:ext uri="{BB962C8B-B14F-4D97-AF65-F5344CB8AC3E}">
        <p14:creationId xmlns:p14="http://schemas.microsoft.com/office/powerpoint/2010/main" val="40079486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3078163" cy="511175"/>
          </a:xfrm>
          <a:prstGeom prst="rect">
            <a:avLst/>
          </a:prstGeom>
          <a:noFill/>
          <a:ln>
            <a:noFill/>
          </a:ln>
        </p:spPr>
        <p:txBody>
          <a:bodyPr vert="horz" wrap="square" lIns="99075" tIns="49538" rIns="99075" bIns="49538" numCol="1" anchor="t" anchorCtr="0" compatLnSpc="1">
            <a:prstTxWarp prst="textNoShape">
              <a:avLst/>
            </a:prstTxWarp>
          </a:bodyPr>
          <a:lstStyle>
            <a:lvl1pPr eaLnBrk="1" hangingPunct="1">
              <a:buFont typeface="Arial" panose="020B0604020202020204" pitchFamily="34" charset="0"/>
              <a:buNone/>
              <a:defRPr sz="1300">
                <a:latin typeface="Arial" panose="020B0604020202020204" pitchFamily="34" charset="0"/>
                <a:ea typeface="宋体" panose="02010600030101010101" pitchFamily="2" charset="-122"/>
              </a:defRPr>
            </a:lvl1pPr>
          </a:lstStyle>
          <a:p>
            <a:pPr>
              <a:defRPr/>
            </a:pPr>
            <a:endParaRPr lang="zh-CN" altLang="zh-CN"/>
          </a:p>
        </p:txBody>
      </p:sp>
      <p:sp>
        <p:nvSpPr>
          <p:cNvPr id="2051" name="日期占位符 2"/>
          <p:cNvSpPr>
            <a:spLocks noGrp="1" noChangeArrowheads="1"/>
          </p:cNvSpPr>
          <p:nvPr>
            <p:ph type="dt" idx="1"/>
          </p:nvPr>
        </p:nvSpPr>
        <p:spPr bwMode="auto">
          <a:xfrm>
            <a:off x="4022725" y="0"/>
            <a:ext cx="3079750" cy="511175"/>
          </a:xfrm>
          <a:prstGeom prst="rect">
            <a:avLst/>
          </a:prstGeom>
          <a:noFill/>
          <a:ln>
            <a:noFill/>
          </a:ln>
        </p:spPr>
        <p:txBody>
          <a:bodyPr vert="horz" wrap="square" lIns="99075" tIns="49538" rIns="99075" bIns="49538" numCol="1" anchor="t" anchorCtr="0" compatLnSpc="1">
            <a:prstTxWarp prst="textNoShape">
              <a:avLst/>
            </a:prstTxWarp>
          </a:bodyPr>
          <a:lstStyle>
            <a:lvl1pPr algn="r" eaLnBrk="1" hangingPunct="1">
              <a:buFont typeface="Arial" panose="020B0604020202020204" pitchFamily="34" charset="0"/>
              <a:buNone/>
              <a:defRPr>
                <a:latin typeface="Arial" panose="020B0604020202020204" pitchFamily="34" charset="0"/>
                <a:ea typeface="宋体" panose="02010600030101010101" pitchFamily="2" charset="-122"/>
              </a:defRPr>
            </a:lvl1pPr>
          </a:lstStyle>
          <a:p>
            <a:pPr>
              <a:defRPr/>
            </a:pPr>
            <a:fld id="{B662E01E-1AD3-4B02-9BDE-E94A407B85F1}" type="datetime1">
              <a:rPr lang="zh-CN" altLang="en-US" smtClean="0"/>
              <a:pPr>
                <a:defRPr/>
              </a:pPr>
              <a:t>2020/7/15</a:t>
            </a:fld>
            <a:endParaRPr lang="zh-CN" altLang="en-US" sz="1300"/>
          </a:p>
        </p:txBody>
      </p:sp>
      <p:sp>
        <p:nvSpPr>
          <p:cNvPr id="58372" name="幻灯片图像占位符 3"/>
          <p:cNvSpPr>
            <a:spLocks noGrp="1" noRot="1" noChangeAspect="1" noChangeArrowheads="1"/>
          </p:cNvSpPr>
          <p:nvPr>
            <p:ph type="sldImg" idx="2"/>
          </p:nvPr>
        </p:nvSpPr>
        <p:spPr bwMode="auto">
          <a:xfrm>
            <a:off x="995363" y="768350"/>
            <a:ext cx="5113337" cy="383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709613" y="4860925"/>
            <a:ext cx="5683250" cy="4605338"/>
          </a:xfrm>
          <a:prstGeom prst="rect">
            <a:avLst/>
          </a:prstGeom>
          <a:noFill/>
          <a:ln>
            <a:noFill/>
          </a:ln>
        </p:spPr>
        <p:txBody>
          <a:bodyPr lIns="99075" tIns="49538" rIns="99075" bIns="49538"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defRPr/>
            </a:pPr>
            <a:r>
              <a:rPr lang="zh-CN" altLang="en-US">
                <a:ea typeface="宋体" panose="02010600030101010101" pitchFamily="2" charset="-122"/>
              </a:rPr>
              <a:t>单击此处编辑母版文本样式</a:t>
            </a:r>
          </a:p>
          <a:p>
            <a:pPr>
              <a:defRPr/>
            </a:pPr>
            <a:r>
              <a:rPr lang="zh-CN" altLang="en-US">
                <a:ea typeface="宋体" panose="02010600030101010101" pitchFamily="2" charset="-122"/>
              </a:rPr>
              <a:t>二级</a:t>
            </a:r>
          </a:p>
          <a:p>
            <a:pPr>
              <a:defRPr/>
            </a:pPr>
            <a:r>
              <a:rPr lang="zh-CN" altLang="en-US">
                <a:ea typeface="宋体" panose="02010600030101010101" pitchFamily="2" charset="-122"/>
              </a:rPr>
              <a:t>三级</a:t>
            </a:r>
          </a:p>
          <a:p>
            <a:pPr>
              <a:defRPr/>
            </a:pPr>
            <a:r>
              <a:rPr lang="zh-CN" altLang="en-US">
                <a:ea typeface="宋体" panose="02010600030101010101" pitchFamily="2" charset="-122"/>
              </a:rPr>
              <a:t>四级</a:t>
            </a:r>
          </a:p>
          <a:p>
            <a:pPr>
              <a:defRPr/>
            </a:pPr>
            <a:r>
              <a:rPr lang="zh-CN" altLang="en-US">
                <a:ea typeface="宋体" panose="02010600030101010101" pitchFamily="2" charset="-122"/>
              </a:rPr>
              <a:t>五级</a:t>
            </a:r>
          </a:p>
        </p:txBody>
      </p:sp>
      <p:sp>
        <p:nvSpPr>
          <p:cNvPr id="2054" name="页脚占位符 5"/>
          <p:cNvSpPr>
            <a:spLocks noGrp="1" noChangeArrowheads="1"/>
          </p:cNvSpPr>
          <p:nvPr>
            <p:ph type="ftr" sz="quarter" idx="4"/>
          </p:nvPr>
        </p:nvSpPr>
        <p:spPr bwMode="auto">
          <a:xfrm>
            <a:off x="0" y="9720263"/>
            <a:ext cx="3078163" cy="512762"/>
          </a:xfrm>
          <a:prstGeom prst="rect">
            <a:avLst/>
          </a:prstGeom>
          <a:noFill/>
          <a:ln>
            <a:noFill/>
          </a:ln>
        </p:spPr>
        <p:txBody>
          <a:bodyPr vert="horz" wrap="square" lIns="99075" tIns="49538" rIns="99075" bIns="49538" numCol="1" anchor="b" anchorCtr="0" compatLnSpc="1">
            <a:prstTxWarp prst="textNoShape">
              <a:avLst/>
            </a:prstTxWarp>
          </a:bodyPr>
          <a:lstStyle>
            <a:lvl1pPr eaLnBrk="1" hangingPunct="1">
              <a:buFont typeface="Arial" panose="020B0604020202020204" pitchFamily="34" charset="0"/>
              <a:buNone/>
              <a:defRPr sz="1300">
                <a:latin typeface="Arial" panose="020B0604020202020204" pitchFamily="34" charset="0"/>
                <a:ea typeface="宋体" panose="02010600030101010101" pitchFamily="2" charset="-122"/>
              </a:defRPr>
            </a:lvl1pPr>
          </a:lstStyle>
          <a:p>
            <a:pPr>
              <a:defRPr/>
            </a:pPr>
            <a:endParaRPr lang="zh-CN" altLang="zh-CN"/>
          </a:p>
        </p:txBody>
      </p:sp>
      <p:sp>
        <p:nvSpPr>
          <p:cNvPr id="2055" name="幻灯片编号占位符 6"/>
          <p:cNvSpPr>
            <a:spLocks noGrp="1" noChangeArrowheads="1"/>
          </p:cNvSpPr>
          <p:nvPr>
            <p:ph type="sldNum" sz="quarter" idx="5"/>
          </p:nvPr>
        </p:nvSpPr>
        <p:spPr bwMode="auto">
          <a:xfrm>
            <a:off x="4022725" y="9720263"/>
            <a:ext cx="3079750" cy="512762"/>
          </a:xfrm>
          <a:prstGeom prst="rect">
            <a:avLst/>
          </a:prstGeom>
          <a:noFill/>
          <a:ln>
            <a:noFill/>
          </a:ln>
        </p:spPr>
        <p:txBody>
          <a:bodyPr vert="horz" wrap="square" lIns="99075" tIns="49538" rIns="99075" bIns="49538" numCol="1" anchor="b" anchorCtr="0" compatLnSpc="1">
            <a:prstTxWarp prst="textNoShape">
              <a:avLst/>
            </a:prstTxWarp>
          </a:bodyPr>
          <a:lstStyle>
            <a:lvl1pPr algn="r" eaLnBrk="1" hangingPunct="1">
              <a:buFont typeface="Arial" charset="0"/>
              <a:buNone/>
              <a:defRPr smtClean="0"/>
            </a:lvl1pPr>
          </a:lstStyle>
          <a:p>
            <a:pPr>
              <a:defRPr/>
            </a:pPr>
            <a:fld id="{97D78B0D-C5B9-4CCF-AA9D-27E9940E5644}" type="slidenum">
              <a:rPr lang="zh-CN" altLang="en-US"/>
              <a:pPr>
                <a:defRPr/>
              </a:pPr>
              <a:t>‹#›</a:t>
            </a:fld>
            <a:endParaRPr lang="zh-CN" altLang="en-US" sz="1300"/>
          </a:p>
        </p:txBody>
      </p:sp>
    </p:spTree>
    <p:extLst>
      <p:ext uri="{BB962C8B-B14F-4D97-AF65-F5344CB8AC3E}">
        <p14:creationId xmlns:p14="http://schemas.microsoft.com/office/powerpoint/2010/main" val="495302404"/>
      </p:ext>
    </p:extLst>
  </p:cSld>
  <p:clrMap bg1="lt1" tx1="dk1" bg2="lt2" tx2="dk2" accent1="accent1" accent2="accent2" accent3="accent3" accent4="accent4" accent5="accent5" accent6="accent6" hlink="hlink" folHlink="folHlink"/>
  <p:hf hdr="0" ftr="0" dt="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1</a:t>
            </a:fld>
            <a:endParaRPr lang="zh-CN" altLang="en-US" sz="1300"/>
          </a:p>
        </p:txBody>
      </p:sp>
    </p:spTree>
    <p:extLst>
      <p:ext uri="{BB962C8B-B14F-4D97-AF65-F5344CB8AC3E}">
        <p14:creationId xmlns:p14="http://schemas.microsoft.com/office/powerpoint/2010/main" val="2077398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27</a:t>
            </a:fld>
            <a:endParaRPr lang="zh-CN" altLang="en-US" sz="1300"/>
          </a:p>
        </p:txBody>
      </p:sp>
    </p:spTree>
    <p:extLst>
      <p:ext uri="{BB962C8B-B14F-4D97-AF65-F5344CB8AC3E}">
        <p14:creationId xmlns:p14="http://schemas.microsoft.com/office/powerpoint/2010/main" val="3278364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28</a:t>
            </a:fld>
            <a:endParaRPr lang="zh-CN" altLang="en-US" sz="1300"/>
          </a:p>
        </p:txBody>
      </p:sp>
    </p:spTree>
    <p:extLst>
      <p:ext uri="{BB962C8B-B14F-4D97-AF65-F5344CB8AC3E}">
        <p14:creationId xmlns:p14="http://schemas.microsoft.com/office/powerpoint/2010/main" val="3278364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38</a:t>
            </a:fld>
            <a:endParaRPr lang="zh-CN" altLang="en-US" sz="1300"/>
          </a:p>
        </p:txBody>
      </p:sp>
    </p:spTree>
    <p:extLst>
      <p:ext uri="{BB962C8B-B14F-4D97-AF65-F5344CB8AC3E}">
        <p14:creationId xmlns:p14="http://schemas.microsoft.com/office/powerpoint/2010/main" val="2293347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7D78B0D-C5B9-4CCF-AA9D-27E9940E5644}" type="slidenum">
              <a:rPr lang="zh-CN" altLang="en-US" smtClean="0"/>
              <a:pPr>
                <a:defRPr/>
              </a:pPr>
              <a:t>47</a:t>
            </a:fld>
            <a:endParaRPr lang="zh-CN" altLang="en-US" sz="1300"/>
          </a:p>
        </p:txBody>
      </p:sp>
    </p:spTree>
    <p:extLst>
      <p:ext uri="{BB962C8B-B14F-4D97-AF65-F5344CB8AC3E}">
        <p14:creationId xmlns:p14="http://schemas.microsoft.com/office/powerpoint/2010/main" val="3056122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926013"/>
            <a:ext cx="5683250" cy="4029075"/>
          </a:xfrm>
          <a:prstGeom prst="rect">
            <a:avLst/>
          </a:prstGeom>
        </p:spPr>
        <p:txBody>
          <a:bodyPr/>
          <a:lstStyle/>
          <a:p>
            <a:endParaRPr lang="zh-CN" altLang="en-US" dirty="0"/>
          </a:p>
        </p:txBody>
      </p:sp>
      <p:sp>
        <p:nvSpPr>
          <p:cNvPr id="5" name="灯片编号占位符 4"/>
          <p:cNvSpPr>
            <a:spLocks noGrp="1"/>
          </p:cNvSpPr>
          <p:nvPr>
            <p:ph type="sldNum" sz="quarter" idx="11"/>
          </p:nvPr>
        </p:nvSpPr>
        <p:spPr/>
        <p:txBody>
          <a:bodyPr/>
          <a:lstStyle/>
          <a:p>
            <a:pPr>
              <a:defRPr/>
            </a:pPr>
            <a:fld id="{97D78B0D-C5B9-4CCF-AA9D-27E9940E5644}" type="slidenum">
              <a:rPr lang="zh-CN" altLang="en-US" smtClean="0"/>
              <a:pPr>
                <a:defRPr/>
              </a:pPr>
              <a:t>91</a:t>
            </a:fld>
            <a:endParaRPr lang="zh-CN" altLang="en-US" sz="1300"/>
          </a:p>
        </p:txBody>
      </p:sp>
    </p:spTree>
    <p:extLst>
      <p:ext uri="{BB962C8B-B14F-4D97-AF65-F5344CB8AC3E}">
        <p14:creationId xmlns:p14="http://schemas.microsoft.com/office/powerpoint/2010/main" val="943918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0407" y="4861441"/>
            <a:ext cx="5683250" cy="4605576"/>
          </a:xfrm>
          <a:prstGeom prst="rect">
            <a:avLst/>
          </a:prstGeom>
        </p:spPr>
        <p:txBody>
          <a:bodyPr lIns="99075" tIns="49538" rIns="99075" bIns="49538">
            <a:normAutofit/>
          </a:bodyPr>
          <a:lstStyle/>
          <a:p>
            <a:endParaRPr lang="zh-CN" altLang="en-US" dirty="0"/>
          </a:p>
        </p:txBody>
      </p:sp>
      <p:sp>
        <p:nvSpPr>
          <p:cNvPr id="4" name="灯片编号占位符 3"/>
          <p:cNvSpPr>
            <a:spLocks noGrp="1"/>
          </p:cNvSpPr>
          <p:nvPr>
            <p:ph type="sldNum" sz="quarter" idx="10"/>
          </p:nvPr>
        </p:nvSpPr>
        <p:spPr/>
        <p:txBody>
          <a:bodyPr/>
          <a:lstStyle/>
          <a:p>
            <a:fld id="{83D9780C-AFBC-4539-B6C5-A1462A4D3D28}" type="slidenum">
              <a:rPr lang="zh-CN" altLang="en-US" smtClean="0">
                <a:solidFill>
                  <a:prstClr val="black"/>
                </a:solidFill>
              </a:rPr>
              <a:pPr/>
              <a:t>123</a:t>
            </a:fld>
            <a:endParaRPr lang="zh-CN" altLang="en-US">
              <a:solidFill>
                <a:prstClr val="black"/>
              </a:solidFill>
            </a:endParaRPr>
          </a:p>
        </p:txBody>
      </p:sp>
    </p:spTree>
    <p:extLst>
      <p:ext uri="{BB962C8B-B14F-4D97-AF65-F5344CB8AC3E}">
        <p14:creationId xmlns:p14="http://schemas.microsoft.com/office/powerpoint/2010/main" val="283599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143000" y="3602038"/>
            <a:ext cx="6858000" cy="1655762"/>
          </a:xfrm>
        </p:spPr>
        <p:txBody>
          <a:bodyPr/>
          <a:lstStyle>
            <a:lvl1pPr marL="0" indent="0" algn="ctr">
              <a:buNone/>
              <a:defRPr sz="2400">
                <a:latin typeface="华文中宋" panose="02010600040101010101" pitchFamily="2" charset="-122"/>
                <a:ea typeface="华文中宋" panose="0201060004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6" name="标题 5"/>
          <p:cNvSpPr>
            <a:spLocks noGrp="1"/>
          </p:cNvSpPr>
          <p:nvPr>
            <p:ph type="title"/>
          </p:nvPr>
        </p:nvSpPr>
        <p:spPr/>
        <p:txBody>
          <a:bodyPr/>
          <a:lstStyle>
            <a:lvl1pPr>
              <a:defRPr sz="4000">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Tree>
    <p:extLst>
      <p:ext uri="{BB962C8B-B14F-4D97-AF65-F5344CB8AC3E}">
        <p14:creationId xmlns:p14="http://schemas.microsoft.com/office/powerpoint/2010/main" val="3219062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014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7825" y="228600"/>
            <a:ext cx="2038350" cy="58975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28600"/>
            <a:ext cx="5965825" cy="58975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5867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59026"/>
            <a:ext cx="8153400" cy="887896"/>
          </a:xfrm>
        </p:spPr>
        <p:txBody>
          <a:bodyPr/>
          <a:lstStyle/>
          <a:p>
            <a:r>
              <a:rPr lang="zh-CN" altLang="en-US" dirty="0"/>
              <a:t>单击此处编辑母版标题样式</a:t>
            </a:r>
          </a:p>
        </p:txBody>
      </p:sp>
      <p:sp>
        <p:nvSpPr>
          <p:cNvPr id="3" name="文本占位符 2"/>
          <p:cNvSpPr>
            <a:spLocks noGrp="1"/>
          </p:cNvSpPr>
          <p:nvPr>
            <p:ph type="body" sz="half" idx="1"/>
          </p:nvPr>
        </p:nvSpPr>
        <p:spPr>
          <a:xfrm>
            <a:off x="612775" y="1484243"/>
            <a:ext cx="4000500" cy="483704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5675" y="1484243"/>
            <a:ext cx="4000500" cy="483704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18359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49891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dirty="0"/>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452307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12775" y="1484243"/>
            <a:ext cx="4000500" cy="481053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765675" y="1484243"/>
            <a:ext cx="4000500" cy="48105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78999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668545"/>
          </a:xfrm>
        </p:spPr>
        <p:txBody>
          <a:bodyPr/>
          <a:lstStyle/>
          <a:p>
            <a:r>
              <a:rPr lang="zh-CN" altLang="en-US"/>
              <a:t>单击此处编辑母版标题样式</a:t>
            </a:r>
          </a:p>
        </p:txBody>
      </p:sp>
      <p:sp>
        <p:nvSpPr>
          <p:cNvPr id="3" name="文本占位符 2"/>
          <p:cNvSpPr>
            <a:spLocks noGrp="1"/>
          </p:cNvSpPr>
          <p:nvPr>
            <p:ph type="body" idx="1"/>
          </p:nvPr>
        </p:nvSpPr>
        <p:spPr>
          <a:xfrm>
            <a:off x="630238" y="1469131"/>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293042"/>
            <a:ext cx="3868737" cy="396198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469131"/>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293042"/>
            <a:ext cx="3887788" cy="396198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88652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793555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9570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50324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Tw Cen MT" panose="020B0602020104020603" pitchFamily="34" charset="0"/>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604088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Title Placeholder 21"/>
          <p:cNvSpPr>
            <a:spLocks noGrp="1" noChangeArrowheads="1"/>
          </p:cNvSpPr>
          <p:nvPr>
            <p:ph type="title" idx="4294967295"/>
          </p:nvPr>
        </p:nvSpPr>
        <p:spPr bwMode="auto">
          <a:xfrm>
            <a:off x="609600" y="228600"/>
            <a:ext cx="8153400" cy="7127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zh-CN" dirty="0">
                <a:sym typeface="Tw Cen MT"/>
              </a:rPr>
              <a:t>单击此处编辑母版标题样式</a:t>
            </a:r>
          </a:p>
        </p:txBody>
      </p:sp>
      <p:sp>
        <p:nvSpPr>
          <p:cNvPr id="1027" name="Text Placeholder 12"/>
          <p:cNvSpPr>
            <a:spLocks noGrp="1" noChangeArrowheads="1"/>
          </p:cNvSpPr>
          <p:nvPr>
            <p:ph type="body" idx="1"/>
          </p:nvPr>
        </p:nvSpPr>
        <p:spPr bwMode="auto">
          <a:xfrm>
            <a:off x="612775" y="1341438"/>
            <a:ext cx="8153400" cy="4784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zh-CN" dirty="0">
                <a:sym typeface="Tw Cen MT"/>
              </a:rPr>
              <a:t>单击此处编辑母版文本样式</a:t>
            </a:r>
          </a:p>
          <a:p>
            <a:pPr lvl="1"/>
            <a:r>
              <a:rPr lang="zh-CN" altLang="zh-CN" dirty="0">
                <a:sym typeface="Tw Cen MT"/>
              </a:rPr>
              <a:t>二级</a:t>
            </a:r>
          </a:p>
          <a:p>
            <a:pPr lvl="2"/>
            <a:r>
              <a:rPr lang="zh-CN" altLang="zh-CN" dirty="0">
                <a:sym typeface="Tw Cen MT"/>
              </a:rPr>
              <a:t>三级</a:t>
            </a:r>
          </a:p>
          <a:p>
            <a:pPr lvl="3"/>
            <a:r>
              <a:rPr lang="zh-CN" altLang="zh-CN" dirty="0">
                <a:sym typeface="Tw Cen MT"/>
              </a:rPr>
              <a:t>四级</a:t>
            </a:r>
          </a:p>
          <a:p>
            <a:pPr lvl="4"/>
            <a:r>
              <a:rPr lang="zh-CN" altLang="zh-CN" dirty="0">
                <a:sym typeface="Tw Cen MT"/>
              </a:rPr>
              <a:t>五级</a:t>
            </a:r>
          </a:p>
        </p:txBody>
      </p:sp>
      <p:sp>
        <p:nvSpPr>
          <p:cNvPr id="1029" name="Rectangle 7"/>
          <p:cNvSpPr>
            <a:spLocks noChangeArrowheads="1"/>
          </p:cNvSpPr>
          <p:nvPr userDrawn="1"/>
        </p:nvSpPr>
        <p:spPr bwMode="auto">
          <a:xfrm>
            <a:off x="0" y="1027113"/>
            <a:ext cx="533400" cy="228600"/>
          </a:xfrm>
          <a:prstGeom prst="rect">
            <a:avLst/>
          </a:prstGeom>
          <a:solidFill>
            <a:schemeClr val="accent2"/>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sym typeface="Arial" panose="020B0604020202020204" pitchFamily="34" charset="0"/>
            </a:endParaRPr>
          </a:p>
        </p:txBody>
      </p:sp>
      <p:sp>
        <p:nvSpPr>
          <p:cNvPr id="1030" name="Rectangle 8"/>
          <p:cNvSpPr>
            <a:spLocks noChangeArrowheads="1"/>
          </p:cNvSpPr>
          <p:nvPr/>
        </p:nvSpPr>
        <p:spPr bwMode="auto">
          <a:xfrm>
            <a:off x="590550" y="1027113"/>
            <a:ext cx="8553450" cy="228600"/>
          </a:xfrm>
          <a:prstGeom prst="rect">
            <a:avLst/>
          </a:prstGeom>
          <a:solidFill>
            <a:schemeClr val="accent1"/>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sym typeface="Arial" panose="020B0604020202020204" pitchFamily="34" charset="0"/>
            </a:endParaRPr>
          </a:p>
        </p:txBody>
      </p:sp>
      <p:sp>
        <p:nvSpPr>
          <p:cNvPr id="1033" name="Rectangle 10"/>
          <p:cNvSpPr>
            <a:spLocks noChangeArrowheads="1"/>
          </p:cNvSpPr>
          <p:nvPr/>
        </p:nvSpPr>
        <p:spPr bwMode="auto">
          <a:xfrm>
            <a:off x="0" y="6508750"/>
            <a:ext cx="2994025" cy="319088"/>
          </a:xfrm>
          <a:prstGeom prst="rect">
            <a:avLst/>
          </a:prstGeom>
          <a:solidFill>
            <a:schemeClr val="accent2"/>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sym typeface="Arial" panose="020B0604020202020204" pitchFamily="34" charset="0"/>
            </a:endParaRPr>
          </a:p>
        </p:txBody>
      </p:sp>
      <p:sp>
        <p:nvSpPr>
          <p:cNvPr id="1034" name="Rectangle 11"/>
          <p:cNvSpPr>
            <a:spLocks noChangeArrowheads="1"/>
          </p:cNvSpPr>
          <p:nvPr/>
        </p:nvSpPr>
        <p:spPr bwMode="auto">
          <a:xfrm>
            <a:off x="3067050" y="6508750"/>
            <a:ext cx="2962275" cy="320675"/>
          </a:xfrm>
          <a:prstGeom prst="rect">
            <a:avLst/>
          </a:prstGeom>
          <a:solidFill>
            <a:schemeClr val="accent1"/>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rPr>
              <a:t>计算机与信息安全学院</a:t>
            </a:r>
            <a:endParaRPr lang="zh-CN" altLang="zh-CN" sz="1600" dirty="0">
              <a:solidFill>
                <a:srgbClr val="FFFFFF"/>
              </a:solidFill>
              <a:sym typeface="Arial" panose="020B0604020202020204" pitchFamily="34" charset="0"/>
            </a:endParaRPr>
          </a:p>
        </p:txBody>
      </p:sp>
      <p:sp>
        <p:nvSpPr>
          <p:cNvPr id="1035" name="Subtitle 8"/>
          <p:cNvSpPr>
            <a:spLocks noChangeArrowheads="1"/>
          </p:cNvSpPr>
          <p:nvPr/>
        </p:nvSpPr>
        <p:spPr bwMode="auto">
          <a:xfrm>
            <a:off x="3068638" y="6508750"/>
            <a:ext cx="2962275" cy="292100"/>
          </a:xfrm>
          <a:prstGeom prst="rect">
            <a:avLst/>
          </a:prstGeom>
          <a:no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1600" dirty="0">
              <a:solidFill>
                <a:srgbClr val="555555"/>
              </a:solidFill>
              <a:latin typeface="Tw Cen MT" panose="020B0602020104020603" pitchFamily="34" charset="0"/>
              <a:ea typeface="华文仿宋" panose="02010600040101010101" pitchFamily="2" charset="-122"/>
              <a:sym typeface="华文仿宋" panose="02010600040101010101" pitchFamily="2" charset="-122"/>
            </a:endParaRPr>
          </a:p>
        </p:txBody>
      </p:sp>
      <p:sp>
        <p:nvSpPr>
          <p:cNvPr id="1036" name="Rectangle 11"/>
          <p:cNvSpPr>
            <a:spLocks noChangeArrowheads="1"/>
          </p:cNvSpPr>
          <p:nvPr/>
        </p:nvSpPr>
        <p:spPr bwMode="auto">
          <a:xfrm>
            <a:off x="6097588" y="6508750"/>
            <a:ext cx="3043237" cy="320675"/>
          </a:xfrm>
          <a:prstGeom prst="rect">
            <a:avLst/>
          </a:prstGeom>
          <a:solidFill>
            <a:srgbClr val="B29C93"/>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sym typeface="Arial" panose="020B0604020202020204" pitchFamily="34" charset="0"/>
            </a:endParaRPr>
          </a:p>
        </p:txBody>
      </p:sp>
      <p:sp>
        <p:nvSpPr>
          <p:cNvPr id="1037" name="Subtitle 8"/>
          <p:cNvSpPr>
            <a:spLocks noChangeArrowheads="1"/>
          </p:cNvSpPr>
          <p:nvPr userDrawn="1"/>
        </p:nvSpPr>
        <p:spPr bwMode="auto">
          <a:xfrm>
            <a:off x="6099175" y="6508750"/>
            <a:ext cx="3043238" cy="292100"/>
          </a:xfrm>
          <a:prstGeom prst="rect">
            <a:avLst/>
          </a:prstGeom>
          <a:no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rPr>
              <a:t>软件工程</a:t>
            </a:r>
            <a:endParaRPr lang="zh-CN" altLang="zh-CN"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endParaRPr>
          </a:p>
        </p:txBody>
      </p:sp>
      <p:sp>
        <p:nvSpPr>
          <p:cNvPr id="1038" name="Subtitle 8"/>
          <p:cNvSpPr>
            <a:spLocks noChangeArrowheads="1"/>
          </p:cNvSpPr>
          <p:nvPr/>
        </p:nvSpPr>
        <p:spPr bwMode="auto">
          <a:xfrm>
            <a:off x="0" y="6508750"/>
            <a:ext cx="2994025" cy="292100"/>
          </a:xfrm>
          <a:prstGeom prst="rect">
            <a:avLst/>
          </a:prstGeom>
          <a:no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dirty="0">
                <a:solidFill>
                  <a:srgbClr val="F9F9F9"/>
                </a:solidFill>
                <a:latin typeface="Tw Cen MT" panose="020B0602020104020603" pitchFamily="34" charset="0"/>
                <a:ea typeface="华文仿宋" panose="02010600040101010101" pitchFamily="2" charset="-122"/>
                <a:sym typeface="华文仿宋" panose="02010600040101010101" pitchFamily="2" charset="-122"/>
              </a:rPr>
              <a:t>桂林电子科技</a:t>
            </a:r>
            <a:r>
              <a:rPr lang="zh-CN" altLang="zh-CN" sz="1600" dirty="0">
                <a:solidFill>
                  <a:srgbClr val="F9F9F9"/>
                </a:solidFill>
                <a:latin typeface="Tw Cen MT" panose="020B0602020104020603" pitchFamily="34" charset="0"/>
                <a:ea typeface="华文仿宋" panose="02010600040101010101" pitchFamily="2" charset="-122"/>
                <a:sym typeface="华文仿宋" panose="02010600040101010101" pitchFamily="2" charset="-122"/>
              </a:rPr>
              <a:t>大学</a:t>
            </a:r>
          </a:p>
          <a:p>
            <a:pPr algn="ctr" eaLnBrk="1" hangingPunct="1">
              <a:defRPr/>
            </a:pPr>
            <a:endParaRPr lang="zh-CN" altLang="en-US"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endParaRPr>
          </a:p>
        </p:txBody>
      </p:sp>
      <p:sp>
        <p:nvSpPr>
          <p:cNvPr id="14" name="文本框 13"/>
          <p:cNvSpPr txBox="1"/>
          <p:nvPr userDrawn="1"/>
        </p:nvSpPr>
        <p:spPr>
          <a:xfrm>
            <a:off x="53788" y="968282"/>
            <a:ext cx="436338" cy="338554"/>
          </a:xfrm>
          <a:prstGeom prst="rect">
            <a:avLst/>
          </a:prstGeom>
          <a:noFill/>
        </p:spPr>
        <p:txBody>
          <a:bodyPr wrap="none" rtlCol="0">
            <a:spAutoFit/>
          </a:bodyPr>
          <a:lstStyle/>
          <a:p>
            <a:fld id="{AE5FC7BA-3490-42F5-AB11-D54952D85A48}" type="slidenum">
              <a:rPr lang="zh-CN" altLang="en-US" sz="1600" smtClean="0">
                <a:solidFill>
                  <a:schemeClr val="bg1"/>
                </a:solidFill>
              </a:rPr>
              <a:pPr/>
              <a:t>‹#›</a:t>
            </a:fld>
            <a:endParaRPr lang="zh-CN" altLang="en-US" sz="1600" dirty="0">
              <a:solidFill>
                <a:schemeClr val="bg1"/>
              </a:solidFill>
            </a:endParaRPr>
          </a:p>
        </p:txBody>
      </p:sp>
    </p:spTree>
    <p:extLst>
      <p:ext uri="{BB962C8B-B14F-4D97-AF65-F5344CB8AC3E}">
        <p14:creationId xmlns:p14="http://schemas.microsoft.com/office/powerpoint/2010/main" val="15313238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hf sldNum="0" hdr="0" ftr="0" dt="0"/>
  <p:txStyles>
    <p:titleStyle>
      <a:lvl1pPr algn="l" rtl="0" eaLnBrk="0" fontAlgn="base" hangingPunct="0">
        <a:spcBef>
          <a:spcPct val="0"/>
        </a:spcBef>
        <a:spcAft>
          <a:spcPct val="0"/>
        </a:spcAft>
        <a:defRPr sz="4000" kern="1200">
          <a:solidFill>
            <a:schemeClr val="tx2"/>
          </a:solidFill>
          <a:latin typeface="华文新魏" panose="02010800040101010101" pitchFamily="2" charset="-122"/>
          <a:ea typeface="华文新魏" panose="02010800040101010101" pitchFamily="2" charset="-122"/>
          <a:cs typeface="+mj-cs"/>
          <a:sym typeface="Tw Cen MT"/>
        </a:defRPr>
      </a:lvl1pPr>
      <a:lvl2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2pPr>
      <a:lvl3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3pPr>
      <a:lvl4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4pPr>
      <a:lvl5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5pPr>
      <a:lvl6pPr marL="4572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6pPr>
      <a:lvl7pPr marL="9144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7pPr>
      <a:lvl8pPr marL="13716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8pPr>
      <a:lvl9pPr marL="18288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9pPr>
    </p:titleStyle>
    <p:body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2.png"/><Relationship Id="rId4" Type="http://schemas.openxmlformats.org/officeDocument/2006/relationships/image" Target="../media/image21.png"/></Relationships>
</file>

<file path=ppt/slides/_rels/slide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2.png"/><Relationship Id="rId4" Type="http://schemas.openxmlformats.org/officeDocument/2006/relationships/image" Target="../media/image21.png"/></Relationships>
</file>

<file path=ppt/slides/_rels/slide8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9"/>
          <p:cNvSpPr>
            <a:spLocks noChangeArrowheads="1"/>
          </p:cNvSpPr>
          <p:nvPr/>
        </p:nvSpPr>
        <p:spPr bwMode="auto">
          <a:xfrm>
            <a:off x="0" y="5970588"/>
            <a:ext cx="9144000" cy="887412"/>
          </a:xfrm>
          <a:prstGeom prst="rect">
            <a:avLst/>
          </a:prstGeom>
          <a:solidFill>
            <a:srgbClr val="FFFFFF"/>
          </a:solidFill>
          <a:ln w="9525">
            <a:noFill/>
            <a:miter lim="800000"/>
            <a:headEnd/>
            <a:tailEnd/>
          </a:ln>
        </p:spPr>
        <p:txBody>
          <a:bodyPr anchor="ctr"/>
          <a:lstStyle/>
          <a:p>
            <a:pPr eaLnBrk="1" hangingPunct="1">
              <a:buFont typeface="Arial" charset="0"/>
              <a:buNone/>
            </a:pPr>
            <a:endParaRPr lang="zh-CN" altLang="zh-CN">
              <a:solidFill>
                <a:srgbClr val="FFFFFF"/>
              </a:solidFill>
              <a:sym typeface="Arial" charset="0"/>
            </a:endParaRPr>
          </a:p>
        </p:txBody>
      </p:sp>
      <p:sp>
        <p:nvSpPr>
          <p:cNvPr id="16387" name="Rectangle 10"/>
          <p:cNvSpPr>
            <a:spLocks noChangeArrowheads="1"/>
          </p:cNvSpPr>
          <p:nvPr/>
        </p:nvSpPr>
        <p:spPr bwMode="auto">
          <a:xfrm>
            <a:off x="0" y="6048375"/>
            <a:ext cx="2994025" cy="712788"/>
          </a:xfrm>
          <a:prstGeom prst="rect">
            <a:avLst/>
          </a:prstGeom>
          <a:solidFill>
            <a:schemeClr val="accent2"/>
          </a:solidFill>
          <a:ln w="9525">
            <a:noFill/>
            <a:miter lim="800000"/>
            <a:headEnd/>
            <a:tailEnd/>
          </a:ln>
        </p:spPr>
        <p:txBody>
          <a:bodyPr anchor="ctr"/>
          <a:lstStyle/>
          <a:p>
            <a:pPr eaLnBrk="1" hangingPunct="1">
              <a:buFont typeface="Arial" charset="0"/>
              <a:buNone/>
            </a:pPr>
            <a:endParaRPr lang="zh-CN" altLang="zh-CN">
              <a:solidFill>
                <a:srgbClr val="FFFFFF"/>
              </a:solidFill>
              <a:sym typeface="Arial" charset="0"/>
            </a:endParaRPr>
          </a:p>
        </p:txBody>
      </p:sp>
      <p:sp>
        <p:nvSpPr>
          <p:cNvPr id="16388" name="Rectangle 11"/>
          <p:cNvSpPr>
            <a:spLocks noChangeArrowheads="1"/>
          </p:cNvSpPr>
          <p:nvPr/>
        </p:nvSpPr>
        <p:spPr bwMode="auto">
          <a:xfrm>
            <a:off x="3067050" y="6048375"/>
            <a:ext cx="2962275" cy="714375"/>
          </a:xfrm>
          <a:prstGeom prst="rect">
            <a:avLst/>
          </a:prstGeom>
          <a:solidFill>
            <a:schemeClr val="accent1"/>
          </a:solidFill>
          <a:ln w="9525">
            <a:noFill/>
            <a:miter lim="800000"/>
            <a:headEnd/>
            <a:tailEnd/>
          </a:ln>
        </p:spPr>
        <p:txBody>
          <a:bodyPr anchor="ctr"/>
          <a:lstStyle/>
          <a:p>
            <a:pPr algn="ctr" eaLnBrk="1" hangingPunct="1"/>
            <a:r>
              <a:rPr lang="zh-CN" altLang="en-US" sz="2000" dirty="0">
                <a:solidFill>
                  <a:srgbClr val="F9F9F9"/>
                </a:solidFill>
                <a:latin typeface="Tw Cen MT"/>
                <a:sym typeface="Tw Cen MT"/>
              </a:rPr>
              <a:t>计算机与信息安全学院</a:t>
            </a:r>
            <a:endParaRPr lang="zh-CN" altLang="zh-CN" sz="2000" dirty="0">
              <a:solidFill>
                <a:srgbClr val="F9F9F9"/>
              </a:solidFill>
              <a:latin typeface="Tw Cen MT"/>
              <a:sym typeface="Arial" charset="0"/>
            </a:endParaRPr>
          </a:p>
        </p:txBody>
      </p:sp>
      <p:sp>
        <p:nvSpPr>
          <p:cNvPr id="16389" name="Rectangle 11"/>
          <p:cNvSpPr>
            <a:spLocks noChangeArrowheads="1"/>
          </p:cNvSpPr>
          <p:nvPr/>
        </p:nvSpPr>
        <p:spPr bwMode="auto">
          <a:xfrm>
            <a:off x="6097588" y="6048375"/>
            <a:ext cx="3043237" cy="714375"/>
          </a:xfrm>
          <a:prstGeom prst="rect">
            <a:avLst/>
          </a:prstGeom>
          <a:solidFill>
            <a:srgbClr val="B29C93"/>
          </a:solidFill>
          <a:ln w="9525">
            <a:noFill/>
            <a:miter lim="800000"/>
            <a:headEnd/>
            <a:tailEnd/>
          </a:ln>
        </p:spPr>
        <p:txBody>
          <a:bodyPr anchor="ctr"/>
          <a:lstStyle/>
          <a:p>
            <a:pPr eaLnBrk="1" hangingPunct="1">
              <a:buFont typeface="Arial" charset="0"/>
              <a:buNone/>
            </a:pPr>
            <a:endParaRPr lang="zh-CN" altLang="zh-CN">
              <a:solidFill>
                <a:srgbClr val="FFFFFF"/>
              </a:solidFill>
              <a:sym typeface="Arial" charset="0"/>
            </a:endParaRPr>
          </a:p>
        </p:txBody>
      </p:sp>
      <p:sp>
        <p:nvSpPr>
          <p:cNvPr id="16390" name="Subtitle 8"/>
          <p:cNvSpPr>
            <a:spLocks noChangeArrowheads="1"/>
          </p:cNvSpPr>
          <p:nvPr/>
        </p:nvSpPr>
        <p:spPr bwMode="auto">
          <a:xfrm>
            <a:off x="6099175" y="6048375"/>
            <a:ext cx="3044825" cy="685800"/>
          </a:xfrm>
          <a:prstGeom prst="rect">
            <a:avLst/>
          </a:prstGeom>
          <a:noFill/>
          <a:ln w="9525">
            <a:noFill/>
            <a:miter lim="800000"/>
            <a:headEnd/>
            <a:tailEnd/>
          </a:ln>
        </p:spPr>
        <p:txBody>
          <a:bodyPr anchor="ctr"/>
          <a:lstStyle/>
          <a:p>
            <a:pPr algn="ctr" eaLnBrk="1" hangingPunct="1">
              <a:spcBef>
                <a:spcPts val="700"/>
              </a:spcBef>
              <a:buClr>
                <a:srgbClr val="DD8047"/>
              </a:buClr>
              <a:buSzPct val="60000"/>
              <a:buFont typeface="Wingdings" pitchFamily="2" charset="2"/>
              <a:buNone/>
            </a:pPr>
            <a:r>
              <a:rPr lang="zh-CN" altLang="en-US" sz="2000" dirty="0">
                <a:solidFill>
                  <a:srgbClr val="F9F9F9"/>
                </a:solidFill>
                <a:latin typeface="Tw Cen MT"/>
                <a:sym typeface="Tw Cen MT"/>
              </a:rPr>
              <a:t>软件工程</a:t>
            </a:r>
            <a:endParaRPr lang="zh-CN" altLang="zh-CN" sz="2000" dirty="0">
              <a:solidFill>
                <a:srgbClr val="F9F9F9"/>
              </a:solidFill>
              <a:latin typeface="Tw Cen MT"/>
              <a:sym typeface="Tw Cen MT"/>
            </a:endParaRPr>
          </a:p>
        </p:txBody>
      </p:sp>
      <p:sp>
        <p:nvSpPr>
          <p:cNvPr id="16392" name="副标题 2"/>
          <p:cNvSpPr>
            <a:spLocks noGrp="1" noChangeArrowheads="1"/>
          </p:cNvSpPr>
          <p:nvPr>
            <p:ph type="subTitle" idx="1"/>
          </p:nvPr>
        </p:nvSpPr>
        <p:spPr>
          <a:xfrm>
            <a:off x="0" y="17463"/>
            <a:ext cx="9144000" cy="1997317"/>
          </a:xfrm>
          <a:solidFill>
            <a:schemeClr val="accent1"/>
          </a:solidFill>
        </p:spPr>
        <p:txBody>
          <a:bodyPr anchor="ctr"/>
          <a:lstStyle/>
          <a:p>
            <a:pPr eaLnBrk="1" hangingPunct="1"/>
            <a:r>
              <a:rPr lang="zh-CN" altLang="en-US" sz="3600" dirty="0">
                <a:solidFill>
                  <a:schemeClr val="bg1"/>
                </a:solidFill>
                <a:latin typeface="Times New Roman" pitchFamily="18" charset="0"/>
                <a:ea typeface="华文中宋" pitchFamily="2" charset="-122"/>
                <a:sym typeface="Times New Roman" pitchFamily="18" charset="0"/>
              </a:rPr>
              <a:t>数据结构与算法</a:t>
            </a:r>
          </a:p>
        </p:txBody>
      </p:sp>
      <p:sp>
        <p:nvSpPr>
          <p:cNvPr id="16393" name="Rectangle 4"/>
          <p:cNvSpPr>
            <a:spLocks noChangeArrowheads="1"/>
          </p:cNvSpPr>
          <p:nvPr/>
        </p:nvSpPr>
        <p:spPr bwMode="auto">
          <a:xfrm>
            <a:off x="323850" y="301625"/>
            <a:ext cx="8339138" cy="1476375"/>
          </a:xfrm>
          <a:prstGeom prst="rect">
            <a:avLst/>
          </a:prstGeom>
          <a:noFill/>
          <a:ln w="9525">
            <a:noFill/>
            <a:miter lim="800000"/>
            <a:headEnd/>
            <a:tailEnd/>
          </a:ln>
        </p:spPr>
        <p:txBody>
          <a:bodyPr anchor="ctr"/>
          <a:lstStyle/>
          <a:p>
            <a:pPr algn="ctr">
              <a:buFont typeface="Arial" charset="0"/>
              <a:buNone/>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4" name="文本框 1"/>
          <p:cNvSpPr>
            <a:spLocks noChangeArrowheads="1"/>
          </p:cNvSpPr>
          <p:nvPr/>
        </p:nvSpPr>
        <p:spPr bwMode="auto">
          <a:xfrm>
            <a:off x="647700" y="1969750"/>
            <a:ext cx="8015288" cy="2393222"/>
          </a:xfrm>
          <a:prstGeom prst="rect">
            <a:avLst/>
          </a:prstGeom>
          <a:noFill/>
          <a:ln w="9525">
            <a:noFill/>
            <a:miter lim="800000"/>
            <a:headEnd/>
            <a:tailEnd/>
          </a:ln>
        </p:spPr>
        <p:txBody>
          <a:bodyPr lIns="0" tIns="0" rIns="0" bIns="0" anchor="ctr"/>
          <a:lstStyle/>
          <a:p>
            <a:pPr algn="ctr" eaLnBrk="1" hangingPunct="1">
              <a:buFont typeface="Arial" charset="0"/>
              <a:buNone/>
            </a:pPr>
            <a:endParaRPr lang="en-US" altLang="zh-CN" sz="4400" b="1" dirty="0">
              <a:solidFill>
                <a:srgbClr val="555555"/>
              </a:solidFill>
              <a:latin typeface="微软雅黑" pitchFamily="34" charset="-122"/>
              <a:ea typeface="微软雅黑" pitchFamily="34" charset="-122"/>
              <a:sym typeface="华文仿宋" pitchFamily="2" charset="-122"/>
            </a:endParaRPr>
          </a:p>
          <a:p>
            <a:pPr algn="ctr" eaLnBrk="1" hangingPunct="1">
              <a:buFont typeface="Arial" charset="0"/>
              <a:buNone/>
            </a:pPr>
            <a:r>
              <a:rPr lang="zh-CN" altLang="en-US" sz="4400" b="1" dirty="0">
                <a:solidFill>
                  <a:srgbClr val="555555"/>
                </a:solidFill>
                <a:latin typeface="微软雅黑" pitchFamily="34" charset="-122"/>
                <a:ea typeface="微软雅黑" pitchFamily="34" charset="-122"/>
                <a:sym typeface="华文仿宋" pitchFamily="2" charset="-122"/>
              </a:rPr>
              <a:t>图的定义与表示</a:t>
            </a:r>
            <a:endParaRPr lang="en-US" altLang="zh-CN" sz="4400" b="1" dirty="0">
              <a:solidFill>
                <a:srgbClr val="555555"/>
              </a:solidFill>
              <a:latin typeface="微软雅黑" pitchFamily="34" charset="-122"/>
              <a:ea typeface="微软雅黑" pitchFamily="34" charset="-122"/>
              <a:sym typeface="华文仿宋" pitchFamily="2" charset="-122"/>
            </a:endParaRPr>
          </a:p>
        </p:txBody>
      </p:sp>
      <p:sp>
        <p:nvSpPr>
          <p:cNvPr id="16395" name="Subtitle 8"/>
          <p:cNvSpPr>
            <a:spLocks noChangeArrowheads="1"/>
          </p:cNvSpPr>
          <p:nvPr/>
        </p:nvSpPr>
        <p:spPr bwMode="auto">
          <a:xfrm>
            <a:off x="3067050" y="6049963"/>
            <a:ext cx="2962275" cy="685800"/>
          </a:xfrm>
          <a:prstGeom prst="rect">
            <a:avLst/>
          </a:prstGeom>
          <a:noFill/>
          <a:ln w="9525">
            <a:noFill/>
            <a:miter lim="800000"/>
            <a:headEnd/>
            <a:tailEnd/>
          </a:ln>
        </p:spPr>
        <p:txBody>
          <a:bodyPr anchor="ctr"/>
          <a:lstStyle/>
          <a:p>
            <a:pPr algn="ctr" eaLnBrk="1" hangingPunct="1">
              <a:spcBef>
                <a:spcPts val="700"/>
              </a:spcBef>
              <a:buClr>
                <a:srgbClr val="DD8047"/>
              </a:buClr>
              <a:buSzPct val="60000"/>
              <a:buFont typeface="Wingdings" pitchFamily="2" charset="2"/>
              <a:buNone/>
            </a:pPr>
            <a:endParaRPr lang="zh-CN" altLang="en-US" sz="2000">
              <a:solidFill>
                <a:srgbClr val="F9F9F9"/>
              </a:solidFill>
              <a:latin typeface="Tw Cen MT"/>
              <a:sym typeface="Tw Cen MT"/>
            </a:endParaRPr>
          </a:p>
        </p:txBody>
      </p:sp>
      <p:sp>
        <p:nvSpPr>
          <p:cNvPr id="16397" name="Subtitle 8"/>
          <p:cNvSpPr>
            <a:spLocks noChangeArrowheads="1"/>
          </p:cNvSpPr>
          <p:nvPr/>
        </p:nvSpPr>
        <p:spPr bwMode="auto">
          <a:xfrm>
            <a:off x="0" y="6061075"/>
            <a:ext cx="2994025" cy="685800"/>
          </a:xfrm>
          <a:prstGeom prst="rect">
            <a:avLst/>
          </a:prstGeom>
          <a:noFill/>
          <a:ln w="9525">
            <a:noFill/>
            <a:miter lim="800000"/>
            <a:headEnd/>
            <a:tailEnd/>
          </a:ln>
        </p:spPr>
        <p:txBody>
          <a:bodyPr anchor="ctr"/>
          <a:lstStyle/>
          <a:p>
            <a:pPr algn="ctr" eaLnBrk="1" hangingPunct="1">
              <a:spcBef>
                <a:spcPts val="700"/>
              </a:spcBef>
              <a:buClr>
                <a:srgbClr val="DD8047"/>
              </a:buClr>
              <a:buSzPct val="60000"/>
            </a:pPr>
            <a:r>
              <a:rPr lang="zh-CN" altLang="en-US" sz="2000" dirty="0">
                <a:solidFill>
                  <a:srgbClr val="FFFFFF"/>
                </a:solidFill>
                <a:latin typeface="Tw Cen MT"/>
                <a:sym typeface="Tw Cen MT"/>
              </a:rPr>
              <a:t>桂林电子科技</a:t>
            </a:r>
            <a:r>
              <a:rPr lang="zh-CN" altLang="en-US" sz="2000" dirty="0">
                <a:solidFill>
                  <a:srgbClr val="F9F9F9"/>
                </a:solidFill>
                <a:latin typeface="Tw Cen MT"/>
                <a:sym typeface="Tw Cen MT"/>
              </a:rPr>
              <a:t>大学</a:t>
            </a:r>
            <a:endParaRPr lang="zh-CN" altLang="zh-CN" sz="2000" dirty="0">
              <a:solidFill>
                <a:srgbClr val="FFFFFF"/>
              </a:solidFill>
              <a:latin typeface="Tw Cen MT"/>
              <a:sym typeface="Tw Cen MT"/>
            </a:endParaRPr>
          </a:p>
        </p:txBody>
      </p:sp>
      <p:sp>
        <p:nvSpPr>
          <p:cNvPr id="12" name="Text Box 9">
            <a:extLst>
              <a:ext uri="{FF2B5EF4-FFF2-40B4-BE49-F238E27FC236}">
                <a16:creationId xmlns:a16="http://schemas.microsoft.com/office/drawing/2014/main" id="{45F246FA-EE74-4C92-AE8C-2661F9C586F1}"/>
              </a:ext>
            </a:extLst>
          </p:cNvPr>
          <p:cNvSpPr>
            <a:spLocks noChangeArrowheads="1"/>
          </p:cNvSpPr>
          <p:nvPr/>
        </p:nvSpPr>
        <p:spPr bwMode="auto">
          <a:xfrm>
            <a:off x="2692400" y="4461083"/>
            <a:ext cx="3622675" cy="830997"/>
          </a:xfrm>
          <a:prstGeom prst="rect">
            <a:avLst/>
          </a:prstGeom>
          <a:noFill/>
          <a:ln w="9525">
            <a:noFill/>
            <a:miter lim="800000"/>
            <a:headEnd/>
            <a:tailEnd/>
          </a:ln>
        </p:spPr>
        <p:txBody>
          <a:bodyPr>
            <a:spAutoFit/>
          </a:bodyPr>
          <a:lstStyle/>
          <a:p>
            <a:pPr algn="ctr" eaLnBrk="1" hangingPunct="1">
              <a:buFont typeface="Arial" charset="0"/>
              <a:buNone/>
            </a:pPr>
            <a:r>
              <a:rPr lang="zh-CN" altLang="en-US" sz="4800" dirty="0">
                <a:solidFill>
                  <a:srgbClr val="555555"/>
                </a:solidFill>
                <a:latin typeface="华文新魏" pitchFamily="2" charset="-122"/>
                <a:ea typeface="华文新魏" pitchFamily="2" charset="-122"/>
                <a:sym typeface="华文新魏" pitchFamily="2" charset="-122"/>
              </a:rPr>
              <a:t>王宇英</a:t>
            </a:r>
          </a:p>
        </p:txBody>
      </p:sp>
    </p:spTree>
    <p:extLst>
      <p:ext uri="{BB962C8B-B14F-4D97-AF65-F5344CB8AC3E}">
        <p14:creationId xmlns:p14="http://schemas.microsoft.com/office/powerpoint/2010/main" val="2998912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图的基本概念</a:t>
            </a:r>
          </a:p>
        </p:txBody>
      </p:sp>
      <p:sp>
        <p:nvSpPr>
          <p:cNvPr id="3" name="内容占位符 2"/>
          <p:cNvSpPr>
            <a:spLocks noGrp="1"/>
          </p:cNvSpPr>
          <p:nvPr>
            <p:ph idx="1"/>
          </p:nvPr>
        </p:nvSpPr>
        <p:spPr>
          <a:xfrm>
            <a:off x="452353" y="1341438"/>
            <a:ext cx="8440923" cy="1978867"/>
          </a:xfrm>
        </p:spPr>
        <p:txBody>
          <a:bodyPr/>
          <a:lstStyle/>
          <a:p>
            <a:r>
              <a:rPr lang="zh-CN" altLang="en-US" b="1" dirty="0">
                <a:solidFill>
                  <a:srgbClr val="C00000"/>
                </a:solidFill>
              </a:rPr>
              <a:t>带权图</a:t>
            </a:r>
            <a:r>
              <a:rPr lang="zh-CN" altLang="en-US" sz="2400" dirty="0"/>
              <a:t>：</a:t>
            </a:r>
            <a:r>
              <a:rPr lang="zh-CN" altLang="en-US" sz="2400" b="1" dirty="0"/>
              <a:t>图的每条边都被赋以一个权值（权值可用于表示实际应用中的某种与边有关的量）</a:t>
            </a:r>
            <a:endParaRPr lang="en-US" altLang="zh-CN" sz="2400" b="1" dirty="0"/>
          </a:p>
          <a:p>
            <a:endParaRPr lang="en-US" altLang="zh-CN" sz="2400" b="1" dirty="0"/>
          </a:p>
          <a:p>
            <a:r>
              <a:rPr lang="zh-CN" altLang="en-US" b="1" dirty="0">
                <a:solidFill>
                  <a:srgbClr val="C00000"/>
                </a:solidFill>
              </a:rPr>
              <a:t>网络</a:t>
            </a:r>
            <a:r>
              <a:rPr lang="zh-CN" altLang="en-US" sz="2400" dirty="0"/>
              <a:t>：</a:t>
            </a:r>
            <a:r>
              <a:rPr lang="zh-CN" altLang="en-US" sz="2400" b="1" dirty="0"/>
              <a:t>带权的连通（无向）图</a:t>
            </a:r>
          </a:p>
        </p:txBody>
      </p:sp>
      <p:grpSp>
        <p:nvGrpSpPr>
          <p:cNvPr id="32" name="组合 31"/>
          <p:cNvGrpSpPr/>
          <p:nvPr/>
        </p:nvGrpSpPr>
        <p:grpSpPr>
          <a:xfrm>
            <a:off x="2356298" y="3396609"/>
            <a:ext cx="4133087" cy="2439312"/>
            <a:chOff x="1773941" y="3155533"/>
            <a:chExt cx="4133087" cy="2439312"/>
          </a:xfrm>
        </p:grpSpPr>
        <p:sp>
          <p:nvSpPr>
            <p:cNvPr id="4" name="椭圆 3"/>
            <p:cNvSpPr/>
            <p:nvPr/>
          </p:nvSpPr>
          <p:spPr bwMode="auto">
            <a:xfrm>
              <a:off x="2045110" y="3524865"/>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椭圆 4"/>
            <p:cNvSpPr/>
            <p:nvPr/>
          </p:nvSpPr>
          <p:spPr bwMode="auto">
            <a:xfrm>
              <a:off x="2045110" y="5078361"/>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椭圆 5"/>
            <p:cNvSpPr/>
            <p:nvPr/>
          </p:nvSpPr>
          <p:spPr bwMode="auto">
            <a:xfrm>
              <a:off x="3844413" y="5078361"/>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椭圆 6"/>
            <p:cNvSpPr/>
            <p:nvPr/>
          </p:nvSpPr>
          <p:spPr bwMode="auto">
            <a:xfrm>
              <a:off x="3841955" y="3524865"/>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椭圆 7"/>
            <p:cNvSpPr/>
            <p:nvPr/>
          </p:nvSpPr>
          <p:spPr bwMode="auto">
            <a:xfrm>
              <a:off x="5243052" y="4395019"/>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0" name="直接连接符 9"/>
            <p:cNvCxnSpPr>
              <a:stCxn id="4" idx="6"/>
              <a:endCxn id="7" idx="2"/>
            </p:cNvCxnSpPr>
            <p:nvPr/>
          </p:nvCxnSpPr>
          <p:spPr bwMode="auto">
            <a:xfrm>
              <a:off x="2266336" y="3642852"/>
              <a:ext cx="157561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p:nvCxnSpPr>
          <p:spPr bwMode="auto">
            <a:xfrm>
              <a:off x="2266336" y="5186518"/>
              <a:ext cx="157561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a:stCxn id="4" idx="4"/>
              <a:endCxn id="5" idx="0"/>
            </p:cNvCxnSpPr>
            <p:nvPr/>
          </p:nvCxnSpPr>
          <p:spPr bwMode="auto">
            <a:xfrm>
              <a:off x="2155723" y="3760839"/>
              <a:ext cx="0" cy="13175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p:nvPr/>
          </p:nvCxnSpPr>
          <p:spPr bwMode="auto">
            <a:xfrm>
              <a:off x="3930447" y="3760839"/>
              <a:ext cx="0" cy="13175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stCxn id="4" idx="5"/>
              <a:endCxn id="6" idx="1"/>
            </p:cNvCxnSpPr>
            <p:nvPr/>
          </p:nvCxnSpPr>
          <p:spPr bwMode="auto">
            <a:xfrm>
              <a:off x="2233938" y="3726281"/>
              <a:ext cx="1642873" cy="138663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stCxn id="5" idx="7"/>
              <a:endCxn id="7" idx="3"/>
            </p:cNvCxnSpPr>
            <p:nvPr/>
          </p:nvCxnSpPr>
          <p:spPr bwMode="auto">
            <a:xfrm flipV="1">
              <a:off x="2233938" y="3726281"/>
              <a:ext cx="1640415" cy="138663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a:endCxn id="8" idx="3"/>
            </p:cNvCxnSpPr>
            <p:nvPr/>
          </p:nvCxnSpPr>
          <p:spPr bwMode="auto">
            <a:xfrm flipV="1">
              <a:off x="4053791" y="4596435"/>
              <a:ext cx="1221659" cy="60989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a:endCxn id="8" idx="0"/>
            </p:cNvCxnSpPr>
            <p:nvPr/>
          </p:nvCxnSpPr>
          <p:spPr bwMode="auto">
            <a:xfrm>
              <a:off x="4053791" y="3642852"/>
              <a:ext cx="1299874" cy="752167"/>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p:cNvSpPr txBox="1"/>
            <p:nvPr/>
          </p:nvSpPr>
          <p:spPr>
            <a:xfrm>
              <a:off x="1791188" y="3155533"/>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0</a:t>
              </a:r>
            </a:p>
          </p:txBody>
        </p:sp>
        <p:sp>
          <p:nvSpPr>
            <p:cNvPr id="28" name="文本框 27"/>
            <p:cNvSpPr txBox="1"/>
            <p:nvPr/>
          </p:nvSpPr>
          <p:spPr>
            <a:xfrm>
              <a:off x="3807985" y="3172812"/>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1</a:t>
              </a:r>
            </a:p>
          </p:txBody>
        </p:sp>
        <p:sp>
          <p:nvSpPr>
            <p:cNvPr id="29" name="文本框 28"/>
            <p:cNvSpPr txBox="1"/>
            <p:nvPr/>
          </p:nvSpPr>
          <p:spPr>
            <a:xfrm>
              <a:off x="3573393" y="5225513"/>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3</a:t>
              </a:r>
            </a:p>
          </p:txBody>
        </p:sp>
        <p:sp>
          <p:nvSpPr>
            <p:cNvPr id="30" name="文本框 29"/>
            <p:cNvSpPr txBox="1"/>
            <p:nvPr/>
          </p:nvSpPr>
          <p:spPr>
            <a:xfrm>
              <a:off x="1773941" y="5206325"/>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2</a:t>
              </a:r>
            </a:p>
          </p:txBody>
        </p:sp>
        <p:sp>
          <p:nvSpPr>
            <p:cNvPr id="31" name="文本框 30"/>
            <p:cNvSpPr txBox="1"/>
            <p:nvPr/>
          </p:nvSpPr>
          <p:spPr>
            <a:xfrm>
              <a:off x="5464278" y="4261661"/>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4</a:t>
              </a:r>
            </a:p>
          </p:txBody>
        </p:sp>
      </p:grpSp>
      <p:sp>
        <p:nvSpPr>
          <p:cNvPr id="33" name="文本框 32"/>
          <p:cNvSpPr txBox="1"/>
          <p:nvPr/>
        </p:nvSpPr>
        <p:spPr>
          <a:xfrm>
            <a:off x="3248592" y="5206348"/>
            <a:ext cx="327334"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2</a:t>
            </a:r>
            <a:endParaRPr lang="en-US" altLang="zh-CN" baseline="-25000" dirty="0">
              <a:latin typeface="华文中宋" panose="02010600040101010101" pitchFamily="2" charset="-122"/>
              <a:ea typeface="华文中宋" panose="02010600040101010101" pitchFamily="2" charset="-122"/>
            </a:endParaRPr>
          </a:p>
        </p:txBody>
      </p:sp>
      <p:sp>
        <p:nvSpPr>
          <p:cNvPr id="34" name="文本框 33"/>
          <p:cNvSpPr txBox="1"/>
          <p:nvPr/>
        </p:nvSpPr>
        <p:spPr>
          <a:xfrm>
            <a:off x="3311409" y="3320306"/>
            <a:ext cx="327334"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3</a:t>
            </a:r>
            <a:endParaRPr lang="en-US" altLang="zh-CN" baseline="-25000" dirty="0">
              <a:latin typeface="华文中宋" panose="02010600040101010101" pitchFamily="2" charset="-122"/>
              <a:ea typeface="华文中宋" panose="02010600040101010101" pitchFamily="2" charset="-122"/>
            </a:endParaRPr>
          </a:p>
        </p:txBody>
      </p:sp>
      <p:sp>
        <p:nvSpPr>
          <p:cNvPr id="35" name="文本框 34"/>
          <p:cNvSpPr txBox="1"/>
          <p:nvPr/>
        </p:nvSpPr>
        <p:spPr>
          <a:xfrm>
            <a:off x="2240746" y="4281491"/>
            <a:ext cx="327334"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4</a:t>
            </a:r>
            <a:endParaRPr lang="en-US" altLang="zh-CN" baseline="-25000" dirty="0">
              <a:latin typeface="华文中宋" panose="02010600040101010101" pitchFamily="2" charset="-122"/>
              <a:ea typeface="华文中宋" panose="02010600040101010101" pitchFamily="2" charset="-122"/>
            </a:endParaRPr>
          </a:p>
        </p:txBody>
      </p:sp>
      <p:sp>
        <p:nvSpPr>
          <p:cNvPr id="36" name="文本框 35"/>
          <p:cNvSpPr txBox="1"/>
          <p:nvPr/>
        </p:nvSpPr>
        <p:spPr>
          <a:xfrm>
            <a:off x="4422842" y="4274273"/>
            <a:ext cx="327334"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5</a:t>
            </a:r>
            <a:endParaRPr lang="en-US" altLang="zh-CN" baseline="-25000" dirty="0">
              <a:latin typeface="华文中宋" panose="02010600040101010101" pitchFamily="2" charset="-122"/>
              <a:ea typeface="华文中宋" panose="02010600040101010101" pitchFamily="2" charset="-122"/>
            </a:endParaRPr>
          </a:p>
        </p:txBody>
      </p:sp>
      <p:sp>
        <p:nvSpPr>
          <p:cNvPr id="37" name="文本框 36"/>
          <p:cNvSpPr txBox="1"/>
          <p:nvPr/>
        </p:nvSpPr>
        <p:spPr>
          <a:xfrm>
            <a:off x="3622129" y="4671848"/>
            <a:ext cx="327334"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6</a:t>
            </a:r>
            <a:endParaRPr lang="en-US" altLang="zh-CN" baseline="-25000" dirty="0">
              <a:latin typeface="华文中宋" panose="02010600040101010101" pitchFamily="2" charset="-122"/>
              <a:ea typeface="华文中宋" panose="02010600040101010101" pitchFamily="2" charset="-122"/>
            </a:endParaRPr>
          </a:p>
        </p:txBody>
      </p:sp>
      <p:sp>
        <p:nvSpPr>
          <p:cNvPr id="38" name="文本框 37"/>
          <p:cNvSpPr txBox="1"/>
          <p:nvPr/>
        </p:nvSpPr>
        <p:spPr>
          <a:xfrm>
            <a:off x="3115870" y="3841447"/>
            <a:ext cx="327334"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8</a:t>
            </a:r>
            <a:endParaRPr lang="en-US" altLang="zh-CN" baseline="-25000" dirty="0">
              <a:latin typeface="华文中宋" panose="02010600040101010101" pitchFamily="2" charset="-122"/>
              <a:ea typeface="华文中宋" panose="02010600040101010101" pitchFamily="2" charset="-122"/>
            </a:endParaRPr>
          </a:p>
        </p:txBody>
      </p:sp>
      <p:sp>
        <p:nvSpPr>
          <p:cNvPr id="39" name="文本框 38"/>
          <p:cNvSpPr txBox="1"/>
          <p:nvPr/>
        </p:nvSpPr>
        <p:spPr>
          <a:xfrm>
            <a:off x="5127630" y="4846391"/>
            <a:ext cx="47000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10</a:t>
            </a:r>
            <a:endParaRPr lang="en-US" altLang="zh-CN" baseline="-25000" dirty="0">
              <a:latin typeface="华文中宋" panose="02010600040101010101" pitchFamily="2" charset="-122"/>
              <a:ea typeface="华文中宋" panose="02010600040101010101" pitchFamily="2" charset="-122"/>
            </a:endParaRPr>
          </a:p>
        </p:txBody>
      </p:sp>
      <p:sp>
        <p:nvSpPr>
          <p:cNvPr id="40" name="文本框 39"/>
          <p:cNvSpPr txBox="1"/>
          <p:nvPr/>
        </p:nvSpPr>
        <p:spPr>
          <a:xfrm>
            <a:off x="5127630" y="3699013"/>
            <a:ext cx="47000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11</a:t>
            </a:r>
            <a:endParaRPr lang="en-US" altLang="zh-CN" baseline="-25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65190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checkerboard(across)">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拓扑排序的存储结构</a:t>
            </a:r>
          </a:p>
        </p:txBody>
      </p:sp>
      <p:sp>
        <p:nvSpPr>
          <p:cNvPr id="3" name="内容占位符 2"/>
          <p:cNvSpPr>
            <a:spLocks noGrp="1"/>
          </p:cNvSpPr>
          <p:nvPr>
            <p:ph idx="1"/>
          </p:nvPr>
        </p:nvSpPr>
        <p:spPr>
          <a:xfrm>
            <a:off x="452354" y="1341438"/>
            <a:ext cx="8153400" cy="4784725"/>
          </a:xfrm>
        </p:spPr>
        <p:txBody>
          <a:bodyPr/>
          <a:lstStyle/>
          <a:p>
            <a:r>
              <a:rPr lang="en-US" altLang="zh-CN" dirty="0"/>
              <a:t>AOV</a:t>
            </a:r>
            <a:r>
              <a:rPr lang="zh-CN" altLang="en-US" dirty="0"/>
              <a:t>网采用</a:t>
            </a:r>
            <a:r>
              <a:rPr lang="zh-CN" altLang="en-US" dirty="0">
                <a:solidFill>
                  <a:srgbClr val="1B10FC"/>
                </a:solidFill>
              </a:rPr>
              <a:t>邻接出边表</a:t>
            </a:r>
            <a:r>
              <a:rPr lang="zh-CN" altLang="en-US" dirty="0"/>
              <a:t>表示</a:t>
            </a:r>
          </a:p>
          <a:p>
            <a:r>
              <a:rPr lang="zh-CN" altLang="en-US" dirty="0"/>
              <a:t>辅助空间</a:t>
            </a:r>
          </a:p>
          <a:p>
            <a:pPr lvl="1"/>
            <a:r>
              <a:rPr lang="en-US" altLang="zh-CN" dirty="0" err="1"/>
              <a:t>int</a:t>
            </a:r>
            <a:r>
              <a:rPr lang="en-US" altLang="zh-CN" dirty="0"/>
              <a:t>* </a:t>
            </a:r>
            <a:r>
              <a:rPr lang="en-US" altLang="zh-CN" dirty="0" err="1"/>
              <a:t>ptopo</a:t>
            </a:r>
            <a:r>
              <a:rPr lang="zh-CN" altLang="en-US" dirty="0"/>
              <a:t>；</a:t>
            </a:r>
            <a:r>
              <a:rPr lang="en-US" altLang="zh-CN" dirty="0"/>
              <a:t>//</a:t>
            </a:r>
            <a:r>
              <a:rPr lang="zh-CN" altLang="en-US" dirty="0"/>
              <a:t>记录拓扑排序序列顶点（即顶点在顶点表中的下标值）</a:t>
            </a:r>
          </a:p>
          <a:p>
            <a:pPr lvl="1"/>
            <a:r>
              <a:rPr lang="en-US" altLang="zh-CN" dirty="0" err="1"/>
              <a:t>int</a:t>
            </a:r>
            <a:r>
              <a:rPr lang="en-US" altLang="zh-CN" dirty="0"/>
              <a:t>* </a:t>
            </a:r>
            <a:r>
              <a:rPr lang="en-US" altLang="zh-CN" dirty="0" err="1"/>
              <a:t>indegree</a:t>
            </a:r>
            <a:r>
              <a:rPr lang="en-US" altLang="zh-CN" dirty="0"/>
              <a:t>  //</a:t>
            </a:r>
            <a:r>
              <a:rPr lang="zh-CN" altLang="en-US" dirty="0"/>
              <a:t>存放各顶点的入度，兼作入度为</a:t>
            </a:r>
            <a:r>
              <a:rPr lang="en-US" altLang="zh-CN" dirty="0"/>
              <a:t>0</a:t>
            </a:r>
            <a:r>
              <a:rPr lang="zh-CN" altLang="en-US" dirty="0"/>
              <a:t>顶点栈的空间</a:t>
            </a:r>
            <a:endParaRPr lang="en-US" altLang="zh-CN" dirty="0"/>
          </a:p>
        </p:txBody>
      </p:sp>
    </p:spTree>
    <p:extLst>
      <p:ext uri="{BB962C8B-B14F-4D97-AF65-F5344CB8AC3E}">
        <p14:creationId xmlns:p14="http://schemas.microsoft.com/office/powerpoint/2010/main" val="19534593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拓扑排序</a:t>
            </a:r>
          </a:p>
        </p:txBody>
      </p:sp>
      <p:grpSp>
        <p:nvGrpSpPr>
          <p:cNvPr id="33" name="组合 32"/>
          <p:cNvGrpSpPr/>
          <p:nvPr/>
        </p:nvGrpSpPr>
        <p:grpSpPr>
          <a:xfrm>
            <a:off x="4405064" y="46021"/>
            <a:ext cx="4661071" cy="2270226"/>
            <a:chOff x="750285" y="1378136"/>
            <a:chExt cx="6469386" cy="3700643"/>
          </a:xfrm>
        </p:grpSpPr>
        <p:sp>
          <p:nvSpPr>
            <p:cNvPr id="4" name="Text Box 9"/>
            <p:cNvSpPr txBox="1">
              <a:spLocks noChangeArrowheads="1"/>
            </p:cNvSpPr>
            <p:nvPr/>
          </p:nvSpPr>
          <p:spPr bwMode="auto">
            <a:xfrm>
              <a:off x="6467376" y="1378136"/>
              <a:ext cx="633732" cy="460656"/>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200" b="1" dirty="0">
                  <a:solidFill>
                    <a:srgbClr val="3333CC"/>
                  </a:solidFill>
                  <a:latin typeface="华文中宋" panose="02010600040101010101" pitchFamily="2" charset="-122"/>
                  <a:ea typeface="华文中宋" panose="02010600040101010101" pitchFamily="2" charset="-122"/>
                </a:rPr>
                <a:t>C6</a:t>
              </a:r>
              <a:endParaRPr kumimoji="1" lang="zh-CN" altLang="en-US" sz="1200" b="1" dirty="0">
                <a:solidFill>
                  <a:srgbClr val="3333CC"/>
                </a:solidFill>
                <a:latin typeface="华文中宋" panose="02010600040101010101" pitchFamily="2" charset="-122"/>
                <a:ea typeface="华文中宋" panose="02010600040101010101" pitchFamily="2" charset="-122"/>
              </a:endParaRPr>
            </a:p>
          </p:txBody>
        </p:sp>
        <p:sp>
          <p:nvSpPr>
            <p:cNvPr id="5" name="Text Box 10"/>
            <p:cNvSpPr txBox="1">
              <a:spLocks noChangeArrowheads="1"/>
            </p:cNvSpPr>
            <p:nvPr/>
          </p:nvSpPr>
          <p:spPr bwMode="auto">
            <a:xfrm>
              <a:off x="4239135" y="1453881"/>
              <a:ext cx="611351" cy="460656"/>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200" b="1" dirty="0">
                  <a:solidFill>
                    <a:srgbClr val="3333CC"/>
                  </a:solidFill>
                  <a:latin typeface="华文中宋" panose="02010600040101010101" pitchFamily="2" charset="-122"/>
                  <a:ea typeface="华文中宋" panose="02010600040101010101" pitchFamily="2" charset="-122"/>
                </a:rPr>
                <a:t>C8</a:t>
              </a:r>
              <a:endParaRPr kumimoji="1" lang="zh-CN" altLang="en-US" sz="1200" b="1" dirty="0">
                <a:solidFill>
                  <a:srgbClr val="3333CC"/>
                </a:solidFill>
                <a:latin typeface="华文中宋" panose="02010600040101010101" pitchFamily="2" charset="-122"/>
                <a:ea typeface="华文中宋" panose="02010600040101010101" pitchFamily="2" charset="-122"/>
              </a:endParaRPr>
            </a:p>
          </p:txBody>
        </p:sp>
        <p:sp>
          <p:nvSpPr>
            <p:cNvPr id="6" name="Text Box 11"/>
            <p:cNvSpPr txBox="1">
              <a:spLocks noChangeArrowheads="1"/>
            </p:cNvSpPr>
            <p:nvPr/>
          </p:nvSpPr>
          <p:spPr bwMode="auto">
            <a:xfrm>
              <a:off x="3724370" y="2592122"/>
              <a:ext cx="585704" cy="460656"/>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200" b="1" dirty="0">
                  <a:solidFill>
                    <a:srgbClr val="3333CC"/>
                  </a:solidFill>
                  <a:latin typeface="华文中宋" panose="02010600040101010101" pitchFamily="2" charset="-122"/>
                  <a:ea typeface="华文中宋" panose="02010600040101010101" pitchFamily="2" charset="-122"/>
                </a:rPr>
                <a:t>C3</a:t>
              </a:r>
              <a:endParaRPr kumimoji="1" lang="zh-CN" altLang="en-US" sz="1200" b="1" dirty="0">
                <a:solidFill>
                  <a:srgbClr val="3333CC"/>
                </a:solidFill>
                <a:latin typeface="华文中宋" panose="02010600040101010101" pitchFamily="2" charset="-122"/>
                <a:ea typeface="华文中宋" panose="02010600040101010101" pitchFamily="2" charset="-122"/>
              </a:endParaRPr>
            </a:p>
          </p:txBody>
        </p:sp>
        <p:sp>
          <p:nvSpPr>
            <p:cNvPr id="7" name="椭圆 6"/>
            <p:cNvSpPr/>
            <p:nvPr/>
          </p:nvSpPr>
          <p:spPr bwMode="auto">
            <a:xfrm>
              <a:off x="1325059" y="1739926"/>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sz="1200">
                <a:solidFill>
                  <a:srgbClr val="3333CC"/>
                </a:solidFill>
                <a:latin typeface="Arial" panose="020B0604020202020204" pitchFamily="34" charset="0"/>
                <a:ea typeface="宋体" panose="02010600030101010101" pitchFamily="2" charset="-122"/>
              </a:endParaRPr>
            </a:p>
          </p:txBody>
        </p:sp>
        <p:sp>
          <p:nvSpPr>
            <p:cNvPr id="8" name="椭圆 7"/>
            <p:cNvSpPr/>
            <p:nvPr/>
          </p:nvSpPr>
          <p:spPr bwMode="auto">
            <a:xfrm>
              <a:off x="2902342" y="1739925"/>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9" name="椭圆 8"/>
            <p:cNvSpPr/>
            <p:nvPr/>
          </p:nvSpPr>
          <p:spPr bwMode="auto">
            <a:xfrm>
              <a:off x="6578753" y="1763794"/>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0" name="椭圆 9"/>
            <p:cNvSpPr/>
            <p:nvPr/>
          </p:nvSpPr>
          <p:spPr bwMode="auto">
            <a:xfrm>
              <a:off x="4788531" y="1765156"/>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1" name="椭圆 10"/>
            <p:cNvSpPr/>
            <p:nvPr/>
          </p:nvSpPr>
          <p:spPr bwMode="auto">
            <a:xfrm>
              <a:off x="2151229" y="2891146"/>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2" name="椭圆 11"/>
            <p:cNvSpPr/>
            <p:nvPr/>
          </p:nvSpPr>
          <p:spPr bwMode="auto">
            <a:xfrm>
              <a:off x="4017222" y="2946538"/>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3" name="椭圆 12"/>
            <p:cNvSpPr/>
            <p:nvPr/>
          </p:nvSpPr>
          <p:spPr bwMode="auto">
            <a:xfrm>
              <a:off x="4263963" y="4237572"/>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4" name="椭圆 13"/>
            <p:cNvSpPr/>
            <p:nvPr/>
          </p:nvSpPr>
          <p:spPr bwMode="auto">
            <a:xfrm>
              <a:off x="1373376" y="4219203"/>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sz="1200">
                <a:solidFill>
                  <a:srgbClr val="3333CC"/>
                </a:solidFill>
                <a:latin typeface="Arial" panose="020B0604020202020204" pitchFamily="34" charset="0"/>
                <a:ea typeface="宋体" panose="02010600030101010101" pitchFamily="2" charset="-122"/>
              </a:endParaRPr>
            </a:p>
          </p:txBody>
        </p:sp>
        <p:sp>
          <p:nvSpPr>
            <p:cNvPr id="15" name="椭圆 14"/>
            <p:cNvSpPr/>
            <p:nvPr/>
          </p:nvSpPr>
          <p:spPr bwMode="auto">
            <a:xfrm>
              <a:off x="6784242" y="3449691"/>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cxnSp>
          <p:nvCxnSpPr>
            <p:cNvPr id="16" name="直接箭头连接符 15"/>
            <p:cNvCxnSpPr>
              <a:endCxn id="8" idx="2"/>
            </p:cNvCxnSpPr>
            <p:nvPr/>
          </p:nvCxnSpPr>
          <p:spPr bwMode="auto">
            <a:xfrm flipV="1">
              <a:off x="1760488" y="1962232"/>
              <a:ext cx="1141854" cy="14513"/>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p:cNvCxnSpPr/>
            <p:nvPr/>
          </p:nvCxnSpPr>
          <p:spPr bwMode="auto">
            <a:xfrm>
              <a:off x="1808805" y="4454325"/>
              <a:ext cx="2482945" cy="47396"/>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箭头连接符 17"/>
            <p:cNvCxnSpPr>
              <a:endCxn id="11" idx="0"/>
            </p:cNvCxnSpPr>
            <p:nvPr/>
          </p:nvCxnSpPr>
          <p:spPr bwMode="auto">
            <a:xfrm>
              <a:off x="1591090" y="2165433"/>
              <a:ext cx="777854" cy="725713"/>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18"/>
            <p:cNvCxnSpPr>
              <a:endCxn id="11" idx="3"/>
            </p:cNvCxnSpPr>
            <p:nvPr/>
          </p:nvCxnSpPr>
          <p:spPr bwMode="auto">
            <a:xfrm flipV="1">
              <a:off x="1646761" y="3270647"/>
              <a:ext cx="568235" cy="948557"/>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p:cNvCxnSpPr>
              <a:stCxn id="14" idx="7"/>
              <a:endCxn id="12" idx="3"/>
            </p:cNvCxnSpPr>
            <p:nvPr/>
          </p:nvCxnSpPr>
          <p:spPr bwMode="auto">
            <a:xfrm flipV="1">
              <a:off x="1745038" y="3326039"/>
              <a:ext cx="2335951" cy="958276"/>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p:cNvCxnSpPr>
              <a:endCxn id="12" idx="2"/>
            </p:cNvCxnSpPr>
            <p:nvPr/>
          </p:nvCxnSpPr>
          <p:spPr bwMode="auto">
            <a:xfrm>
              <a:off x="2586658" y="3103533"/>
              <a:ext cx="1430564" cy="65312"/>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1"/>
            <p:cNvCxnSpPr>
              <a:endCxn id="15" idx="1"/>
            </p:cNvCxnSpPr>
            <p:nvPr/>
          </p:nvCxnSpPr>
          <p:spPr bwMode="auto">
            <a:xfrm>
              <a:off x="4449423" y="3149200"/>
              <a:ext cx="2398586" cy="365603"/>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p:cNvCxnSpPr>
              <a:endCxn id="15" idx="2"/>
            </p:cNvCxnSpPr>
            <p:nvPr/>
          </p:nvCxnSpPr>
          <p:spPr bwMode="auto">
            <a:xfrm flipV="1">
              <a:off x="4671605" y="3671998"/>
              <a:ext cx="2112637" cy="795137"/>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a:endCxn id="9" idx="2"/>
            </p:cNvCxnSpPr>
            <p:nvPr/>
          </p:nvCxnSpPr>
          <p:spPr bwMode="auto">
            <a:xfrm flipV="1">
              <a:off x="5219185" y="1986101"/>
              <a:ext cx="1359568" cy="15876"/>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箭头连接符 24"/>
            <p:cNvCxnSpPr>
              <a:endCxn id="10" idx="2"/>
            </p:cNvCxnSpPr>
            <p:nvPr/>
          </p:nvCxnSpPr>
          <p:spPr bwMode="auto">
            <a:xfrm>
              <a:off x="3323257" y="1962232"/>
              <a:ext cx="1465274" cy="25231"/>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 Box 9"/>
            <p:cNvSpPr txBox="1">
              <a:spLocks noChangeArrowheads="1"/>
            </p:cNvSpPr>
            <p:nvPr/>
          </p:nvSpPr>
          <p:spPr bwMode="auto">
            <a:xfrm>
              <a:off x="6596402" y="3851444"/>
              <a:ext cx="623269" cy="460656"/>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200" b="1" dirty="0">
                  <a:solidFill>
                    <a:srgbClr val="3333CC"/>
                  </a:solidFill>
                  <a:latin typeface="华文中宋" panose="02010600040101010101" pitchFamily="2" charset="-122"/>
                  <a:ea typeface="华文中宋" panose="02010600040101010101" pitchFamily="2" charset="-122"/>
                </a:rPr>
                <a:t>C5</a:t>
              </a:r>
              <a:endParaRPr kumimoji="1" lang="zh-CN" altLang="en-US" sz="1200" b="1" dirty="0">
                <a:solidFill>
                  <a:srgbClr val="3333CC"/>
                </a:solidFill>
                <a:latin typeface="华文中宋" panose="02010600040101010101" pitchFamily="2" charset="-122"/>
                <a:ea typeface="华文中宋" panose="02010600040101010101" pitchFamily="2" charset="-122"/>
              </a:endParaRPr>
            </a:p>
          </p:txBody>
        </p:sp>
        <p:sp>
          <p:nvSpPr>
            <p:cNvPr id="27" name="Text Box 9"/>
            <p:cNvSpPr txBox="1">
              <a:spLocks noChangeArrowheads="1"/>
            </p:cNvSpPr>
            <p:nvPr/>
          </p:nvSpPr>
          <p:spPr bwMode="auto">
            <a:xfrm>
              <a:off x="3766293" y="4618123"/>
              <a:ext cx="589998" cy="460656"/>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200" b="1" dirty="0">
                  <a:solidFill>
                    <a:srgbClr val="3333CC"/>
                  </a:solidFill>
                  <a:latin typeface="华文中宋" panose="02010600040101010101" pitchFamily="2" charset="-122"/>
                  <a:ea typeface="华文中宋" panose="02010600040101010101" pitchFamily="2" charset="-122"/>
                </a:rPr>
                <a:t>C4</a:t>
              </a:r>
              <a:endParaRPr kumimoji="1" lang="zh-CN" altLang="en-US" sz="1200" b="1" dirty="0">
                <a:solidFill>
                  <a:srgbClr val="3333CC"/>
                </a:solidFill>
                <a:latin typeface="华文中宋" panose="02010600040101010101" pitchFamily="2" charset="-122"/>
                <a:ea typeface="华文中宋" panose="02010600040101010101" pitchFamily="2" charset="-122"/>
              </a:endParaRPr>
            </a:p>
          </p:txBody>
        </p:sp>
        <p:sp>
          <p:nvSpPr>
            <p:cNvPr id="28" name="Text Box 9"/>
            <p:cNvSpPr txBox="1">
              <a:spLocks noChangeArrowheads="1"/>
            </p:cNvSpPr>
            <p:nvPr/>
          </p:nvSpPr>
          <p:spPr bwMode="auto">
            <a:xfrm>
              <a:off x="750285" y="1687891"/>
              <a:ext cx="589288" cy="460656"/>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200" b="1" dirty="0">
                  <a:solidFill>
                    <a:srgbClr val="3333CC"/>
                  </a:solidFill>
                  <a:latin typeface="华文中宋" panose="02010600040101010101" pitchFamily="2" charset="-122"/>
                  <a:ea typeface="华文中宋" panose="02010600040101010101" pitchFamily="2" charset="-122"/>
                </a:rPr>
                <a:t>C0</a:t>
              </a:r>
              <a:endParaRPr kumimoji="1" lang="zh-CN" altLang="en-US" sz="1200" b="1" dirty="0">
                <a:solidFill>
                  <a:srgbClr val="3333CC"/>
                </a:solidFill>
                <a:latin typeface="华文中宋" panose="02010600040101010101" pitchFamily="2" charset="-122"/>
                <a:ea typeface="华文中宋" panose="02010600040101010101" pitchFamily="2" charset="-122"/>
              </a:endParaRPr>
            </a:p>
          </p:txBody>
        </p:sp>
        <p:sp>
          <p:nvSpPr>
            <p:cNvPr id="29" name="Text Box 9"/>
            <p:cNvSpPr txBox="1">
              <a:spLocks noChangeArrowheads="1"/>
            </p:cNvSpPr>
            <p:nvPr/>
          </p:nvSpPr>
          <p:spPr bwMode="auto">
            <a:xfrm>
              <a:off x="2616078" y="1422246"/>
              <a:ext cx="674581" cy="460656"/>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200" b="1" dirty="0">
                  <a:solidFill>
                    <a:srgbClr val="3333CC"/>
                  </a:solidFill>
                  <a:latin typeface="华文中宋" panose="02010600040101010101" pitchFamily="2" charset="-122"/>
                  <a:ea typeface="华文中宋" panose="02010600040101010101" pitchFamily="2" charset="-122"/>
                </a:rPr>
                <a:t>C7</a:t>
              </a:r>
              <a:endParaRPr kumimoji="1" lang="zh-CN" altLang="en-US" sz="1200" b="1" dirty="0">
                <a:solidFill>
                  <a:srgbClr val="3333CC"/>
                </a:solidFill>
                <a:latin typeface="华文中宋" panose="02010600040101010101" pitchFamily="2" charset="-122"/>
                <a:ea typeface="华文中宋" panose="02010600040101010101" pitchFamily="2" charset="-122"/>
              </a:endParaRPr>
            </a:p>
          </p:txBody>
        </p:sp>
        <p:sp>
          <p:nvSpPr>
            <p:cNvPr id="30" name="Text Box 9"/>
            <p:cNvSpPr txBox="1">
              <a:spLocks noChangeArrowheads="1"/>
            </p:cNvSpPr>
            <p:nvPr/>
          </p:nvSpPr>
          <p:spPr bwMode="auto">
            <a:xfrm>
              <a:off x="1431684" y="2899884"/>
              <a:ext cx="657606" cy="460656"/>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200" b="1" dirty="0">
                  <a:solidFill>
                    <a:srgbClr val="3333CC"/>
                  </a:solidFill>
                  <a:latin typeface="华文中宋" panose="02010600040101010101" pitchFamily="2" charset="-122"/>
                  <a:ea typeface="华文中宋" panose="02010600040101010101" pitchFamily="2" charset="-122"/>
                </a:rPr>
                <a:t>C2</a:t>
              </a:r>
              <a:endParaRPr kumimoji="1" lang="zh-CN" altLang="en-US" sz="1200" b="1" dirty="0">
                <a:solidFill>
                  <a:srgbClr val="3333CC"/>
                </a:solidFill>
                <a:latin typeface="华文中宋" panose="02010600040101010101" pitchFamily="2" charset="-122"/>
                <a:ea typeface="华文中宋" panose="02010600040101010101" pitchFamily="2" charset="-122"/>
              </a:endParaRPr>
            </a:p>
          </p:txBody>
        </p:sp>
        <p:sp>
          <p:nvSpPr>
            <p:cNvPr id="31" name="Text Box 9"/>
            <p:cNvSpPr txBox="1">
              <a:spLocks noChangeArrowheads="1"/>
            </p:cNvSpPr>
            <p:nvPr/>
          </p:nvSpPr>
          <p:spPr bwMode="auto">
            <a:xfrm>
              <a:off x="761846" y="4301666"/>
              <a:ext cx="751652" cy="460656"/>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200" b="1" dirty="0">
                  <a:solidFill>
                    <a:srgbClr val="3333CC"/>
                  </a:solidFill>
                  <a:latin typeface="华文中宋" panose="02010600040101010101" pitchFamily="2" charset="-122"/>
                  <a:ea typeface="华文中宋" panose="02010600040101010101" pitchFamily="2" charset="-122"/>
                </a:rPr>
                <a:t>C1</a:t>
              </a:r>
              <a:endParaRPr kumimoji="1" lang="zh-CN" altLang="en-US" sz="1200" b="1" dirty="0">
                <a:solidFill>
                  <a:srgbClr val="3333CC"/>
                </a:solidFill>
                <a:latin typeface="华文中宋" panose="02010600040101010101" pitchFamily="2" charset="-122"/>
                <a:ea typeface="华文中宋" panose="02010600040101010101" pitchFamily="2" charset="-122"/>
              </a:endParaRPr>
            </a:p>
          </p:txBody>
        </p:sp>
        <p:cxnSp>
          <p:nvCxnSpPr>
            <p:cNvPr id="32" name="直接箭头连接符 31"/>
            <p:cNvCxnSpPr>
              <a:stCxn id="12" idx="7"/>
              <a:endCxn id="9" idx="4"/>
            </p:cNvCxnSpPr>
            <p:nvPr/>
          </p:nvCxnSpPr>
          <p:spPr bwMode="auto">
            <a:xfrm flipV="1">
              <a:off x="4388884" y="2208407"/>
              <a:ext cx="2407584" cy="803243"/>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4" name="矩形 33"/>
          <p:cNvSpPr/>
          <p:nvPr/>
        </p:nvSpPr>
        <p:spPr bwMode="auto">
          <a:xfrm>
            <a:off x="1150529" y="2441149"/>
            <a:ext cx="811062" cy="389104"/>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a:t>
            </a:r>
            <a:r>
              <a:rPr kumimoji="0" lang="en-US" altLang="zh-CN" sz="18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5" name="矩形 34"/>
          <p:cNvSpPr/>
          <p:nvPr/>
        </p:nvSpPr>
        <p:spPr bwMode="auto">
          <a:xfrm>
            <a:off x="1961591" y="2441148"/>
            <a:ext cx="737419" cy="38910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36" name="矩形 35"/>
          <p:cNvSpPr/>
          <p:nvPr/>
        </p:nvSpPr>
        <p:spPr bwMode="auto">
          <a:xfrm>
            <a:off x="3334366" y="2484335"/>
            <a:ext cx="801471" cy="305158"/>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7" name="矩形 36"/>
          <p:cNvSpPr/>
          <p:nvPr/>
        </p:nvSpPr>
        <p:spPr bwMode="auto">
          <a:xfrm>
            <a:off x="4135837" y="2484334"/>
            <a:ext cx="513763" cy="305158"/>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38" name="矩形 37"/>
          <p:cNvSpPr/>
          <p:nvPr/>
        </p:nvSpPr>
        <p:spPr bwMode="auto">
          <a:xfrm>
            <a:off x="1150529" y="2837107"/>
            <a:ext cx="811062" cy="389104"/>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dirty="0">
                <a:latin typeface="华文中宋" panose="02010600040101010101" pitchFamily="2" charset="-122"/>
                <a:ea typeface="华文中宋" panose="02010600040101010101" pitchFamily="2" charset="-122"/>
              </a:rPr>
              <a:t>C</a:t>
            </a:r>
            <a:r>
              <a:rPr lang="en-US" altLang="zh-CN" baseline="-25000" dirty="0">
                <a:latin typeface="华文中宋" panose="02010600040101010101" pitchFamily="2" charset="-122"/>
                <a:ea typeface="华文中宋" panose="02010600040101010101" pitchFamily="2" charset="-122"/>
              </a:rPr>
              <a:t>1</a:t>
            </a:r>
            <a:endParaRPr lang="zh-CN" altLang="en-US" baseline="-25000" dirty="0">
              <a:latin typeface="华文中宋" panose="02010600040101010101" pitchFamily="2" charset="-122"/>
              <a:ea typeface="华文中宋" panose="02010600040101010101" pitchFamily="2" charset="-122"/>
            </a:endParaRPr>
          </a:p>
        </p:txBody>
      </p:sp>
      <p:sp>
        <p:nvSpPr>
          <p:cNvPr id="39" name="矩形 38"/>
          <p:cNvSpPr/>
          <p:nvPr/>
        </p:nvSpPr>
        <p:spPr bwMode="auto">
          <a:xfrm>
            <a:off x="1961591" y="2837106"/>
            <a:ext cx="737419" cy="38910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40" name="矩形 39"/>
          <p:cNvSpPr/>
          <p:nvPr/>
        </p:nvSpPr>
        <p:spPr bwMode="auto">
          <a:xfrm>
            <a:off x="1150529" y="3207081"/>
            <a:ext cx="811062" cy="389104"/>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dirty="0">
                <a:latin typeface="华文中宋" panose="02010600040101010101" pitchFamily="2" charset="-122"/>
                <a:ea typeface="华文中宋" panose="02010600040101010101" pitchFamily="2" charset="-122"/>
              </a:rPr>
              <a:t>C</a:t>
            </a:r>
            <a:r>
              <a:rPr lang="en-US" altLang="zh-CN" baseline="-25000" dirty="0">
                <a:latin typeface="华文中宋" panose="02010600040101010101" pitchFamily="2" charset="-122"/>
                <a:ea typeface="华文中宋" panose="02010600040101010101" pitchFamily="2" charset="-122"/>
              </a:rPr>
              <a:t>2</a:t>
            </a:r>
            <a:endParaRPr lang="zh-CN" altLang="en-US" baseline="-25000" dirty="0">
              <a:latin typeface="华文中宋" panose="02010600040101010101" pitchFamily="2" charset="-122"/>
              <a:ea typeface="华文中宋" panose="02010600040101010101" pitchFamily="2" charset="-122"/>
            </a:endParaRPr>
          </a:p>
        </p:txBody>
      </p:sp>
      <p:sp>
        <p:nvSpPr>
          <p:cNvPr id="41" name="矩形 40"/>
          <p:cNvSpPr/>
          <p:nvPr/>
        </p:nvSpPr>
        <p:spPr bwMode="auto">
          <a:xfrm>
            <a:off x="1961591" y="3207080"/>
            <a:ext cx="737419" cy="38910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42" name="矩形 41"/>
          <p:cNvSpPr/>
          <p:nvPr/>
        </p:nvSpPr>
        <p:spPr bwMode="auto">
          <a:xfrm>
            <a:off x="1150529" y="3588803"/>
            <a:ext cx="811062" cy="389104"/>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dirty="0">
                <a:latin typeface="华文中宋" panose="02010600040101010101" pitchFamily="2" charset="-122"/>
                <a:ea typeface="华文中宋" panose="02010600040101010101" pitchFamily="2" charset="-122"/>
              </a:rPr>
              <a:t>C</a:t>
            </a:r>
            <a:r>
              <a:rPr lang="en-US" altLang="zh-CN" baseline="-25000" dirty="0">
                <a:latin typeface="华文中宋" panose="02010600040101010101" pitchFamily="2" charset="-122"/>
                <a:ea typeface="华文中宋" panose="02010600040101010101" pitchFamily="2" charset="-122"/>
              </a:rPr>
              <a:t>3</a:t>
            </a:r>
            <a:endParaRPr lang="zh-CN" altLang="en-US" baseline="-25000" dirty="0">
              <a:latin typeface="华文中宋" panose="02010600040101010101" pitchFamily="2" charset="-122"/>
              <a:ea typeface="华文中宋" panose="02010600040101010101" pitchFamily="2" charset="-122"/>
            </a:endParaRPr>
          </a:p>
        </p:txBody>
      </p:sp>
      <p:sp>
        <p:nvSpPr>
          <p:cNvPr id="43" name="矩形 42"/>
          <p:cNvSpPr/>
          <p:nvPr/>
        </p:nvSpPr>
        <p:spPr bwMode="auto">
          <a:xfrm>
            <a:off x="1961591" y="3588802"/>
            <a:ext cx="737419" cy="38910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44" name="文本框 43"/>
          <p:cNvSpPr txBox="1"/>
          <p:nvPr/>
        </p:nvSpPr>
        <p:spPr>
          <a:xfrm>
            <a:off x="88752" y="2436487"/>
            <a:ext cx="343364" cy="3554819"/>
          </a:xfrm>
          <a:prstGeom prst="rect">
            <a:avLst/>
          </a:prstGeom>
          <a:noFill/>
        </p:spPr>
        <p:txBody>
          <a:bodyPr wrap="none" rtlCol="0">
            <a:spAutoFit/>
          </a:bodyPr>
          <a:lstStyle/>
          <a:p>
            <a:pPr>
              <a:lnSpc>
                <a:spcPts val="3000"/>
              </a:lnSpc>
            </a:pPr>
            <a:r>
              <a:rPr lang="en-US" altLang="zh-CN" sz="2000" dirty="0">
                <a:latin typeface="华文中宋" panose="02010600040101010101" pitchFamily="2" charset="-122"/>
                <a:ea typeface="华文中宋" panose="02010600040101010101" pitchFamily="2" charset="-122"/>
              </a:rPr>
              <a:t>0</a:t>
            </a:r>
          </a:p>
          <a:p>
            <a:pPr>
              <a:lnSpc>
                <a:spcPts val="3000"/>
              </a:lnSpc>
            </a:pPr>
            <a:r>
              <a:rPr lang="en-US" altLang="zh-CN" sz="2000" dirty="0">
                <a:latin typeface="华文中宋" panose="02010600040101010101" pitchFamily="2" charset="-122"/>
                <a:ea typeface="华文中宋" panose="02010600040101010101" pitchFamily="2" charset="-122"/>
              </a:rPr>
              <a:t>1</a:t>
            </a:r>
          </a:p>
          <a:p>
            <a:pPr>
              <a:lnSpc>
                <a:spcPts val="3000"/>
              </a:lnSpc>
            </a:pPr>
            <a:r>
              <a:rPr lang="en-US" altLang="zh-CN" sz="2000" dirty="0">
                <a:latin typeface="华文中宋" panose="02010600040101010101" pitchFamily="2" charset="-122"/>
                <a:ea typeface="华文中宋" panose="02010600040101010101" pitchFamily="2" charset="-122"/>
              </a:rPr>
              <a:t>2</a:t>
            </a:r>
          </a:p>
          <a:p>
            <a:pPr>
              <a:lnSpc>
                <a:spcPts val="3000"/>
              </a:lnSpc>
            </a:pPr>
            <a:r>
              <a:rPr lang="en-US" altLang="zh-CN" sz="2000" dirty="0">
                <a:latin typeface="华文中宋" panose="02010600040101010101" pitchFamily="2" charset="-122"/>
                <a:ea typeface="华文中宋" panose="02010600040101010101" pitchFamily="2" charset="-122"/>
              </a:rPr>
              <a:t>3</a:t>
            </a:r>
          </a:p>
          <a:p>
            <a:pPr>
              <a:lnSpc>
                <a:spcPts val="3000"/>
              </a:lnSpc>
            </a:pPr>
            <a:r>
              <a:rPr lang="en-US" altLang="zh-CN" sz="2000" dirty="0">
                <a:latin typeface="华文中宋" panose="02010600040101010101" pitchFamily="2" charset="-122"/>
                <a:ea typeface="华文中宋" panose="02010600040101010101" pitchFamily="2" charset="-122"/>
              </a:rPr>
              <a:t>4</a:t>
            </a:r>
          </a:p>
          <a:p>
            <a:pPr>
              <a:lnSpc>
                <a:spcPts val="3000"/>
              </a:lnSpc>
            </a:pPr>
            <a:r>
              <a:rPr lang="en-US" altLang="zh-CN" sz="2000" dirty="0">
                <a:latin typeface="华文中宋" panose="02010600040101010101" pitchFamily="2" charset="-122"/>
                <a:ea typeface="华文中宋" panose="02010600040101010101" pitchFamily="2" charset="-122"/>
              </a:rPr>
              <a:t>5</a:t>
            </a:r>
          </a:p>
          <a:p>
            <a:pPr>
              <a:lnSpc>
                <a:spcPts val="3000"/>
              </a:lnSpc>
            </a:pPr>
            <a:r>
              <a:rPr lang="en-US" altLang="zh-CN" sz="2000" dirty="0">
                <a:latin typeface="华文中宋" panose="02010600040101010101" pitchFamily="2" charset="-122"/>
                <a:ea typeface="华文中宋" panose="02010600040101010101" pitchFamily="2" charset="-122"/>
              </a:rPr>
              <a:t>6</a:t>
            </a:r>
          </a:p>
          <a:p>
            <a:pPr>
              <a:lnSpc>
                <a:spcPts val="3000"/>
              </a:lnSpc>
            </a:pPr>
            <a:r>
              <a:rPr lang="en-US" altLang="zh-CN" sz="2000" dirty="0">
                <a:latin typeface="华文中宋" panose="02010600040101010101" pitchFamily="2" charset="-122"/>
                <a:ea typeface="华文中宋" panose="02010600040101010101" pitchFamily="2" charset="-122"/>
              </a:rPr>
              <a:t>7</a:t>
            </a:r>
          </a:p>
          <a:p>
            <a:pPr>
              <a:lnSpc>
                <a:spcPts val="3000"/>
              </a:lnSpc>
            </a:pPr>
            <a:r>
              <a:rPr lang="en-US" altLang="zh-CN" sz="2000" dirty="0">
                <a:latin typeface="华文中宋" panose="02010600040101010101" pitchFamily="2" charset="-122"/>
                <a:ea typeface="华文中宋" panose="02010600040101010101" pitchFamily="2" charset="-122"/>
              </a:rPr>
              <a:t>8</a:t>
            </a:r>
          </a:p>
        </p:txBody>
      </p:sp>
      <p:sp>
        <p:nvSpPr>
          <p:cNvPr id="45" name="矩形 44"/>
          <p:cNvSpPr/>
          <p:nvPr/>
        </p:nvSpPr>
        <p:spPr bwMode="auto">
          <a:xfrm>
            <a:off x="5121620" y="2466495"/>
            <a:ext cx="801471" cy="305158"/>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6" name="矩形 45"/>
          <p:cNvSpPr/>
          <p:nvPr/>
        </p:nvSpPr>
        <p:spPr bwMode="auto">
          <a:xfrm>
            <a:off x="5923091" y="2466494"/>
            <a:ext cx="513763" cy="305158"/>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7" name="矩形 46"/>
          <p:cNvSpPr/>
          <p:nvPr/>
        </p:nvSpPr>
        <p:spPr bwMode="auto">
          <a:xfrm>
            <a:off x="3334366" y="4036781"/>
            <a:ext cx="801471" cy="305158"/>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8" name="矩形 47"/>
          <p:cNvSpPr/>
          <p:nvPr/>
        </p:nvSpPr>
        <p:spPr bwMode="auto">
          <a:xfrm>
            <a:off x="4135837" y="4036780"/>
            <a:ext cx="513763" cy="305158"/>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9" name="矩形 48"/>
          <p:cNvSpPr/>
          <p:nvPr/>
        </p:nvSpPr>
        <p:spPr bwMode="auto">
          <a:xfrm>
            <a:off x="3324775" y="2877709"/>
            <a:ext cx="801471" cy="305158"/>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0" name="矩形 49"/>
          <p:cNvSpPr/>
          <p:nvPr/>
        </p:nvSpPr>
        <p:spPr bwMode="auto">
          <a:xfrm>
            <a:off x="4126246" y="2877708"/>
            <a:ext cx="513763" cy="305158"/>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51" name="矩形 50"/>
          <p:cNvSpPr/>
          <p:nvPr/>
        </p:nvSpPr>
        <p:spPr bwMode="auto">
          <a:xfrm>
            <a:off x="5112029" y="2873517"/>
            <a:ext cx="801471" cy="305158"/>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2" name="矩形 51"/>
          <p:cNvSpPr/>
          <p:nvPr/>
        </p:nvSpPr>
        <p:spPr bwMode="auto">
          <a:xfrm>
            <a:off x="5913500" y="2873516"/>
            <a:ext cx="513763" cy="305158"/>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53" name="矩形 52"/>
          <p:cNvSpPr/>
          <p:nvPr/>
        </p:nvSpPr>
        <p:spPr bwMode="auto">
          <a:xfrm>
            <a:off x="6949591" y="2859868"/>
            <a:ext cx="801471" cy="305158"/>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4" name="矩形 53"/>
          <p:cNvSpPr/>
          <p:nvPr/>
        </p:nvSpPr>
        <p:spPr bwMode="auto">
          <a:xfrm>
            <a:off x="7751062" y="2859867"/>
            <a:ext cx="513763" cy="305158"/>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5" name="矩形 54"/>
          <p:cNvSpPr/>
          <p:nvPr/>
        </p:nvSpPr>
        <p:spPr bwMode="auto">
          <a:xfrm>
            <a:off x="3348814" y="3275624"/>
            <a:ext cx="801471" cy="305158"/>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6" name="矩形 55"/>
          <p:cNvSpPr/>
          <p:nvPr/>
        </p:nvSpPr>
        <p:spPr bwMode="auto">
          <a:xfrm>
            <a:off x="4150285" y="3275623"/>
            <a:ext cx="513763" cy="305158"/>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9" name="矩形 58"/>
          <p:cNvSpPr/>
          <p:nvPr/>
        </p:nvSpPr>
        <p:spPr bwMode="auto">
          <a:xfrm>
            <a:off x="3334065" y="3640185"/>
            <a:ext cx="801471" cy="305158"/>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0" name="矩形 59"/>
          <p:cNvSpPr/>
          <p:nvPr/>
        </p:nvSpPr>
        <p:spPr bwMode="auto">
          <a:xfrm>
            <a:off x="4135536" y="3640184"/>
            <a:ext cx="513763" cy="305158"/>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61" name="矩形 60"/>
          <p:cNvSpPr/>
          <p:nvPr/>
        </p:nvSpPr>
        <p:spPr bwMode="auto">
          <a:xfrm>
            <a:off x="5121319" y="3635993"/>
            <a:ext cx="801471" cy="305158"/>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2" name="矩形 61"/>
          <p:cNvSpPr/>
          <p:nvPr/>
        </p:nvSpPr>
        <p:spPr bwMode="auto">
          <a:xfrm>
            <a:off x="5922790" y="3635992"/>
            <a:ext cx="513763" cy="305158"/>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63" name="直接箭头连接符 62"/>
          <p:cNvCxnSpPr>
            <a:endCxn id="36" idx="1"/>
          </p:cNvCxnSpPr>
          <p:nvPr/>
        </p:nvCxnSpPr>
        <p:spPr bwMode="auto">
          <a:xfrm>
            <a:off x="2424020" y="2636914"/>
            <a:ext cx="910346"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接箭头连接符 63"/>
          <p:cNvCxnSpPr/>
          <p:nvPr/>
        </p:nvCxnSpPr>
        <p:spPr bwMode="auto">
          <a:xfrm>
            <a:off x="2448059" y="3033447"/>
            <a:ext cx="900755"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接箭头连接符 64"/>
          <p:cNvCxnSpPr/>
          <p:nvPr/>
        </p:nvCxnSpPr>
        <p:spPr bwMode="auto">
          <a:xfrm>
            <a:off x="2448059" y="3429386"/>
            <a:ext cx="900755"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直接箭头连接符 65"/>
          <p:cNvCxnSpPr/>
          <p:nvPr/>
        </p:nvCxnSpPr>
        <p:spPr bwMode="auto">
          <a:xfrm>
            <a:off x="2424020" y="3800482"/>
            <a:ext cx="900755"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接箭头连接符 66"/>
          <p:cNvCxnSpPr/>
          <p:nvPr/>
        </p:nvCxnSpPr>
        <p:spPr bwMode="auto">
          <a:xfrm>
            <a:off x="4418986" y="2636914"/>
            <a:ext cx="69304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直接箭头连接符 67"/>
          <p:cNvCxnSpPr/>
          <p:nvPr/>
        </p:nvCxnSpPr>
        <p:spPr bwMode="auto">
          <a:xfrm>
            <a:off x="4453554" y="3030287"/>
            <a:ext cx="69304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箭头连接符 69"/>
          <p:cNvCxnSpPr/>
          <p:nvPr/>
        </p:nvCxnSpPr>
        <p:spPr bwMode="auto">
          <a:xfrm>
            <a:off x="4418986" y="3771980"/>
            <a:ext cx="69304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直接箭头连接符 71"/>
          <p:cNvCxnSpPr/>
          <p:nvPr/>
        </p:nvCxnSpPr>
        <p:spPr bwMode="auto">
          <a:xfrm>
            <a:off x="6266139" y="3019799"/>
            <a:ext cx="69304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矩形 82"/>
          <p:cNvSpPr/>
          <p:nvPr/>
        </p:nvSpPr>
        <p:spPr bwMode="auto">
          <a:xfrm>
            <a:off x="1152467" y="3984204"/>
            <a:ext cx="811062" cy="389104"/>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dirty="0">
                <a:latin typeface="华文中宋" panose="02010600040101010101" pitchFamily="2" charset="-122"/>
                <a:ea typeface="华文中宋" panose="02010600040101010101" pitchFamily="2" charset="-122"/>
              </a:rPr>
              <a:t>C</a:t>
            </a:r>
            <a:r>
              <a:rPr lang="en-US" altLang="zh-CN" baseline="-25000" dirty="0">
                <a:latin typeface="华文中宋" panose="02010600040101010101" pitchFamily="2" charset="-122"/>
                <a:ea typeface="华文中宋" panose="02010600040101010101" pitchFamily="2" charset="-122"/>
              </a:rPr>
              <a:t>4</a:t>
            </a:r>
            <a:endParaRPr lang="zh-CN" altLang="en-US" baseline="-25000" dirty="0">
              <a:latin typeface="华文中宋" panose="02010600040101010101" pitchFamily="2" charset="-122"/>
              <a:ea typeface="华文中宋" panose="02010600040101010101" pitchFamily="2" charset="-122"/>
            </a:endParaRPr>
          </a:p>
        </p:txBody>
      </p:sp>
      <p:sp>
        <p:nvSpPr>
          <p:cNvPr id="84" name="矩形 83"/>
          <p:cNvSpPr/>
          <p:nvPr/>
        </p:nvSpPr>
        <p:spPr bwMode="auto">
          <a:xfrm>
            <a:off x="1963529" y="3984203"/>
            <a:ext cx="737419" cy="38910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85" name="矩形 84"/>
          <p:cNvSpPr/>
          <p:nvPr/>
        </p:nvSpPr>
        <p:spPr bwMode="auto">
          <a:xfrm>
            <a:off x="1152467" y="4380162"/>
            <a:ext cx="811062" cy="389104"/>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dirty="0">
                <a:latin typeface="华文中宋" panose="02010600040101010101" pitchFamily="2" charset="-122"/>
                <a:ea typeface="华文中宋" panose="02010600040101010101" pitchFamily="2" charset="-122"/>
              </a:rPr>
              <a:t>C</a:t>
            </a:r>
            <a:r>
              <a:rPr lang="en-US" altLang="zh-CN" baseline="-25000" dirty="0">
                <a:latin typeface="华文中宋" panose="02010600040101010101" pitchFamily="2" charset="-122"/>
                <a:ea typeface="华文中宋" panose="02010600040101010101" pitchFamily="2" charset="-122"/>
              </a:rPr>
              <a:t>5</a:t>
            </a:r>
            <a:endParaRPr lang="zh-CN" altLang="en-US" baseline="-25000" dirty="0">
              <a:latin typeface="华文中宋" panose="02010600040101010101" pitchFamily="2" charset="-122"/>
              <a:ea typeface="华文中宋" panose="02010600040101010101" pitchFamily="2" charset="-122"/>
            </a:endParaRPr>
          </a:p>
        </p:txBody>
      </p:sp>
      <p:sp>
        <p:nvSpPr>
          <p:cNvPr id="86" name="矩形 85"/>
          <p:cNvSpPr/>
          <p:nvPr/>
        </p:nvSpPr>
        <p:spPr bwMode="auto">
          <a:xfrm>
            <a:off x="1963529" y="4380161"/>
            <a:ext cx="737419" cy="38910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7" name="矩形 86"/>
          <p:cNvSpPr/>
          <p:nvPr/>
        </p:nvSpPr>
        <p:spPr bwMode="auto">
          <a:xfrm>
            <a:off x="1152467" y="4750136"/>
            <a:ext cx="811062" cy="389104"/>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dirty="0">
                <a:latin typeface="华文中宋" panose="02010600040101010101" pitchFamily="2" charset="-122"/>
                <a:ea typeface="华文中宋" panose="02010600040101010101" pitchFamily="2" charset="-122"/>
              </a:rPr>
              <a:t>C</a:t>
            </a:r>
            <a:r>
              <a:rPr lang="en-US" altLang="zh-CN" baseline="-25000" dirty="0">
                <a:latin typeface="华文中宋" panose="02010600040101010101" pitchFamily="2" charset="-122"/>
                <a:ea typeface="华文中宋" panose="02010600040101010101" pitchFamily="2" charset="-122"/>
              </a:rPr>
              <a:t>6</a:t>
            </a:r>
            <a:endParaRPr lang="zh-CN" altLang="en-US" baseline="-25000" dirty="0">
              <a:latin typeface="华文中宋" panose="02010600040101010101" pitchFamily="2" charset="-122"/>
              <a:ea typeface="华文中宋" panose="02010600040101010101" pitchFamily="2" charset="-122"/>
            </a:endParaRPr>
          </a:p>
        </p:txBody>
      </p:sp>
      <p:sp>
        <p:nvSpPr>
          <p:cNvPr id="88" name="矩形 87"/>
          <p:cNvSpPr/>
          <p:nvPr/>
        </p:nvSpPr>
        <p:spPr bwMode="auto">
          <a:xfrm>
            <a:off x="1963529" y="4750135"/>
            <a:ext cx="737419" cy="38910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9" name="矩形 88"/>
          <p:cNvSpPr/>
          <p:nvPr/>
        </p:nvSpPr>
        <p:spPr bwMode="auto">
          <a:xfrm>
            <a:off x="1152467" y="5131858"/>
            <a:ext cx="811062" cy="389104"/>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dirty="0">
                <a:latin typeface="华文中宋" panose="02010600040101010101" pitchFamily="2" charset="-122"/>
                <a:ea typeface="华文中宋" panose="02010600040101010101" pitchFamily="2" charset="-122"/>
              </a:rPr>
              <a:t>C</a:t>
            </a:r>
            <a:r>
              <a:rPr lang="en-US" altLang="zh-CN" baseline="-25000" dirty="0">
                <a:latin typeface="华文中宋" panose="02010600040101010101" pitchFamily="2" charset="-122"/>
                <a:ea typeface="华文中宋" panose="02010600040101010101" pitchFamily="2" charset="-122"/>
              </a:rPr>
              <a:t>7</a:t>
            </a:r>
            <a:endParaRPr lang="zh-CN" altLang="en-US" baseline="-25000" dirty="0">
              <a:latin typeface="华文中宋" panose="02010600040101010101" pitchFamily="2" charset="-122"/>
              <a:ea typeface="华文中宋" panose="02010600040101010101" pitchFamily="2" charset="-122"/>
            </a:endParaRPr>
          </a:p>
        </p:txBody>
      </p:sp>
      <p:sp>
        <p:nvSpPr>
          <p:cNvPr id="90" name="矩形 89"/>
          <p:cNvSpPr/>
          <p:nvPr/>
        </p:nvSpPr>
        <p:spPr bwMode="auto">
          <a:xfrm>
            <a:off x="1963529" y="5131857"/>
            <a:ext cx="737419" cy="38910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91" name="矩形 90"/>
          <p:cNvSpPr/>
          <p:nvPr/>
        </p:nvSpPr>
        <p:spPr bwMode="auto">
          <a:xfrm>
            <a:off x="1150529" y="5520962"/>
            <a:ext cx="811062" cy="389104"/>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dirty="0">
                <a:latin typeface="华文中宋" panose="02010600040101010101" pitchFamily="2" charset="-122"/>
                <a:ea typeface="华文中宋" panose="02010600040101010101" pitchFamily="2" charset="-122"/>
              </a:rPr>
              <a:t>C</a:t>
            </a:r>
            <a:r>
              <a:rPr lang="en-US" altLang="zh-CN" baseline="-25000" dirty="0">
                <a:latin typeface="华文中宋" panose="02010600040101010101" pitchFamily="2" charset="-122"/>
                <a:ea typeface="华文中宋" panose="02010600040101010101" pitchFamily="2" charset="-122"/>
              </a:rPr>
              <a:t>8</a:t>
            </a:r>
            <a:endParaRPr lang="zh-CN" altLang="en-US" baseline="-25000" dirty="0">
              <a:latin typeface="华文中宋" panose="02010600040101010101" pitchFamily="2" charset="-122"/>
              <a:ea typeface="华文中宋" panose="02010600040101010101" pitchFamily="2" charset="-122"/>
            </a:endParaRPr>
          </a:p>
        </p:txBody>
      </p:sp>
      <p:sp>
        <p:nvSpPr>
          <p:cNvPr id="92" name="矩形 91"/>
          <p:cNvSpPr/>
          <p:nvPr/>
        </p:nvSpPr>
        <p:spPr bwMode="auto">
          <a:xfrm>
            <a:off x="1961591" y="5520961"/>
            <a:ext cx="737419" cy="38910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93" name="矩形 92"/>
          <p:cNvSpPr/>
          <p:nvPr/>
        </p:nvSpPr>
        <p:spPr bwMode="auto">
          <a:xfrm>
            <a:off x="388252" y="2441149"/>
            <a:ext cx="811062" cy="389104"/>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4" name="矩形 93"/>
          <p:cNvSpPr/>
          <p:nvPr/>
        </p:nvSpPr>
        <p:spPr bwMode="auto">
          <a:xfrm>
            <a:off x="388252" y="2837107"/>
            <a:ext cx="811062" cy="389104"/>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5" name="矩形 94"/>
          <p:cNvSpPr/>
          <p:nvPr/>
        </p:nvSpPr>
        <p:spPr bwMode="auto">
          <a:xfrm>
            <a:off x="388252" y="3207081"/>
            <a:ext cx="811062" cy="389104"/>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6" name="矩形 95"/>
          <p:cNvSpPr/>
          <p:nvPr/>
        </p:nvSpPr>
        <p:spPr bwMode="auto">
          <a:xfrm>
            <a:off x="388252" y="3588803"/>
            <a:ext cx="811062" cy="389104"/>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7" name="矩形 96"/>
          <p:cNvSpPr/>
          <p:nvPr/>
        </p:nvSpPr>
        <p:spPr bwMode="auto">
          <a:xfrm>
            <a:off x="390190" y="3984204"/>
            <a:ext cx="811062" cy="389104"/>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8" name="矩形 97"/>
          <p:cNvSpPr/>
          <p:nvPr/>
        </p:nvSpPr>
        <p:spPr bwMode="auto">
          <a:xfrm>
            <a:off x="390190" y="4380162"/>
            <a:ext cx="811062" cy="389104"/>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9" name="矩形 98"/>
          <p:cNvSpPr/>
          <p:nvPr/>
        </p:nvSpPr>
        <p:spPr bwMode="auto">
          <a:xfrm>
            <a:off x="390190" y="4750136"/>
            <a:ext cx="811062" cy="389104"/>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0" name="矩形 99"/>
          <p:cNvSpPr/>
          <p:nvPr/>
        </p:nvSpPr>
        <p:spPr bwMode="auto">
          <a:xfrm>
            <a:off x="390190" y="5131858"/>
            <a:ext cx="811062" cy="389104"/>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1" name="矩形 100"/>
          <p:cNvSpPr/>
          <p:nvPr/>
        </p:nvSpPr>
        <p:spPr bwMode="auto">
          <a:xfrm>
            <a:off x="388252" y="5520962"/>
            <a:ext cx="811062" cy="389104"/>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2" name="文本框 101"/>
          <p:cNvSpPr txBox="1"/>
          <p:nvPr/>
        </p:nvSpPr>
        <p:spPr>
          <a:xfrm>
            <a:off x="316729" y="2114958"/>
            <a:ext cx="1015021" cy="369332"/>
          </a:xfrm>
          <a:prstGeom prst="rect">
            <a:avLst/>
          </a:prstGeom>
          <a:noFill/>
        </p:spPr>
        <p:txBody>
          <a:bodyPr wrap="none" rtlCol="0">
            <a:spAutoFit/>
          </a:bodyPr>
          <a:lstStyle/>
          <a:p>
            <a:r>
              <a:rPr lang="en-US" altLang="zh-CN" dirty="0" err="1">
                <a:latin typeface="华文中宋" panose="02010600040101010101" pitchFamily="2" charset="-122"/>
                <a:ea typeface="华文中宋" panose="02010600040101010101" pitchFamily="2" charset="-122"/>
              </a:rPr>
              <a:t>indgree</a:t>
            </a:r>
            <a:endParaRPr lang="zh-CN" altLang="en-US" dirty="0">
              <a:latin typeface="华文中宋" panose="02010600040101010101" pitchFamily="2" charset="-122"/>
              <a:ea typeface="华文中宋" panose="02010600040101010101" pitchFamily="2" charset="-122"/>
            </a:endParaRPr>
          </a:p>
        </p:txBody>
      </p:sp>
      <p:cxnSp>
        <p:nvCxnSpPr>
          <p:cNvPr id="71" name="直接箭头连接符 70"/>
          <p:cNvCxnSpPr/>
          <p:nvPr/>
        </p:nvCxnSpPr>
        <p:spPr bwMode="auto">
          <a:xfrm>
            <a:off x="2448059" y="4202857"/>
            <a:ext cx="8863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 name="矩形 103"/>
          <p:cNvSpPr/>
          <p:nvPr/>
        </p:nvSpPr>
        <p:spPr bwMode="auto">
          <a:xfrm>
            <a:off x="3374087" y="5201386"/>
            <a:ext cx="801471" cy="305158"/>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5" name="矩形 104"/>
          <p:cNvSpPr/>
          <p:nvPr/>
        </p:nvSpPr>
        <p:spPr bwMode="auto">
          <a:xfrm>
            <a:off x="4175558" y="5201385"/>
            <a:ext cx="513763" cy="305158"/>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06" name="直接箭头连接符 105"/>
          <p:cNvCxnSpPr/>
          <p:nvPr/>
        </p:nvCxnSpPr>
        <p:spPr bwMode="auto">
          <a:xfrm>
            <a:off x="2487780" y="5367462"/>
            <a:ext cx="8863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7" name="矩形 106"/>
          <p:cNvSpPr/>
          <p:nvPr/>
        </p:nvSpPr>
        <p:spPr bwMode="auto">
          <a:xfrm>
            <a:off x="3374087" y="5605266"/>
            <a:ext cx="801471" cy="305158"/>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8" name="矩形 107"/>
          <p:cNvSpPr/>
          <p:nvPr/>
        </p:nvSpPr>
        <p:spPr bwMode="auto">
          <a:xfrm>
            <a:off x="4175558" y="5605265"/>
            <a:ext cx="513763" cy="305158"/>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09" name="直接箭头连接符 108"/>
          <p:cNvCxnSpPr/>
          <p:nvPr/>
        </p:nvCxnSpPr>
        <p:spPr bwMode="auto">
          <a:xfrm>
            <a:off x="2487780" y="5771342"/>
            <a:ext cx="886307"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9458303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拓扑排序：算法实现</a:t>
            </a:r>
          </a:p>
        </p:txBody>
      </p:sp>
      <p:sp>
        <p:nvSpPr>
          <p:cNvPr id="3" name="内容占位符 2"/>
          <p:cNvSpPr>
            <a:spLocks noGrp="1"/>
          </p:cNvSpPr>
          <p:nvPr>
            <p:ph idx="1"/>
          </p:nvPr>
        </p:nvSpPr>
        <p:spPr>
          <a:xfrm>
            <a:off x="313899" y="1314142"/>
            <a:ext cx="8598089" cy="4784725"/>
          </a:xfrm>
        </p:spPr>
        <p:txBody>
          <a:bodyPr/>
          <a:lstStyle/>
          <a:p>
            <a:r>
              <a:rPr lang="en-US" altLang="zh-CN" sz="2400" b="1" dirty="0" err="1"/>
              <a:t>findInDegree</a:t>
            </a:r>
            <a:r>
              <a:rPr lang="zh-CN" altLang="en-US" sz="2400" b="1" dirty="0"/>
              <a:t>函数：</a:t>
            </a:r>
            <a:r>
              <a:rPr lang="zh-CN" altLang="en-US" sz="2400" dirty="0"/>
              <a:t>在拓扑排序前，找到所有结点的入度，然后将所有入度为</a:t>
            </a:r>
            <a:r>
              <a:rPr lang="en-US" altLang="zh-CN" sz="2400" b="1" dirty="0"/>
              <a:t>0</a:t>
            </a:r>
            <a:r>
              <a:rPr lang="zh-CN" altLang="en-US" sz="2400" dirty="0"/>
              <a:t>的顶点压栈（栈采用链接表示，空间就利用数组</a:t>
            </a:r>
            <a:r>
              <a:rPr lang="en-US" altLang="zh-CN" sz="2400" b="1" dirty="0" err="1"/>
              <a:t>inDegree</a:t>
            </a:r>
            <a:r>
              <a:rPr lang="zh-CN" altLang="en-US" sz="2400" dirty="0"/>
              <a:t>，栈底元素存</a:t>
            </a:r>
            <a:r>
              <a:rPr lang="en-US" altLang="zh-CN" sz="2400" b="1" dirty="0"/>
              <a:t>-1</a:t>
            </a:r>
            <a:r>
              <a:rPr lang="zh-CN" altLang="en-US" sz="2400" dirty="0"/>
              <a:t>，栈顶位置用变量</a:t>
            </a:r>
            <a:r>
              <a:rPr lang="en-US" altLang="zh-CN" sz="2400" b="1" dirty="0"/>
              <a:t>top</a:t>
            </a:r>
            <a:r>
              <a:rPr lang="zh-CN" altLang="en-US" sz="2400" dirty="0"/>
              <a:t>保存）</a:t>
            </a:r>
          </a:p>
          <a:p>
            <a:r>
              <a:rPr lang="zh-CN" altLang="en-US" sz="2400" dirty="0"/>
              <a:t>从栈顶取出一个顶点将其输出，由它的出边表可以得到以该顶点为起点的出边，将这些边终点的入度减</a:t>
            </a:r>
            <a:r>
              <a:rPr lang="en-US" altLang="zh-CN" sz="2400" b="1" dirty="0"/>
              <a:t>1</a:t>
            </a:r>
            <a:r>
              <a:rPr lang="zh-CN" altLang="en-US" sz="2400" dirty="0"/>
              <a:t>，即删除这些边</a:t>
            </a:r>
          </a:p>
          <a:p>
            <a:r>
              <a:rPr lang="zh-CN" altLang="en-US" sz="2400" dirty="0"/>
              <a:t>如果某条边终点的入度为</a:t>
            </a:r>
            <a:r>
              <a:rPr lang="en-US" altLang="zh-CN" sz="2400" b="1" dirty="0"/>
              <a:t>0</a:t>
            </a:r>
            <a:r>
              <a:rPr lang="zh-CN" altLang="en-US" sz="2400" dirty="0"/>
              <a:t>，则将该顶点入栈</a:t>
            </a:r>
          </a:p>
          <a:p>
            <a:r>
              <a:rPr lang="zh-CN" altLang="en-US" sz="2400" dirty="0"/>
              <a:t>反复进行上述操作，直到栈为空</a:t>
            </a:r>
          </a:p>
          <a:p>
            <a:r>
              <a:rPr lang="zh-CN" altLang="en-US" sz="2400" dirty="0"/>
              <a:t>如果输出的顶点个数小于</a:t>
            </a:r>
            <a:r>
              <a:rPr lang="en-US" altLang="zh-CN" sz="2400" b="1" dirty="0"/>
              <a:t>n</a:t>
            </a:r>
            <a:r>
              <a:rPr lang="zh-CN" altLang="en-US" sz="2400" dirty="0"/>
              <a:t>，则说明该</a:t>
            </a:r>
            <a:r>
              <a:rPr lang="en-US" altLang="zh-CN" sz="2400" b="1" dirty="0"/>
              <a:t>AOV</a:t>
            </a:r>
            <a:r>
              <a:rPr lang="zh-CN" altLang="en-US" sz="2400" dirty="0"/>
              <a:t>网中存在回路；否则，拓扑排序正常结束</a:t>
            </a:r>
          </a:p>
        </p:txBody>
      </p:sp>
    </p:spTree>
    <p:extLst>
      <p:ext uri="{BB962C8B-B14F-4D97-AF65-F5344CB8AC3E}">
        <p14:creationId xmlns:p14="http://schemas.microsoft.com/office/powerpoint/2010/main" val="36447850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拓扑排序：算法实现</a:t>
            </a:r>
          </a:p>
        </p:txBody>
      </p:sp>
      <p:sp>
        <p:nvSpPr>
          <p:cNvPr id="4" name="矩形 3"/>
          <p:cNvSpPr/>
          <p:nvPr/>
        </p:nvSpPr>
        <p:spPr>
          <a:xfrm>
            <a:off x="477672" y="1520617"/>
            <a:ext cx="8188656" cy="5016758"/>
          </a:xfrm>
          <a:prstGeom prst="rect">
            <a:avLst/>
          </a:prstGeom>
          <a:solidFill>
            <a:schemeClr val="bg1">
              <a:lumMod val="90000"/>
            </a:schemeClr>
          </a:solidFill>
        </p:spPr>
        <p:txBody>
          <a:bodyPr wrap="square">
            <a:spAutoFit/>
          </a:bodyPr>
          <a:lstStyle/>
          <a:p>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整数数组</a:t>
            </a:r>
            <a:r>
              <a:rPr lang="en-US" altLang="zh-CN" sz="2000" dirty="0" err="1">
                <a:latin typeface="华文中宋" panose="02010600040101010101" pitchFamily="2" charset="-122"/>
                <a:ea typeface="华文中宋" panose="02010600040101010101" pitchFamily="2" charset="-122"/>
              </a:rPr>
              <a:t>inDegree</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记录各顶点入度还在其中实现一个栈，保存入度为</a:t>
            </a:r>
            <a:r>
              <a:rPr lang="en-US" altLang="zh-CN" sz="2000" dirty="0">
                <a:latin typeface="华文中宋" panose="02010600040101010101" pitchFamily="2" charset="-122"/>
                <a:ea typeface="华文中宋" panose="02010600040101010101" pitchFamily="2" charset="-122"/>
              </a:rPr>
              <a:t>0 </a:t>
            </a:r>
            <a:r>
              <a:rPr lang="zh-CN" altLang="en-US" sz="2000" dirty="0">
                <a:latin typeface="华文中宋" panose="02010600040101010101" pitchFamily="2" charset="-122"/>
                <a:ea typeface="华文中宋" panose="02010600040101010101" pitchFamily="2" charset="-122"/>
              </a:rPr>
              <a:t>的顶点，简化后续操作。栈底元素存</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，栈顶位置用变量</a:t>
            </a:r>
            <a:r>
              <a:rPr lang="en-US" altLang="zh-CN" sz="2000" dirty="0">
                <a:latin typeface="华文中宋" panose="02010600040101010101" pitchFamily="2" charset="-122"/>
                <a:ea typeface="华文中宋" panose="02010600040101010101" pitchFamily="2" charset="-122"/>
              </a:rPr>
              <a:t>top </a:t>
            </a:r>
            <a:r>
              <a:rPr lang="zh-CN" altLang="en-US" sz="2000" dirty="0">
                <a:latin typeface="华文中宋" panose="02010600040101010101" pitchFamily="2" charset="-122"/>
                <a:ea typeface="华文中宋" panose="02010600040101010101" pitchFamily="2" charset="-122"/>
              </a:rPr>
              <a:t>保存</a:t>
            </a:r>
            <a:endParaRPr lang="en-US" altLang="zh-CN" sz="2000" dirty="0">
              <a:latin typeface="华文中宋" panose="02010600040101010101" pitchFamily="2" charset="-122"/>
              <a:ea typeface="华文中宋" panose="02010600040101010101" pitchFamily="2" charset="-122"/>
            </a:endParaRPr>
          </a:p>
          <a:p>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findInDegree</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统计顶点入度</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void </a:t>
            </a:r>
            <a:r>
              <a:rPr lang="en-US" altLang="zh-CN" sz="2000" dirty="0" err="1">
                <a:latin typeface="华文中宋" panose="02010600040101010101" pitchFamily="2" charset="-122"/>
                <a:ea typeface="华文中宋" panose="02010600040101010101" pitchFamily="2" charset="-122"/>
              </a:rPr>
              <a:t>findInDegree</a:t>
            </a:r>
            <a:r>
              <a:rPr lang="en-US" altLang="zh-CN" sz="2000" dirty="0">
                <a:latin typeface="华文中宋" panose="02010600040101010101" pitchFamily="2" charset="-122"/>
                <a:ea typeface="华文中宋" panose="02010600040101010101" pitchFamily="2" charset="-122"/>
              </a:rPr>
              <a:t> ( </a:t>
            </a:r>
            <a:r>
              <a:rPr lang="en-US" altLang="zh-CN" sz="2000" dirty="0" err="1">
                <a:latin typeface="华文中宋" panose="02010600040101010101" pitchFamily="2" charset="-122"/>
                <a:ea typeface="华文中宋" panose="02010600040101010101" pitchFamily="2" charset="-122"/>
              </a:rPr>
              <a:t>GraphList</a:t>
            </a:r>
            <a:r>
              <a:rPr lang="en-US" altLang="zh-CN" sz="2000" dirty="0">
                <a:latin typeface="华文中宋" panose="02010600040101010101" pitchFamily="2" charset="-122"/>
                <a:ea typeface="华文中宋" panose="02010600040101010101" pitchFamily="2" charset="-122"/>
              </a:rPr>
              <a:t> *g,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inDegree</a:t>
            </a:r>
            <a:r>
              <a:rPr lang="en-US" altLang="zh-CN"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EdgeList</a:t>
            </a:r>
            <a:r>
              <a:rPr lang="en-US" altLang="zh-CN" sz="2000" dirty="0">
                <a:latin typeface="华文中宋" panose="02010600040101010101" pitchFamily="2" charset="-122"/>
                <a:ea typeface="华文中宋" panose="02010600040101010101" pitchFamily="2" charset="-122"/>
              </a:rPr>
              <a:t>  p; </a:t>
            </a:r>
          </a:p>
          <a:p>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for ( </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0; </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&lt; VN; ++</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 </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inDegree</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 0;</a:t>
            </a:r>
          </a:p>
          <a:p>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for ( </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0; </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&lt; VN; ++</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         for (p = g-&gt;</a:t>
            </a:r>
            <a:r>
              <a:rPr lang="en-US" altLang="zh-CN" sz="2000" dirty="0" err="1">
                <a:latin typeface="华文中宋" panose="02010600040101010101" pitchFamily="2" charset="-122"/>
                <a:ea typeface="华文中宋" panose="02010600040101010101" pitchFamily="2" charset="-122"/>
              </a:rPr>
              <a:t>vexs</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elist</a:t>
            </a:r>
            <a:r>
              <a:rPr lang="en-US" altLang="zh-CN" sz="2000" dirty="0">
                <a:latin typeface="华文中宋" panose="02010600040101010101" pitchFamily="2" charset="-122"/>
                <a:ea typeface="华文中宋" panose="02010600040101010101" pitchFamily="2" charset="-122"/>
              </a:rPr>
              <a:t>; p != NULL; p = p-&gt;next)</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inDegree</a:t>
            </a:r>
            <a:r>
              <a:rPr lang="en-US" altLang="zh-CN" sz="2000" dirty="0">
                <a:latin typeface="华文中宋" panose="02010600040101010101" pitchFamily="2" charset="-122"/>
                <a:ea typeface="华文中宋" panose="02010600040101010101" pitchFamily="2" charset="-122"/>
              </a:rPr>
              <a:t>[p-&gt;</a:t>
            </a:r>
            <a:r>
              <a:rPr lang="en-US" altLang="zh-CN" sz="2000" dirty="0" err="1">
                <a:latin typeface="华文中宋" panose="02010600040101010101" pitchFamily="2" charset="-122"/>
                <a:ea typeface="华文中宋" panose="02010600040101010101" pitchFamily="2" charset="-122"/>
              </a:rPr>
              <a:t>endvex</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邻接点入度加</a:t>
            </a:r>
            <a:r>
              <a:rPr lang="en-US" altLang="zh-CN" sz="2000" dirty="0">
                <a:latin typeface="华文中宋" panose="02010600040101010101" pitchFamily="2" charset="-122"/>
                <a:ea typeface="华文中宋" panose="02010600040101010101" pitchFamily="2" charset="-122"/>
              </a:rPr>
              <a:t>1</a:t>
            </a:r>
          </a:p>
          <a:p>
            <a:r>
              <a:rPr lang="en-US" altLang="zh-CN" sz="2000" dirty="0">
                <a:latin typeface="华文中宋" panose="02010600040101010101" pitchFamily="2" charset="-122"/>
                <a:ea typeface="华文中宋" panose="02010600040101010101" pitchFamily="2" charset="-122"/>
              </a:rPr>
              <a:t>} </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3996043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拓扑排序：算法实现</a:t>
            </a:r>
          </a:p>
        </p:txBody>
      </p:sp>
      <p:sp>
        <p:nvSpPr>
          <p:cNvPr id="4" name="矩形 3"/>
          <p:cNvSpPr/>
          <p:nvPr/>
        </p:nvSpPr>
        <p:spPr>
          <a:xfrm>
            <a:off x="868908" y="1365550"/>
            <a:ext cx="8029432" cy="5016758"/>
          </a:xfrm>
          <a:prstGeom prst="rect">
            <a:avLst/>
          </a:prstGeom>
          <a:solidFill>
            <a:schemeClr val="bg1">
              <a:lumMod val="90000"/>
            </a:schemeClr>
          </a:solidFill>
        </p:spPr>
        <p:txBody>
          <a:bodyPr wrap="square">
            <a:spAutoFit/>
          </a:bodyPr>
          <a:lstStyle/>
          <a:p>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topoSort</a:t>
            </a:r>
            <a:r>
              <a:rPr lang="en-US" altLang="zh-CN" sz="2000" dirty="0">
                <a:latin typeface="华文中宋" panose="02010600040101010101" pitchFamily="2" charset="-122"/>
                <a:ea typeface="华文中宋" panose="02010600040101010101" pitchFamily="2" charset="-122"/>
              </a:rPr>
              <a:t> ( </a:t>
            </a:r>
            <a:r>
              <a:rPr lang="en-US" altLang="zh-CN" sz="2000" dirty="0" err="1">
                <a:latin typeface="华文中宋" panose="02010600040101010101" pitchFamily="2" charset="-122"/>
                <a:ea typeface="华文中宋" panose="02010600040101010101" pitchFamily="2" charset="-122"/>
              </a:rPr>
              <a:t>GraphList</a:t>
            </a:r>
            <a:r>
              <a:rPr lang="en-US" altLang="zh-CN" sz="2000" dirty="0">
                <a:latin typeface="华文中宋" panose="02010600040101010101" pitchFamily="2" charset="-122"/>
                <a:ea typeface="华文中宋" panose="02010600040101010101" pitchFamily="2" charset="-122"/>
              </a:rPr>
              <a:t> * </a:t>
            </a:r>
            <a:r>
              <a:rPr lang="en-US" altLang="zh-CN" sz="2000" dirty="0" err="1">
                <a:latin typeface="华文中宋" panose="02010600040101010101" pitchFamily="2" charset="-122"/>
                <a:ea typeface="华文中宋" panose="02010600040101010101" pitchFamily="2" charset="-122"/>
              </a:rPr>
              <a:t>paov</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ptopo</a:t>
            </a:r>
            <a:r>
              <a:rPr lang="en-US" altLang="zh-CN" sz="2000" dirty="0">
                <a:latin typeface="华文中宋" panose="02010600040101010101" pitchFamily="2" charset="-122"/>
                <a:ea typeface="华文中宋" panose="02010600040101010101" pitchFamily="2" charset="-122"/>
              </a:rPr>
              <a:t> ) {</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nd</a:t>
            </a:r>
            <a:r>
              <a:rPr lang="en-US" altLang="zh-CN" sz="2000" dirty="0">
                <a:latin typeface="华文中宋" panose="02010600040101010101" pitchFamily="2" charset="-122"/>
                <a:ea typeface="华文中宋" panose="02010600040101010101" pitchFamily="2" charset="-122"/>
              </a:rPr>
              <a:t> = 0, top = -1;</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indegree</a:t>
            </a:r>
            <a:r>
              <a:rPr lang="en-US" altLang="zh-CN" sz="2000" dirty="0">
                <a:latin typeface="华文中宋" panose="02010600040101010101" pitchFamily="2" charset="-122"/>
                <a:ea typeface="华文中宋" panose="02010600040101010101" pitchFamily="2" charset="-122"/>
              </a:rPr>
              <a:t>[VN]; </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findInDegree</a:t>
            </a:r>
            <a:r>
              <a:rPr lang="en-US" altLang="zh-CN" sz="2000" dirty="0">
                <a:latin typeface="华文中宋" panose="02010600040101010101" pitchFamily="2" charset="-122"/>
                <a:ea typeface="华文中宋" panose="02010600040101010101" pitchFamily="2" charset="-122"/>
              </a:rPr>
              <a:t> ( </a:t>
            </a:r>
            <a:r>
              <a:rPr lang="en-US" altLang="zh-CN" sz="2000" dirty="0" err="1">
                <a:latin typeface="华文中宋" panose="02010600040101010101" pitchFamily="2" charset="-122"/>
                <a:ea typeface="华文中宋" panose="02010600040101010101" pitchFamily="2" charset="-122"/>
              </a:rPr>
              <a:t>paov</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indegree</a:t>
            </a:r>
            <a:r>
              <a:rPr lang="en-US" altLang="zh-CN"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   for ( </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 0; </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&lt; VN; ++</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  //</a:t>
            </a:r>
            <a:r>
              <a:rPr lang="zh-CN" altLang="en-US" sz="2000" dirty="0">
                <a:latin typeface="华文中宋" panose="02010600040101010101" pitchFamily="2" charset="-122"/>
                <a:ea typeface="华文中宋" panose="02010600040101010101" pitchFamily="2" charset="-122"/>
              </a:rPr>
              <a:t>入度</a:t>
            </a:r>
            <a:r>
              <a:rPr lang="en-US" altLang="zh-CN" sz="2000" dirty="0">
                <a:latin typeface="华文中宋" panose="02010600040101010101" pitchFamily="2" charset="-122"/>
                <a:ea typeface="华文中宋" panose="02010600040101010101" pitchFamily="2" charset="-122"/>
              </a:rPr>
              <a:t>0</a:t>
            </a:r>
            <a:r>
              <a:rPr lang="zh-CN" altLang="en-US" sz="2000" dirty="0">
                <a:latin typeface="华文中宋" panose="02010600040101010101" pitchFamily="2" charset="-122"/>
                <a:ea typeface="华文中宋" panose="02010600040101010101" pitchFamily="2" charset="-122"/>
              </a:rPr>
              <a:t>的顶点入栈</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if (</a:t>
            </a:r>
            <a:r>
              <a:rPr lang="en-US" altLang="zh-CN" sz="2000" dirty="0" err="1">
                <a:latin typeface="华文中宋" panose="02010600040101010101" pitchFamily="2" charset="-122"/>
                <a:ea typeface="华文中宋" panose="02010600040101010101" pitchFamily="2" charset="-122"/>
              </a:rPr>
              <a:t>indegree</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 0) { </a:t>
            </a:r>
            <a:r>
              <a:rPr lang="en-US" altLang="zh-CN" sz="2000" dirty="0" err="1">
                <a:latin typeface="华文中宋" panose="02010600040101010101" pitchFamily="2" charset="-122"/>
                <a:ea typeface="华文中宋" panose="02010600040101010101" pitchFamily="2" charset="-122"/>
              </a:rPr>
              <a:t>indegree</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 top;  top = </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a:t>
            </a:r>
          </a:p>
          <a:p>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拓扑排序，将顶点序列记入</a:t>
            </a:r>
            <a:r>
              <a:rPr lang="en-US" altLang="zh-CN" sz="2000" dirty="0" err="1">
                <a:latin typeface="华文中宋" panose="02010600040101010101" pitchFamily="2" charset="-122"/>
                <a:ea typeface="华文中宋" panose="02010600040101010101" pitchFamily="2" charset="-122"/>
              </a:rPr>
              <a:t>ptopo</a:t>
            </a:r>
            <a:r>
              <a:rPr lang="zh-CN" altLang="en-US" sz="2000" dirty="0">
                <a:latin typeface="华文中宋" panose="02010600040101010101" pitchFamily="2" charset="-122"/>
                <a:ea typeface="华文中宋" panose="02010600040101010101" pitchFamily="2" charset="-122"/>
              </a:rPr>
              <a:t>，返回记入的顶点数</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nd</a:t>
            </a:r>
            <a:r>
              <a:rPr lang="en-US" altLang="zh-CN" sz="2000" dirty="0">
                <a:latin typeface="华文中宋" panose="02010600040101010101" pitchFamily="2" charset="-122"/>
                <a:ea typeface="华文中宋" panose="02010600040101010101" pitchFamily="2" charset="-122"/>
              </a:rPr>
              <a:t> = </a:t>
            </a:r>
            <a:r>
              <a:rPr lang="en-US" altLang="zh-CN" sz="2000" dirty="0" err="1">
                <a:latin typeface="华文中宋" panose="02010600040101010101" pitchFamily="2" charset="-122"/>
                <a:ea typeface="华文中宋" panose="02010600040101010101" pitchFamily="2" charset="-122"/>
              </a:rPr>
              <a:t>topoList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paov</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ptopo</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indegree</a:t>
            </a:r>
            <a:r>
              <a:rPr lang="en-US" altLang="zh-CN" sz="2000" dirty="0">
                <a:latin typeface="华文中宋" panose="02010600040101010101" pitchFamily="2" charset="-122"/>
                <a:ea typeface="华文中宋" panose="02010600040101010101" pitchFamily="2" charset="-122"/>
              </a:rPr>
              <a:t>, top); </a:t>
            </a:r>
          </a:p>
          <a:p>
            <a:r>
              <a:rPr lang="en-US" altLang="zh-CN" sz="2000" dirty="0">
                <a:latin typeface="华文中宋" panose="02010600040101010101" pitchFamily="2" charset="-122"/>
                <a:ea typeface="华文中宋" panose="02010600040101010101" pitchFamily="2" charset="-122"/>
              </a:rPr>
              <a:t>   if  ( </a:t>
            </a:r>
            <a:r>
              <a:rPr lang="en-US" altLang="zh-CN" sz="2000" dirty="0" err="1">
                <a:latin typeface="华文中宋" panose="02010600040101010101" pitchFamily="2" charset="-122"/>
                <a:ea typeface="华文中宋" panose="02010600040101010101" pitchFamily="2" charset="-122"/>
              </a:rPr>
              <a:t>nd</a:t>
            </a:r>
            <a:r>
              <a:rPr lang="en-US" altLang="zh-CN" sz="2000" dirty="0">
                <a:latin typeface="华文中宋" panose="02010600040101010101" pitchFamily="2" charset="-122"/>
                <a:ea typeface="华文中宋" panose="02010600040101010101" pitchFamily="2" charset="-122"/>
              </a:rPr>
              <a:t> &lt; VN ) { // AOV</a:t>
            </a:r>
            <a:r>
              <a:rPr lang="zh-CN" altLang="en-US" sz="2000" dirty="0">
                <a:latin typeface="华文中宋" panose="02010600040101010101" pitchFamily="2" charset="-122"/>
                <a:ea typeface="华文中宋" panose="02010600040101010101" pitchFamily="2" charset="-122"/>
              </a:rPr>
              <a:t>网中存在回路</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printf</a:t>
            </a:r>
            <a:r>
              <a:rPr lang="en-US" altLang="zh-CN" sz="2000" dirty="0">
                <a:latin typeface="华文中宋" panose="02010600040101010101" pitchFamily="2" charset="-122"/>
                <a:ea typeface="华文中宋" panose="02010600040101010101" pitchFamily="2" charset="-122"/>
              </a:rPr>
              <a:t> ("The AOV has no topo-sort sequence.\n");</a:t>
            </a:r>
          </a:p>
          <a:p>
            <a:r>
              <a:rPr lang="en-US" altLang="zh-CN" sz="2000" dirty="0">
                <a:latin typeface="华文中宋" panose="02010600040101010101" pitchFamily="2" charset="-122"/>
                <a:ea typeface="华文中宋" panose="02010600040101010101" pitchFamily="2" charset="-122"/>
              </a:rPr>
              <a:t>       return 0; </a:t>
            </a:r>
          </a:p>
          <a:p>
            <a:r>
              <a:rPr lang="en-US" altLang="zh-CN"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   return 1;</a:t>
            </a:r>
          </a:p>
          <a:p>
            <a:r>
              <a:rPr lang="en-US" altLang="zh-CN" sz="2000"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33887812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拓扑排序：算法实现</a:t>
            </a:r>
          </a:p>
        </p:txBody>
      </p:sp>
      <p:sp>
        <p:nvSpPr>
          <p:cNvPr id="4" name="矩形 3"/>
          <p:cNvSpPr/>
          <p:nvPr/>
        </p:nvSpPr>
        <p:spPr>
          <a:xfrm>
            <a:off x="327547" y="1429603"/>
            <a:ext cx="8435454" cy="5016758"/>
          </a:xfrm>
          <a:prstGeom prst="rect">
            <a:avLst/>
          </a:prstGeom>
          <a:solidFill>
            <a:schemeClr val="bg1">
              <a:lumMod val="90000"/>
            </a:schemeClr>
          </a:solidFill>
        </p:spPr>
        <p:txBody>
          <a:bodyPr wrap="square">
            <a:spAutoFit/>
          </a:bodyPr>
          <a:lstStyle/>
          <a:p>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topoList</a:t>
            </a:r>
            <a:r>
              <a:rPr lang="en-US" altLang="zh-CN" sz="2000" dirty="0">
                <a:latin typeface="华文中宋" panose="02010600040101010101" pitchFamily="2" charset="-122"/>
                <a:ea typeface="华文中宋" panose="02010600040101010101" pitchFamily="2" charset="-122"/>
              </a:rPr>
              <a:t> ( </a:t>
            </a:r>
            <a:r>
              <a:rPr lang="en-US" altLang="zh-CN" sz="2000" dirty="0" err="1">
                <a:latin typeface="华文中宋" panose="02010600040101010101" pitchFamily="2" charset="-122"/>
                <a:ea typeface="华文中宋" panose="02010600040101010101" pitchFamily="2" charset="-122"/>
              </a:rPr>
              <a:t>GraphList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paov</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ptopo</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indegree</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top ) {</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EdgeList</a:t>
            </a:r>
            <a:r>
              <a:rPr lang="en-US" altLang="zh-CN" sz="2000" dirty="0">
                <a:latin typeface="华文中宋" panose="02010600040101010101" pitchFamily="2" charset="-122"/>
                <a:ea typeface="华文中宋" panose="02010600040101010101" pitchFamily="2" charset="-122"/>
              </a:rPr>
              <a:t> p;</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k, </a:t>
            </a:r>
            <a:r>
              <a:rPr lang="en-US" altLang="zh-CN" sz="2000" dirty="0" err="1">
                <a:latin typeface="华文中宋" panose="02010600040101010101" pitchFamily="2" charset="-122"/>
                <a:ea typeface="华文中宋" panose="02010600040101010101" pitchFamily="2" charset="-122"/>
              </a:rPr>
              <a:t>nd</a:t>
            </a:r>
            <a:r>
              <a:rPr lang="en-US" altLang="zh-CN" sz="2000" dirty="0">
                <a:latin typeface="华文中宋" panose="02010600040101010101" pitchFamily="2" charset="-122"/>
                <a:ea typeface="华文中宋" panose="02010600040101010101" pitchFamily="2" charset="-122"/>
              </a:rPr>
              <a:t> = 0;</a:t>
            </a:r>
          </a:p>
          <a:p>
            <a:r>
              <a:rPr lang="en-US" altLang="zh-CN" sz="2000" dirty="0">
                <a:latin typeface="华文中宋" panose="02010600040101010101" pitchFamily="2" charset="-122"/>
                <a:ea typeface="华文中宋" panose="02010600040101010101" pitchFamily="2" charset="-122"/>
              </a:rPr>
              <a:t>    while ( top != -1) { //</a:t>
            </a:r>
            <a:r>
              <a:rPr lang="zh-CN" altLang="en-US" sz="2000" dirty="0">
                <a:latin typeface="华文中宋" panose="02010600040101010101" pitchFamily="2" charset="-122"/>
                <a:ea typeface="华文中宋" panose="02010600040101010101" pitchFamily="2" charset="-122"/>
              </a:rPr>
              <a:t>有入度</a:t>
            </a:r>
            <a:r>
              <a:rPr lang="en-US" altLang="zh-CN" sz="2000" dirty="0">
                <a:latin typeface="华文中宋" panose="02010600040101010101" pitchFamily="2" charset="-122"/>
                <a:ea typeface="华文中宋" panose="02010600040101010101" pitchFamily="2" charset="-122"/>
              </a:rPr>
              <a:t>0</a:t>
            </a:r>
            <a:r>
              <a:rPr lang="zh-CN" altLang="en-US" sz="2000" dirty="0">
                <a:latin typeface="华文中宋" panose="02010600040101010101" pitchFamily="2" charset="-122"/>
                <a:ea typeface="华文中宋" panose="02010600040101010101" pitchFamily="2" charset="-122"/>
              </a:rPr>
              <a:t>的顶点</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 top;</a:t>
            </a:r>
          </a:p>
          <a:p>
            <a:r>
              <a:rPr lang="en-US" altLang="zh-CN" sz="2000" dirty="0">
                <a:latin typeface="华文中宋" panose="02010600040101010101" pitchFamily="2" charset="-122"/>
                <a:ea typeface="华文中宋" panose="02010600040101010101" pitchFamily="2" charset="-122"/>
              </a:rPr>
              <a:t>       top = </a:t>
            </a:r>
            <a:r>
              <a:rPr lang="en-US" altLang="zh-CN" sz="2000" dirty="0" err="1">
                <a:latin typeface="华文中宋" panose="02010600040101010101" pitchFamily="2" charset="-122"/>
                <a:ea typeface="华文中宋" panose="02010600040101010101" pitchFamily="2" charset="-122"/>
              </a:rPr>
              <a:t>indegree</a:t>
            </a:r>
            <a:r>
              <a:rPr lang="en-US" altLang="zh-CN" sz="2000" dirty="0">
                <a:latin typeface="华文中宋" panose="02010600040101010101" pitchFamily="2" charset="-122"/>
                <a:ea typeface="华文中宋" panose="02010600040101010101" pitchFamily="2" charset="-122"/>
              </a:rPr>
              <a:t>[top]; //top </a:t>
            </a:r>
            <a:r>
              <a:rPr lang="zh-CN" altLang="en-US" sz="2000" dirty="0">
                <a:latin typeface="华文中宋" panose="02010600040101010101" pitchFamily="2" charset="-122"/>
                <a:ea typeface="华文中宋" panose="02010600040101010101" pitchFamily="2" charset="-122"/>
              </a:rPr>
              <a:t>顶点退栈</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ptopo</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nd</a:t>
            </a:r>
            <a:r>
              <a:rPr lang="en-US" altLang="zh-CN" sz="2000" dirty="0">
                <a:latin typeface="华文中宋" panose="02010600040101010101" pitchFamily="2" charset="-122"/>
                <a:ea typeface="华文中宋" panose="02010600040101010101" pitchFamily="2" charset="-122"/>
              </a:rPr>
              <a:t>++] = </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将</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记入拓扑序列</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for ( p = </a:t>
            </a:r>
            <a:r>
              <a:rPr lang="en-US" altLang="zh-CN" sz="2000" dirty="0" err="1">
                <a:latin typeface="华文中宋" panose="02010600040101010101" pitchFamily="2" charset="-122"/>
                <a:ea typeface="华文中宋" panose="02010600040101010101" pitchFamily="2" charset="-122"/>
              </a:rPr>
              <a:t>paov</a:t>
            </a:r>
            <a:r>
              <a:rPr lang="en-US" altLang="zh-CN" sz="2000" dirty="0">
                <a:latin typeface="华文中宋" panose="02010600040101010101" pitchFamily="2" charset="-122"/>
                <a:ea typeface="华文中宋" panose="02010600040101010101" pitchFamily="2" charset="-122"/>
              </a:rPr>
              <a:t>-&gt;</a:t>
            </a:r>
            <a:r>
              <a:rPr lang="en-US" altLang="zh-CN" sz="2000" dirty="0" err="1">
                <a:latin typeface="华文中宋" panose="02010600040101010101" pitchFamily="2" charset="-122"/>
                <a:ea typeface="华文中宋" panose="02010600040101010101" pitchFamily="2" charset="-122"/>
              </a:rPr>
              <a:t>vexs</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elist</a:t>
            </a:r>
            <a:r>
              <a:rPr lang="en-US" altLang="zh-CN" sz="2000" dirty="0">
                <a:latin typeface="华文中宋" panose="02010600040101010101" pitchFamily="2" charset="-122"/>
                <a:ea typeface="华文中宋" panose="02010600040101010101" pitchFamily="2" charset="-122"/>
              </a:rPr>
              <a:t>; p!= NULL; p = p-&gt;next ) {</a:t>
            </a:r>
          </a:p>
          <a:p>
            <a:r>
              <a:rPr lang="en-US" altLang="zh-CN" sz="2000" dirty="0">
                <a:latin typeface="华文中宋" panose="02010600040101010101" pitchFamily="2" charset="-122"/>
                <a:ea typeface="华文中宋" panose="02010600040101010101" pitchFamily="2" charset="-122"/>
              </a:rPr>
              <a:t>          k = p-&gt;</a:t>
            </a:r>
            <a:r>
              <a:rPr lang="en-US" altLang="zh-CN" sz="2000" dirty="0" err="1">
                <a:latin typeface="华文中宋" panose="02010600040101010101" pitchFamily="2" charset="-122"/>
                <a:ea typeface="华文中宋" panose="02010600040101010101" pitchFamily="2" charset="-122"/>
              </a:rPr>
              <a:t>endvex</a:t>
            </a:r>
            <a:r>
              <a:rPr lang="en-US" altLang="zh-CN" sz="2000" dirty="0">
                <a:latin typeface="华文中宋" panose="02010600040101010101" pitchFamily="2" charset="-122"/>
                <a:ea typeface="华文中宋" panose="02010600040101010101" pitchFamily="2" charset="-122"/>
              </a:rPr>
              <a:t>;</a:t>
            </a:r>
          </a:p>
          <a:p>
            <a:r>
              <a:rPr lang="en-US" altLang="zh-CN" sz="2000" dirty="0">
                <a:latin typeface="华文中宋" panose="02010600040101010101" pitchFamily="2" charset="-122"/>
                <a:ea typeface="华文中宋" panose="02010600040101010101" pitchFamily="2" charset="-122"/>
              </a:rPr>
              <a:t>          if ( --</a:t>
            </a:r>
            <a:r>
              <a:rPr lang="en-US" altLang="zh-CN" sz="2000" dirty="0" err="1">
                <a:latin typeface="华文中宋" panose="02010600040101010101" pitchFamily="2" charset="-122"/>
                <a:ea typeface="华文中宋" panose="02010600040101010101" pitchFamily="2" charset="-122"/>
              </a:rPr>
              <a:t>indegree</a:t>
            </a:r>
            <a:r>
              <a:rPr lang="en-US" altLang="zh-CN" sz="2000" dirty="0">
                <a:latin typeface="华文中宋" panose="02010600040101010101" pitchFamily="2" charset="-122"/>
                <a:ea typeface="华文中宋" panose="02010600040101010101" pitchFamily="2" charset="-122"/>
              </a:rPr>
              <a:t>[k] == 0 ) {    //</a:t>
            </a:r>
            <a:r>
              <a:rPr lang="zh-CN" altLang="en-US" sz="2000" dirty="0">
                <a:latin typeface="华文中宋" panose="02010600040101010101" pitchFamily="2" charset="-122"/>
                <a:ea typeface="华文中宋" panose="02010600040101010101" pitchFamily="2" charset="-122"/>
              </a:rPr>
              <a:t>入度</a:t>
            </a:r>
            <a:r>
              <a:rPr lang="en-US" altLang="zh-CN" sz="2000" dirty="0">
                <a:latin typeface="华文中宋" panose="02010600040101010101" pitchFamily="2" charset="-122"/>
                <a:ea typeface="华文中宋" panose="02010600040101010101" pitchFamily="2" charset="-122"/>
              </a:rPr>
              <a:t>0</a:t>
            </a:r>
            <a:r>
              <a:rPr lang="zh-CN" altLang="en-US" sz="2000" dirty="0">
                <a:latin typeface="华文中宋" panose="02010600040101010101" pitchFamily="2" charset="-122"/>
                <a:ea typeface="华文中宋" panose="02010600040101010101" pitchFamily="2" charset="-122"/>
              </a:rPr>
              <a:t>的顶点入栈</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indegree</a:t>
            </a:r>
            <a:r>
              <a:rPr lang="en-US" altLang="zh-CN" sz="2000" dirty="0">
                <a:latin typeface="华文中宋" panose="02010600040101010101" pitchFamily="2" charset="-122"/>
                <a:ea typeface="华文中宋" panose="02010600040101010101" pitchFamily="2" charset="-122"/>
              </a:rPr>
              <a:t>[k] = top; top = k; </a:t>
            </a:r>
          </a:p>
          <a:p>
            <a:r>
              <a:rPr lang="en-US" altLang="zh-CN"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   return </a:t>
            </a:r>
            <a:r>
              <a:rPr lang="en-US" altLang="zh-CN" sz="2000" dirty="0" err="1">
                <a:latin typeface="华文中宋" panose="02010600040101010101" pitchFamily="2" charset="-122"/>
                <a:ea typeface="华文中宋" panose="02010600040101010101" pitchFamily="2" charset="-122"/>
              </a:rPr>
              <a:t>nd</a:t>
            </a:r>
            <a:r>
              <a:rPr lang="en-US" altLang="zh-CN" sz="2000" dirty="0">
                <a:latin typeface="华文中宋" panose="02010600040101010101" pitchFamily="2" charset="-122"/>
                <a:ea typeface="华文中宋" panose="02010600040101010101" pitchFamily="2" charset="-122"/>
              </a:rPr>
              <a:t>;</a:t>
            </a:r>
          </a:p>
          <a:p>
            <a:r>
              <a:rPr lang="en-US" altLang="zh-CN" sz="2000" dirty="0">
                <a:latin typeface="华文中宋" panose="02010600040101010101" pitchFamily="2" charset="-122"/>
                <a:ea typeface="华文中宋" panose="02010600040101010101" pitchFamily="2" charset="-122"/>
              </a:rPr>
              <a:t> }  </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5210613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拓扑排序：算法分析</a:t>
            </a:r>
          </a:p>
        </p:txBody>
      </p:sp>
      <p:sp>
        <p:nvSpPr>
          <p:cNvPr id="3" name="内容占位符 2"/>
          <p:cNvSpPr>
            <a:spLocks noGrp="1"/>
          </p:cNvSpPr>
          <p:nvPr>
            <p:ph idx="1"/>
          </p:nvPr>
        </p:nvSpPr>
        <p:spPr>
          <a:xfrm>
            <a:off x="452354" y="1341438"/>
            <a:ext cx="8459634" cy="4784725"/>
          </a:xfrm>
        </p:spPr>
        <p:txBody>
          <a:bodyPr/>
          <a:lstStyle/>
          <a:p>
            <a:r>
              <a:rPr lang="zh-CN" altLang="en-US" sz="2400" dirty="0"/>
              <a:t>若</a:t>
            </a:r>
            <a:r>
              <a:rPr lang="en-US" altLang="zh-CN" sz="2400" dirty="0"/>
              <a:t>AOV</a:t>
            </a:r>
            <a:r>
              <a:rPr lang="zh-CN" altLang="en-US" sz="2400" dirty="0"/>
              <a:t>网有</a:t>
            </a:r>
            <a:r>
              <a:rPr lang="en-US" altLang="zh-CN" sz="2400" dirty="0"/>
              <a:t>n</a:t>
            </a:r>
            <a:r>
              <a:rPr lang="zh-CN" altLang="en-US" sz="2400" dirty="0"/>
              <a:t>个顶点，</a:t>
            </a:r>
            <a:r>
              <a:rPr lang="en-US" altLang="zh-CN" sz="2400" dirty="0"/>
              <a:t>e</a:t>
            </a:r>
            <a:r>
              <a:rPr lang="zh-CN" altLang="en-US" sz="2400" dirty="0"/>
              <a:t>条边。算法初置每个顶点的入度，其中需要检查每条边一次，而后检查入度为零的顶点。总花费的时间为</a:t>
            </a:r>
            <a:r>
              <a:rPr lang="en-US" altLang="zh-CN" sz="2400" dirty="0"/>
              <a:t>O(</a:t>
            </a:r>
            <a:r>
              <a:rPr lang="en-US" altLang="zh-CN" sz="2400" dirty="0" err="1"/>
              <a:t>e+n</a:t>
            </a:r>
            <a:r>
              <a:rPr lang="en-US" altLang="zh-CN" sz="2400" dirty="0"/>
              <a:t>)</a:t>
            </a:r>
            <a:r>
              <a:rPr lang="zh-CN" altLang="en-US" sz="2400" dirty="0"/>
              <a:t>。在拓扑排序的主要工作部分，每个顶点至多连接到</a:t>
            </a:r>
            <a:r>
              <a:rPr lang="en-US" altLang="zh-CN" sz="2400" dirty="0"/>
              <a:t>top </a:t>
            </a:r>
            <a:r>
              <a:rPr lang="zh-CN" altLang="en-US" sz="2400" dirty="0"/>
              <a:t>链里一次，而且每个边结点都被检查一次（且至多检查一次），时间代价也为</a:t>
            </a:r>
            <a:r>
              <a:rPr lang="en-US" altLang="zh-CN" sz="2400" dirty="0"/>
              <a:t>O(</a:t>
            </a:r>
            <a:r>
              <a:rPr lang="en-US" altLang="zh-CN" sz="2400" dirty="0" err="1"/>
              <a:t>n+e</a:t>
            </a:r>
            <a:r>
              <a:rPr lang="en-US" altLang="zh-CN" sz="2400" dirty="0"/>
              <a:t>)</a:t>
            </a:r>
            <a:r>
              <a:rPr lang="zh-CN" altLang="en-US" sz="2400" dirty="0"/>
              <a:t>。因此，拓扑排序算法的时间复杂度为</a:t>
            </a:r>
            <a:r>
              <a:rPr lang="en-US" altLang="zh-CN" sz="2400" dirty="0"/>
              <a:t>O(</a:t>
            </a:r>
            <a:r>
              <a:rPr lang="en-US" altLang="zh-CN" sz="2400" dirty="0" err="1"/>
              <a:t>n+e</a:t>
            </a:r>
            <a:r>
              <a:rPr lang="en-US" altLang="zh-CN" sz="2400" dirty="0"/>
              <a:t>)</a:t>
            </a:r>
            <a:r>
              <a:rPr lang="zh-CN" altLang="en-US" sz="2400" dirty="0"/>
              <a:t>。</a:t>
            </a:r>
            <a:endParaRPr lang="en-US" altLang="zh-CN" sz="2400" dirty="0"/>
          </a:p>
          <a:p>
            <a:endParaRPr lang="en-US" altLang="zh-CN" sz="2400" dirty="0"/>
          </a:p>
          <a:p>
            <a:r>
              <a:rPr lang="zh-CN" altLang="en-US" sz="2400" dirty="0"/>
              <a:t>若用邻接矩阵实现这一算法，计算顶点入度需要遍历矩阵，初始准备的时间为</a:t>
            </a:r>
            <a:r>
              <a:rPr lang="en-US" altLang="zh-CN" sz="2400" dirty="0"/>
              <a:t>O(n</a:t>
            </a:r>
            <a:r>
              <a:rPr lang="en-US" altLang="zh-CN" sz="2400" baseline="30000" dirty="0"/>
              <a:t>2</a:t>
            </a:r>
            <a:r>
              <a:rPr lang="en-US" altLang="zh-CN" sz="2400" dirty="0"/>
              <a:t>)</a:t>
            </a:r>
            <a:r>
              <a:rPr lang="zh-CN" altLang="en-US" sz="2400" dirty="0"/>
              <a:t>，拓扑排序中的工作时间也是</a:t>
            </a:r>
            <a:r>
              <a:rPr lang="en-US" altLang="zh-CN" sz="2400" dirty="0"/>
              <a:t>O(n</a:t>
            </a:r>
            <a:r>
              <a:rPr lang="en-US" altLang="zh-CN" sz="2400" baseline="30000" dirty="0"/>
              <a:t>2</a:t>
            </a:r>
            <a:r>
              <a:rPr lang="en-US" altLang="zh-CN" sz="2400" dirty="0"/>
              <a:t>) </a:t>
            </a:r>
          </a:p>
        </p:txBody>
      </p:sp>
    </p:spTree>
    <p:extLst>
      <p:ext uri="{BB962C8B-B14F-4D97-AF65-F5344CB8AC3E}">
        <p14:creationId xmlns:p14="http://schemas.microsoft.com/office/powerpoint/2010/main" val="27211376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关键路径</a:t>
            </a:r>
          </a:p>
        </p:txBody>
      </p:sp>
      <p:sp>
        <p:nvSpPr>
          <p:cNvPr id="3" name="内容占位符 2"/>
          <p:cNvSpPr>
            <a:spLocks noGrp="1"/>
          </p:cNvSpPr>
          <p:nvPr>
            <p:ph idx="1"/>
          </p:nvPr>
        </p:nvSpPr>
        <p:spPr>
          <a:xfrm>
            <a:off x="452354" y="1341438"/>
            <a:ext cx="8486930" cy="4784725"/>
          </a:xfrm>
        </p:spPr>
        <p:txBody>
          <a:bodyPr/>
          <a:lstStyle/>
          <a:p>
            <a:r>
              <a:rPr lang="en-US" altLang="zh-CN" dirty="0"/>
              <a:t>AOE</a:t>
            </a:r>
            <a:r>
              <a:rPr lang="zh-CN" altLang="en-US" dirty="0"/>
              <a:t>网</a:t>
            </a:r>
            <a:endParaRPr lang="en-US" altLang="zh-CN" dirty="0"/>
          </a:p>
          <a:p>
            <a:pPr lvl="1"/>
            <a:r>
              <a:rPr lang="zh-CN" altLang="en-US" dirty="0"/>
              <a:t>若在带权的有向图中，用顶点表示事件，用有向边表示活动，边上的权值表示活动的开销，则此带权的有向图称为</a:t>
            </a:r>
            <a:r>
              <a:rPr lang="zh-CN" altLang="en-US" dirty="0">
                <a:solidFill>
                  <a:srgbClr val="1B10FC"/>
                </a:solidFill>
              </a:rPr>
              <a:t>边活动网</a:t>
            </a:r>
            <a:r>
              <a:rPr lang="en-US" altLang="zh-CN" dirty="0"/>
              <a:t>(Activity on Edge network)</a:t>
            </a:r>
            <a:r>
              <a:rPr lang="zh-CN" altLang="en-US" dirty="0"/>
              <a:t>，简称</a:t>
            </a:r>
            <a:r>
              <a:rPr lang="en-US" altLang="zh-CN" b="1" dirty="0">
                <a:solidFill>
                  <a:srgbClr val="1B10FC"/>
                </a:solidFill>
              </a:rPr>
              <a:t>AOE</a:t>
            </a:r>
            <a:r>
              <a:rPr lang="zh-CN" altLang="en-US" dirty="0">
                <a:solidFill>
                  <a:srgbClr val="1B10FC"/>
                </a:solidFill>
              </a:rPr>
              <a:t>网</a:t>
            </a:r>
            <a:endParaRPr lang="zh-CN" altLang="en-US" dirty="0"/>
          </a:p>
          <a:p>
            <a:r>
              <a:rPr lang="zh-CN" altLang="en-US" dirty="0"/>
              <a:t>顶点所表示的事件，可以理解为它的入边所表示的活动都已完成，它的出边所表示的活动可以开始这样一种状态</a:t>
            </a:r>
          </a:p>
          <a:p>
            <a:endParaRPr lang="en-US" altLang="zh-CN" dirty="0"/>
          </a:p>
        </p:txBody>
      </p:sp>
    </p:spTree>
    <p:extLst>
      <p:ext uri="{BB962C8B-B14F-4D97-AF65-F5344CB8AC3E}">
        <p14:creationId xmlns:p14="http://schemas.microsoft.com/office/powerpoint/2010/main" val="21963737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关键路径：</a:t>
            </a:r>
            <a:r>
              <a:rPr lang="en-US" altLang="zh-CN" dirty="0"/>
              <a:t>AOE</a:t>
            </a:r>
            <a:r>
              <a:rPr lang="zh-CN" altLang="en-US" dirty="0"/>
              <a:t>网示例</a:t>
            </a:r>
          </a:p>
        </p:txBody>
      </p:sp>
      <p:sp>
        <p:nvSpPr>
          <p:cNvPr id="5" name="Text Box 9"/>
          <p:cNvSpPr txBox="1">
            <a:spLocks noChangeArrowheads="1"/>
          </p:cNvSpPr>
          <p:nvPr/>
        </p:nvSpPr>
        <p:spPr bwMode="auto">
          <a:xfrm>
            <a:off x="6074324" y="1648308"/>
            <a:ext cx="581868"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V6</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6" name="Text Box 10"/>
          <p:cNvSpPr txBox="1">
            <a:spLocks noChangeArrowheads="1"/>
          </p:cNvSpPr>
          <p:nvPr/>
        </p:nvSpPr>
        <p:spPr bwMode="auto">
          <a:xfrm>
            <a:off x="7753300" y="2472301"/>
            <a:ext cx="561319"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V8</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8" name="椭圆 7"/>
          <p:cNvSpPr/>
          <p:nvPr/>
        </p:nvSpPr>
        <p:spPr bwMode="auto">
          <a:xfrm>
            <a:off x="747743" y="3264186"/>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sz="1200">
              <a:solidFill>
                <a:srgbClr val="3333CC"/>
              </a:solidFill>
              <a:latin typeface="Arial" panose="020B0604020202020204" pitchFamily="34" charset="0"/>
              <a:ea typeface="宋体" panose="02010600030101010101" pitchFamily="2" charset="-122"/>
            </a:endParaRPr>
          </a:p>
        </p:txBody>
      </p:sp>
      <p:sp>
        <p:nvSpPr>
          <p:cNvPr id="9" name="椭圆 8"/>
          <p:cNvSpPr/>
          <p:nvPr/>
        </p:nvSpPr>
        <p:spPr bwMode="auto">
          <a:xfrm>
            <a:off x="2415113" y="2159330"/>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0" name="椭圆 9"/>
          <p:cNvSpPr/>
          <p:nvPr/>
        </p:nvSpPr>
        <p:spPr bwMode="auto">
          <a:xfrm>
            <a:off x="6251870" y="1980547"/>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1" name="椭圆 10"/>
          <p:cNvSpPr/>
          <p:nvPr/>
        </p:nvSpPr>
        <p:spPr bwMode="auto">
          <a:xfrm>
            <a:off x="4248161" y="2537831"/>
            <a:ext cx="209789"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2" name="椭圆 11"/>
          <p:cNvSpPr/>
          <p:nvPr/>
        </p:nvSpPr>
        <p:spPr bwMode="auto">
          <a:xfrm>
            <a:off x="2537293" y="3185560"/>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3" name="椭圆 12"/>
          <p:cNvSpPr/>
          <p:nvPr/>
        </p:nvSpPr>
        <p:spPr bwMode="auto">
          <a:xfrm>
            <a:off x="6072716" y="3604502"/>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4" name="椭圆 13"/>
          <p:cNvSpPr/>
          <p:nvPr/>
        </p:nvSpPr>
        <p:spPr bwMode="auto">
          <a:xfrm>
            <a:off x="4793367" y="4365605"/>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5" name="椭圆 14"/>
          <p:cNvSpPr/>
          <p:nvPr/>
        </p:nvSpPr>
        <p:spPr bwMode="auto">
          <a:xfrm>
            <a:off x="2440104" y="4268020"/>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sz="1200">
              <a:solidFill>
                <a:srgbClr val="3333CC"/>
              </a:solidFill>
              <a:latin typeface="Arial" panose="020B0604020202020204" pitchFamily="34" charset="0"/>
              <a:ea typeface="宋体" panose="02010600030101010101" pitchFamily="2" charset="-122"/>
            </a:endParaRPr>
          </a:p>
        </p:txBody>
      </p:sp>
      <p:sp>
        <p:nvSpPr>
          <p:cNvPr id="16" name="椭圆 15"/>
          <p:cNvSpPr/>
          <p:nvPr/>
        </p:nvSpPr>
        <p:spPr bwMode="auto">
          <a:xfrm>
            <a:off x="7668701" y="2736656"/>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cxnSp>
        <p:nvCxnSpPr>
          <p:cNvPr id="17" name="直接箭头连接符 16"/>
          <p:cNvCxnSpPr>
            <a:stCxn id="8" idx="7"/>
            <a:endCxn id="9" idx="2"/>
          </p:cNvCxnSpPr>
          <p:nvPr/>
        </p:nvCxnSpPr>
        <p:spPr bwMode="auto">
          <a:xfrm flipV="1">
            <a:off x="941308" y="2277468"/>
            <a:ext cx="1473805" cy="1021320"/>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箭头连接符 17"/>
          <p:cNvCxnSpPr>
            <a:stCxn id="15" idx="6"/>
          </p:cNvCxnSpPr>
          <p:nvPr/>
        </p:nvCxnSpPr>
        <p:spPr bwMode="auto">
          <a:xfrm>
            <a:off x="2666880" y="4386158"/>
            <a:ext cx="2141366" cy="158527"/>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18"/>
          <p:cNvCxnSpPr>
            <a:stCxn id="8" idx="6"/>
            <a:endCxn id="12" idx="2"/>
          </p:cNvCxnSpPr>
          <p:nvPr/>
        </p:nvCxnSpPr>
        <p:spPr bwMode="auto">
          <a:xfrm flipV="1">
            <a:off x="974519" y="3303698"/>
            <a:ext cx="1562774" cy="78626"/>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p:cNvCxnSpPr>
            <a:stCxn id="8" idx="5"/>
            <a:endCxn id="15" idx="1"/>
          </p:cNvCxnSpPr>
          <p:nvPr/>
        </p:nvCxnSpPr>
        <p:spPr bwMode="auto">
          <a:xfrm>
            <a:off x="941308" y="3465860"/>
            <a:ext cx="1532007" cy="836762"/>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1"/>
          <p:cNvCxnSpPr>
            <a:endCxn id="11" idx="4"/>
          </p:cNvCxnSpPr>
          <p:nvPr/>
        </p:nvCxnSpPr>
        <p:spPr bwMode="auto">
          <a:xfrm flipV="1">
            <a:off x="2747845" y="2774107"/>
            <a:ext cx="1605211" cy="529592"/>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p:cNvCxnSpPr>
            <a:stCxn id="14" idx="7"/>
            <a:endCxn id="13" idx="4"/>
          </p:cNvCxnSpPr>
          <p:nvPr/>
        </p:nvCxnSpPr>
        <p:spPr bwMode="auto">
          <a:xfrm flipV="1">
            <a:off x="4986932" y="3840778"/>
            <a:ext cx="1199172" cy="559429"/>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a:endCxn id="13" idx="1"/>
          </p:cNvCxnSpPr>
          <p:nvPr/>
        </p:nvCxnSpPr>
        <p:spPr bwMode="auto">
          <a:xfrm>
            <a:off x="4457950" y="2720728"/>
            <a:ext cx="1647977" cy="918376"/>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箭头连接符 24"/>
          <p:cNvCxnSpPr>
            <a:stCxn id="11" idx="6"/>
            <a:endCxn id="10" idx="2"/>
          </p:cNvCxnSpPr>
          <p:nvPr/>
        </p:nvCxnSpPr>
        <p:spPr bwMode="auto">
          <a:xfrm flipV="1">
            <a:off x="4457950" y="2098685"/>
            <a:ext cx="1793920" cy="557284"/>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25"/>
          <p:cNvCxnSpPr>
            <a:stCxn id="9" idx="6"/>
            <a:endCxn id="11" idx="2"/>
          </p:cNvCxnSpPr>
          <p:nvPr/>
        </p:nvCxnSpPr>
        <p:spPr bwMode="auto">
          <a:xfrm>
            <a:off x="2641889" y="2277468"/>
            <a:ext cx="1606272" cy="378501"/>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 Box 9"/>
          <p:cNvSpPr txBox="1">
            <a:spLocks noChangeArrowheads="1"/>
          </p:cNvSpPr>
          <p:nvPr/>
        </p:nvSpPr>
        <p:spPr bwMode="auto">
          <a:xfrm>
            <a:off x="6236891" y="3719791"/>
            <a:ext cx="572261"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V7</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28" name="Text Box 9"/>
          <p:cNvSpPr txBox="1">
            <a:spLocks noChangeArrowheads="1"/>
          </p:cNvSpPr>
          <p:nvPr/>
        </p:nvSpPr>
        <p:spPr bwMode="auto">
          <a:xfrm>
            <a:off x="4537390" y="4596253"/>
            <a:ext cx="541712"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V5</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29" name="Text Box 9"/>
          <p:cNvSpPr txBox="1">
            <a:spLocks noChangeArrowheads="1"/>
          </p:cNvSpPr>
          <p:nvPr/>
        </p:nvSpPr>
        <p:spPr bwMode="auto">
          <a:xfrm>
            <a:off x="380430" y="3180766"/>
            <a:ext cx="541061"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V0</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30" name="Text Box 9"/>
          <p:cNvSpPr txBox="1">
            <a:spLocks noChangeArrowheads="1"/>
          </p:cNvSpPr>
          <p:nvPr/>
        </p:nvSpPr>
        <p:spPr bwMode="auto">
          <a:xfrm>
            <a:off x="4124579" y="2216823"/>
            <a:ext cx="619374"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V4</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cxnSp>
        <p:nvCxnSpPr>
          <p:cNvPr id="33" name="直接箭头连接符 32"/>
          <p:cNvCxnSpPr>
            <a:stCxn id="13" idx="7"/>
            <a:endCxn id="16" idx="3"/>
          </p:cNvCxnSpPr>
          <p:nvPr/>
        </p:nvCxnSpPr>
        <p:spPr bwMode="auto">
          <a:xfrm flipV="1">
            <a:off x="6266281" y="2938330"/>
            <a:ext cx="1435631" cy="700774"/>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直接箭头连接符 78"/>
          <p:cNvCxnSpPr>
            <a:endCxn id="16" idx="1"/>
          </p:cNvCxnSpPr>
          <p:nvPr/>
        </p:nvCxnSpPr>
        <p:spPr bwMode="auto">
          <a:xfrm>
            <a:off x="6437975" y="2111489"/>
            <a:ext cx="1263937" cy="659769"/>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 name="Text Box 9"/>
          <p:cNvSpPr txBox="1">
            <a:spLocks noChangeArrowheads="1"/>
          </p:cNvSpPr>
          <p:nvPr/>
        </p:nvSpPr>
        <p:spPr bwMode="auto">
          <a:xfrm>
            <a:off x="2332202" y="1848718"/>
            <a:ext cx="619374"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V1</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82" name="Text Box 9"/>
          <p:cNvSpPr txBox="1">
            <a:spLocks noChangeArrowheads="1"/>
          </p:cNvSpPr>
          <p:nvPr/>
        </p:nvSpPr>
        <p:spPr bwMode="auto">
          <a:xfrm>
            <a:off x="2392940" y="3393894"/>
            <a:ext cx="619374"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V2</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83" name="Text Box 9"/>
          <p:cNvSpPr txBox="1">
            <a:spLocks noChangeArrowheads="1"/>
          </p:cNvSpPr>
          <p:nvPr/>
        </p:nvSpPr>
        <p:spPr bwMode="auto">
          <a:xfrm>
            <a:off x="1934118" y="4436076"/>
            <a:ext cx="619374"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V3</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89" name="文本框 88"/>
          <p:cNvSpPr txBox="1"/>
          <p:nvPr/>
        </p:nvSpPr>
        <p:spPr>
          <a:xfrm>
            <a:off x="1260816" y="2586592"/>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0</a:t>
            </a:r>
            <a:r>
              <a:rPr lang="en-US" altLang="zh-CN" sz="1600" dirty="0">
                <a:latin typeface="华文中宋" panose="02010600040101010101" pitchFamily="2" charset="-122"/>
                <a:ea typeface="华文中宋" panose="02010600040101010101" pitchFamily="2" charset="-122"/>
              </a:rPr>
              <a:t>, 6</a:t>
            </a:r>
            <a:endParaRPr lang="zh-CN" altLang="en-US" sz="1600" dirty="0">
              <a:latin typeface="华文中宋" panose="02010600040101010101" pitchFamily="2" charset="-122"/>
              <a:ea typeface="华文中宋" panose="02010600040101010101" pitchFamily="2" charset="-122"/>
            </a:endParaRPr>
          </a:p>
        </p:txBody>
      </p:sp>
      <p:sp>
        <p:nvSpPr>
          <p:cNvPr id="90" name="文本框 89"/>
          <p:cNvSpPr txBox="1"/>
          <p:nvPr/>
        </p:nvSpPr>
        <p:spPr>
          <a:xfrm>
            <a:off x="1360564" y="3122758"/>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1</a:t>
            </a:r>
            <a:r>
              <a:rPr lang="en-US" altLang="zh-CN" sz="1600" dirty="0">
                <a:latin typeface="华文中宋" panose="02010600040101010101" pitchFamily="2" charset="-122"/>
                <a:ea typeface="华文中宋" panose="02010600040101010101" pitchFamily="2" charset="-122"/>
              </a:rPr>
              <a:t>, 4</a:t>
            </a:r>
            <a:endParaRPr lang="zh-CN" altLang="en-US" sz="1600" dirty="0">
              <a:latin typeface="华文中宋" panose="02010600040101010101" pitchFamily="2" charset="-122"/>
              <a:ea typeface="华文中宋" panose="02010600040101010101" pitchFamily="2" charset="-122"/>
            </a:endParaRPr>
          </a:p>
        </p:txBody>
      </p:sp>
      <p:sp>
        <p:nvSpPr>
          <p:cNvPr id="91" name="文本框 90"/>
          <p:cNvSpPr txBox="1"/>
          <p:nvPr/>
        </p:nvSpPr>
        <p:spPr>
          <a:xfrm>
            <a:off x="1326661" y="3719791"/>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2</a:t>
            </a:r>
            <a:r>
              <a:rPr lang="en-US" altLang="zh-CN" sz="1600" dirty="0">
                <a:latin typeface="华文中宋" panose="02010600040101010101" pitchFamily="2" charset="-122"/>
                <a:ea typeface="华文中宋" panose="02010600040101010101" pitchFamily="2" charset="-122"/>
              </a:rPr>
              <a:t>, 5</a:t>
            </a:r>
            <a:endParaRPr lang="zh-CN" altLang="en-US" sz="1600" dirty="0">
              <a:latin typeface="华文中宋" panose="02010600040101010101" pitchFamily="2" charset="-122"/>
              <a:ea typeface="华文中宋" panose="02010600040101010101" pitchFamily="2" charset="-122"/>
            </a:endParaRPr>
          </a:p>
        </p:txBody>
      </p:sp>
      <p:sp>
        <p:nvSpPr>
          <p:cNvPr id="92" name="文本框 91"/>
          <p:cNvSpPr txBox="1"/>
          <p:nvPr/>
        </p:nvSpPr>
        <p:spPr>
          <a:xfrm>
            <a:off x="3050188" y="2297441"/>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3</a:t>
            </a:r>
            <a:r>
              <a:rPr lang="en-US" altLang="zh-CN" sz="1600" dirty="0">
                <a:latin typeface="华文中宋" panose="02010600040101010101" pitchFamily="2" charset="-122"/>
                <a:ea typeface="华文中宋" panose="02010600040101010101" pitchFamily="2" charset="-122"/>
              </a:rPr>
              <a:t>, 1</a:t>
            </a:r>
            <a:endParaRPr lang="zh-CN" altLang="en-US" sz="1600" dirty="0">
              <a:latin typeface="华文中宋" panose="02010600040101010101" pitchFamily="2" charset="-122"/>
              <a:ea typeface="华文中宋" panose="02010600040101010101" pitchFamily="2" charset="-122"/>
            </a:endParaRPr>
          </a:p>
        </p:txBody>
      </p:sp>
      <p:sp>
        <p:nvSpPr>
          <p:cNvPr id="93" name="文本框 92"/>
          <p:cNvSpPr txBox="1"/>
          <p:nvPr/>
        </p:nvSpPr>
        <p:spPr>
          <a:xfrm>
            <a:off x="3165367" y="2908269"/>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4</a:t>
            </a:r>
            <a:r>
              <a:rPr lang="en-US" altLang="zh-CN" sz="1600" dirty="0">
                <a:latin typeface="华文中宋" panose="02010600040101010101" pitchFamily="2" charset="-122"/>
                <a:ea typeface="华文中宋" panose="02010600040101010101" pitchFamily="2" charset="-122"/>
              </a:rPr>
              <a:t>, 1</a:t>
            </a:r>
            <a:endParaRPr lang="zh-CN" altLang="en-US" sz="1600" dirty="0">
              <a:latin typeface="华文中宋" panose="02010600040101010101" pitchFamily="2" charset="-122"/>
              <a:ea typeface="华文中宋" panose="02010600040101010101" pitchFamily="2" charset="-122"/>
            </a:endParaRPr>
          </a:p>
        </p:txBody>
      </p:sp>
      <p:sp>
        <p:nvSpPr>
          <p:cNvPr id="94" name="文本框 93"/>
          <p:cNvSpPr txBox="1"/>
          <p:nvPr/>
        </p:nvSpPr>
        <p:spPr>
          <a:xfrm>
            <a:off x="3227284" y="4268020"/>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5</a:t>
            </a:r>
            <a:r>
              <a:rPr lang="en-US" altLang="zh-CN" sz="1600" dirty="0">
                <a:latin typeface="华文中宋" panose="02010600040101010101" pitchFamily="2" charset="-122"/>
                <a:ea typeface="华文中宋" panose="02010600040101010101" pitchFamily="2" charset="-122"/>
              </a:rPr>
              <a:t>, 2</a:t>
            </a:r>
            <a:endParaRPr lang="zh-CN" altLang="en-US" sz="1600" dirty="0">
              <a:latin typeface="华文中宋" panose="02010600040101010101" pitchFamily="2" charset="-122"/>
              <a:ea typeface="华文中宋" panose="02010600040101010101" pitchFamily="2" charset="-122"/>
            </a:endParaRPr>
          </a:p>
        </p:txBody>
      </p:sp>
      <p:sp>
        <p:nvSpPr>
          <p:cNvPr id="95" name="文本框 94"/>
          <p:cNvSpPr txBox="1"/>
          <p:nvPr/>
        </p:nvSpPr>
        <p:spPr>
          <a:xfrm>
            <a:off x="5009592" y="2187272"/>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6</a:t>
            </a:r>
            <a:r>
              <a:rPr lang="en-US" altLang="zh-CN" sz="1600" dirty="0">
                <a:latin typeface="华文中宋" panose="02010600040101010101" pitchFamily="2" charset="-122"/>
                <a:ea typeface="华文中宋" panose="02010600040101010101" pitchFamily="2" charset="-122"/>
              </a:rPr>
              <a:t>, 9</a:t>
            </a:r>
            <a:endParaRPr lang="zh-CN" altLang="en-US" sz="1600" dirty="0">
              <a:latin typeface="华文中宋" panose="02010600040101010101" pitchFamily="2" charset="-122"/>
              <a:ea typeface="华文中宋" panose="02010600040101010101" pitchFamily="2" charset="-122"/>
            </a:endParaRPr>
          </a:p>
        </p:txBody>
      </p:sp>
      <p:sp>
        <p:nvSpPr>
          <p:cNvPr id="96" name="文本框 95"/>
          <p:cNvSpPr txBox="1"/>
          <p:nvPr/>
        </p:nvSpPr>
        <p:spPr>
          <a:xfrm>
            <a:off x="6564148" y="3119440"/>
            <a:ext cx="731290"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10</a:t>
            </a:r>
            <a:r>
              <a:rPr lang="en-US" altLang="zh-CN" sz="1600" dirty="0">
                <a:latin typeface="华文中宋" panose="02010600040101010101" pitchFamily="2" charset="-122"/>
                <a:ea typeface="华文中宋" panose="02010600040101010101" pitchFamily="2" charset="-122"/>
              </a:rPr>
              <a:t>, 4</a:t>
            </a:r>
            <a:endParaRPr lang="zh-CN" altLang="en-US" sz="1600" dirty="0">
              <a:latin typeface="华文中宋" panose="02010600040101010101" pitchFamily="2" charset="-122"/>
              <a:ea typeface="华文中宋" panose="02010600040101010101" pitchFamily="2" charset="-122"/>
            </a:endParaRPr>
          </a:p>
        </p:txBody>
      </p:sp>
      <p:sp>
        <p:nvSpPr>
          <p:cNvPr id="97" name="文本框 96"/>
          <p:cNvSpPr txBox="1"/>
          <p:nvPr/>
        </p:nvSpPr>
        <p:spPr>
          <a:xfrm>
            <a:off x="6660930" y="2272096"/>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9</a:t>
            </a:r>
            <a:r>
              <a:rPr lang="en-US" altLang="zh-CN" sz="1600" dirty="0">
                <a:latin typeface="华文中宋" panose="02010600040101010101" pitchFamily="2" charset="-122"/>
                <a:ea typeface="华文中宋" panose="02010600040101010101" pitchFamily="2" charset="-122"/>
              </a:rPr>
              <a:t>, 2</a:t>
            </a:r>
            <a:endParaRPr lang="zh-CN" altLang="en-US" sz="1600" dirty="0">
              <a:latin typeface="华文中宋" panose="02010600040101010101" pitchFamily="2" charset="-122"/>
              <a:ea typeface="华文中宋" panose="02010600040101010101" pitchFamily="2" charset="-122"/>
            </a:endParaRPr>
          </a:p>
        </p:txBody>
      </p:sp>
      <p:sp>
        <p:nvSpPr>
          <p:cNvPr id="98" name="文本框 97"/>
          <p:cNvSpPr txBox="1"/>
          <p:nvPr/>
        </p:nvSpPr>
        <p:spPr>
          <a:xfrm>
            <a:off x="5009592" y="2979345"/>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7</a:t>
            </a:r>
            <a:r>
              <a:rPr lang="en-US" altLang="zh-CN" sz="1600" dirty="0">
                <a:latin typeface="华文中宋" panose="02010600040101010101" pitchFamily="2" charset="-122"/>
                <a:ea typeface="华文中宋" panose="02010600040101010101" pitchFamily="2" charset="-122"/>
              </a:rPr>
              <a:t>, 7</a:t>
            </a:r>
            <a:endParaRPr lang="zh-CN" altLang="en-US" sz="1600" dirty="0">
              <a:latin typeface="华文中宋" panose="02010600040101010101" pitchFamily="2" charset="-122"/>
              <a:ea typeface="华文中宋" panose="02010600040101010101" pitchFamily="2" charset="-122"/>
            </a:endParaRPr>
          </a:p>
        </p:txBody>
      </p:sp>
      <p:sp>
        <p:nvSpPr>
          <p:cNvPr id="99" name="文本框 98"/>
          <p:cNvSpPr txBox="1"/>
          <p:nvPr/>
        </p:nvSpPr>
        <p:spPr>
          <a:xfrm>
            <a:off x="5242001" y="3951215"/>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8</a:t>
            </a:r>
            <a:r>
              <a:rPr lang="en-US" altLang="zh-CN" sz="1600" dirty="0">
                <a:latin typeface="华文中宋" panose="02010600040101010101" pitchFamily="2" charset="-122"/>
                <a:ea typeface="华文中宋" panose="02010600040101010101" pitchFamily="2" charset="-122"/>
              </a:rPr>
              <a:t>, 4</a:t>
            </a:r>
            <a:endParaRPr lang="zh-CN" altLang="en-US" sz="16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3226276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关键路径</a:t>
            </a:r>
          </a:p>
        </p:txBody>
      </p:sp>
      <p:sp>
        <p:nvSpPr>
          <p:cNvPr id="3" name="内容占位符 2"/>
          <p:cNvSpPr>
            <a:spLocks noGrp="1"/>
          </p:cNvSpPr>
          <p:nvPr>
            <p:ph idx="1"/>
          </p:nvPr>
        </p:nvSpPr>
        <p:spPr>
          <a:xfrm>
            <a:off x="452354" y="1341438"/>
            <a:ext cx="8153400" cy="4784725"/>
          </a:xfrm>
        </p:spPr>
        <p:txBody>
          <a:bodyPr/>
          <a:lstStyle/>
          <a:p>
            <a:r>
              <a:rPr lang="en-US" altLang="zh-CN" sz="2400" dirty="0"/>
              <a:t>AOE </a:t>
            </a:r>
            <a:r>
              <a:rPr lang="zh-CN" altLang="en-US" sz="2400" dirty="0"/>
              <a:t>网中的活动可以并行进行，只要活动的前提事件发生，活动就可以开始。所以完成整个工程的最短时间就是从开始顶点到完成顶点的最长路径长度（路径上各边的权值之和），从开始顶点到完成顶点的最长路径称为</a:t>
            </a:r>
            <a:r>
              <a:rPr lang="zh-CN" altLang="en-US" sz="2400" dirty="0">
                <a:solidFill>
                  <a:srgbClr val="1B10FC"/>
                </a:solidFill>
              </a:rPr>
              <a:t>关键路径</a:t>
            </a:r>
            <a:endParaRPr lang="en-US" altLang="zh-CN" sz="2400" dirty="0">
              <a:solidFill>
                <a:srgbClr val="1B10FC"/>
              </a:solidFill>
            </a:endParaRPr>
          </a:p>
          <a:p>
            <a:endParaRPr lang="en-US" altLang="zh-CN" sz="2400" dirty="0"/>
          </a:p>
        </p:txBody>
      </p:sp>
      <p:sp>
        <p:nvSpPr>
          <p:cNvPr id="4" name="Text Box 9"/>
          <p:cNvSpPr txBox="1">
            <a:spLocks noChangeArrowheads="1"/>
          </p:cNvSpPr>
          <p:nvPr/>
        </p:nvSpPr>
        <p:spPr bwMode="auto">
          <a:xfrm>
            <a:off x="6210376" y="3066134"/>
            <a:ext cx="581868"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V6</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5" name="Text Box 10"/>
          <p:cNvSpPr txBox="1">
            <a:spLocks noChangeArrowheads="1"/>
          </p:cNvSpPr>
          <p:nvPr/>
        </p:nvSpPr>
        <p:spPr bwMode="auto">
          <a:xfrm>
            <a:off x="7889352" y="3890127"/>
            <a:ext cx="561319"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V8</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6" name="椭圆 5"/>
          <p:cNvSpPr/>
          <p:nvPr/>
        </p:nvSpPr>
        <p:spPr bwMode="auto">
          <a:xfrm>
            <a:off x="883795" y="4682012"/>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sz="1200">
              <a:solidFill>
                <a:srgbClr val="3333CC"/>
              </a:solidFill>
              <a:latin typeface="Arial" panose="020B0604020202020204" pitchFamily="34" charset="0"/>
              <a:ea typeface="宋体" panose="02010600030101010101" pitchFamily="2" charset="-122"/>
            </a:endParaRPr>
          </a:p>
        </p:txBody>
      </p:sp>
      <p:sp>
        <p:nvSpPr>
          <p:cNvPr id="7" name="椭圆 6"/>
          <p:cNvSpPr/>
          <p:nvPr/>
        </p:nvSpPr>
        <p:spPr bwMode="auto">
          <a:xfrm>
            <a:off x="2551165" y="3577156"/>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8" name="椭圆 7"/>
          <p:cNvSpPr/>
          <p:nvPr/>
        </p:nvSpPr>
        <p:spPr bwMode="auto">
          <a:xfrm>
            <a:off x="6387922" y="3398373"/>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9" name="椭圆 8"/>
          <p:cNvSpPr/>
          <p:nvPr/>
        </p:nvSpPr>
        <p:spPr bwMode="auto">
          <a:xfrm>
            <a:off x="4384213" y="3955657"/>
            <a:ext cx="209789"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0" name="椭圆 9"/>
          <p:cNvSpPr/>
          <p:nvPr/>
        </p:nvSpPr>
        <p:spPr bwMode="auto">
          <a:xfrm>
            <a:off x="2673345" y="4603386"/>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1" name="椭圆 10"/>
          <p:cNvSpPr/>
          <p:nvPr/>
        </p:nvSpPr>
        <p:spPr bwMode="auto">
          <a:xfrm>
            <a:off x="6208768" y="5022328"/>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2" name="椭圆 11"/>
          <p:cNvSpPr/>
          <p:nvPr/>
        </p:nvSpPr>
        <p:spPr bwMode="auto">
          <a:xfrm>
            <a:off x="4929419" y="5783431"/>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3" name="椭圆 12"/>
          <p:cNvSpPr/>
          <p:nvPr/>
        </p:nvSpPr>
        <p:spPr bwMode="auto">
          <a:xfrm>
            <a:off x="2576156" y="5685846"/>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sz="1200">
              <a:solidFill>
                <a:srgbClr val="3333CC"/>
              </a:solidFill>
              <a:latin typeface="Arial" panose="020B0604020202020204" pitchFamily="34" charset="0"/>
              <a:ea typeface="宋体" panose="02010600030101010101" pitchFamily="2" charset="-122"/>
            </a:endParaRPr>
          </a:p>
        </p:txBody>
      </p:sp>
      <p:sp>
        <p:nvSpPr>
          <p:cNvPr id="14" name="椭圆 13"/>
          <p:cNvSpPr/>
          <p:nvPr/>
        </p:nvSpPr>
        <p:spPr bwMode="auto">
          <a:xfrm>
            <a:off x="7804753" y="4154482"/>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cxnSp>
        <p:nvCxnSpPr>
          <p:cNvPr id="15" name="直接箭头连接符 14"/>
          <p:cNvCxnSpPr>
            <a:stCxn id="6" idx="7"/>
            <a:endCxn id="7" idx="2"/>
          </p:cNvCxnSpPr>
          <p:nvPr/>
        </p:nvCxnSpPr>
        <p:spPr bwMode="auto">
          <a:xfrm flipV="1">
            <a:off x="1077360" y="3695294"/>
            <a:ext cx="1473805" cy="1021320"/>
          </a:xfrm>
          <a:prstGeom prst="straightConnector1">
            <a:avLst/>
          </a:prstGeom>
          <a:solidFill>
            <a:schemeClr val="accent1"/>
          </a:solidFill>
          <a:ln w="571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15"/>
          <p:cNvCxnSpPr>
            <a:stCxn id="13" idx="6"/>
          </p:cNvCxnSpPr>
          <p:nvPr/>
        </p:nvCxnSpPr>
        <p:spPr bwMode="auto">
          <a:xfrm>
            <a:off x="2802932" y="5803984"/>
            <a:ext cx="2141366" cy="158527"/>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p:cNvCxnSpPr>
            <a:stCxn id="6" idx="6"/>
            <a:endCxn id="10" idx="2"/>
          </p:cNvCxnSpPr>
          <p:nvPr/>
        </p:nvCxnSpPr>
        <p:spPr bwMode="auto">
          <a:xfrm flipV="1">
            <a:off x="1110571" y="4721524"/>
            <a:ext cx="1562774" cy="78626"/>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箭头连接符 17"/>
          <p:cNvCxnSpPr>
            <a:stCxn id="6" idx="5"/>
            <a:endCxn id="13" idx="1"/>
          </p:cNvCxnSpPr>
          <p:nvPr/>
        </p:nvCxnSpPr>
        <p:spPr bwMode="auto">
          <a:xfrm>
            <a:off x="1077360" y="4883686"/>
            <a:ext cx="1532007" cy="836762"/>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18"/>
          <p:cNvCxnSpPr>
            <a:endCxn id="9" idx="4"/>
          </p:cNvCxnSpPr>
          <p:nvPr/>
        </p:nvCxnSpPr>
        <p:spPr bwMode="auto">
          <a:xfrm flipV="1">
            <a:off x="2883897" y="4191933"/>
            <a:ext cx="1605211" cy="529592"/>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p:cNvCxnSpPr>
            <a:stCxn id="12" idx="7"/>
            <a:endCxn id="11" idx="4"/>
          </p:cNvCxnSpPr>
          <p:nvPr/>
        </p:nvCxnSpPr>
        <p:spPr bwMode="auto">
          <a:xfrm flipV="1">
            <a:off x="5122984" y="5258604"/>
            <a:ext cx="1199172" cy="559429"/>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p:cNvCxnSpPr>
            <a:endCxn id="11" idx="1"/>
          </p:cNvCxnSpPr>
          <p:nvPr/>
        </p:nvCxnSpPr>
        <p:spPr bwMode="auto">
          <a:xfrm>
            <a:off x="4594002" y="4138554"/>
            <a:ext cx="1647977" cy="918376"/>
          </a:xfrm>
          <a:prstGeom prst="straightConnector1">
            <a:avLst/>
          </a:prstGeom>
          <a:solidFill>
            <a:schemeClr val="accent1"/>
          </a:solidFill>
          <a:ln w="571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1"/>
          <p:cNvCxnSpPr>
            <a:stCxn id="9" idx="6"/>
            <a:endCxn id="8" idx="2"/>
          </p:cNvCxnSpPr>
          <p:nvPr/>
        </p:nvCxnSpPr>
        <p:spPr bwMode="auto">
          <a:xfrm flipV="1">
            <a:off x="4594002" y="3516511"/>
            <a:ext cx="1793920" cy="557284"/>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p:cNvCxnSpPr>
            <a:stCxn id="7" idx="6"/>
            <a:endCxn id="9" idx="2"/>
          </p:cNvCxnSpPr>
          <p:nvPr/>
        </p:nvCxnSpPr>
        <p:spPr bwMode="auto">
          <a:xfrm>
            <a:off x="2777941" y="3695294"/>
            <a:ext cx="1606272" cy="378501"/>
          </a:xfrm>
          <a:prstGeom prst="straightConnector1">
            <a:avLst/>
          </a:prstGeom>
          <a:solidFill>
            <a:schemeClr val="accent1"/>
          </a:solidFill>
          <a:ln w="571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 Box 9"/>
          <p:cNvSpPr txBox="1">
            <a:spLocks noChangeArrowheads="1"/>
          </p:cNvSpPr>
          <p:nvPr/>
        </p:nvSpPr>
        <p:spPr bwMode="auto">
          <a:xfrm>
            <a:off x="6372943" y="5137617"/>
            <a:ext cx="572261"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V7</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25" name="Text Box 9"/>
          <p:cNvSpPr txBox="1">
            <a:spLocks noChangeArrowheads="1"/>
          </p:cNvSpPr>
          <p:nvPr/>
        </p:nvSpPr>
        <p:spPr bwMode="auto">
          <a:xfrm>
            <a:off x="4673442" y="6014079"/>
            <a:ext cx="541712"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V5</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26" name="Text Box 9"/>
          <p:cNvSpPr txBox="1">
            <a:spLocks noChangeArrowheads="1"/>
          </p:cNvSpPr>
          <p:nvPr/>
        </p:nvSpPr>
        <p:spPr bwMode="auto">
          <a:xfrm>
            <a:off x="516482" y="4598592"/>
            <a:ext cx="541061"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V0</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27" name="Text Box 9"/>
          <p:cNvSpPr txBox="1">
            <a:spLocks noChangeArrowheads="1"/>
          </p:cNvSpPr>
          <p:nvPr/>
        </p:nvSpPr>
        <p:spPr bwMode="auto">
          <a:xfrm>
            <a:off x="4260631" y="3634649"/>
            <a:ext cx="619374"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V4</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cxnSp>
        <p:nvCxnSpPr>
          <p:cNvPr id="28" name="直接箭头连接符 27"/>
          <p:cNvCxnSpPr>
            <a:stCxn id="11" idx="7"/>
            <a:endCxn id="14" idx="3"/>
          </p:cNvCxnSpPr>
          <p:nvPr/>
        </p:nvCxnSpPr>
        <p:spPr bwMode="auto">
          <a:xfrm flipV="1">
            <a:off x="6402333" y="4356156"/>
            <a:ext cx="1435631" cy="700774"/>
          </a:xfrm>
          <a:prstGeom prst="straightConnector1">
            <a:avLst/>
          </a:prstGeom>
          <a:solidFill>
            <a:schemeClr val="accent1"/>
          </a:solidFill>
          <a:ln w="571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箭头连接符 28"/>
          <p:cNvCxnSpPr>
            <a:endCxn id="14" idx="1"/>
          </p:cNvCxnSpPr>
          <p:nvPr/>
        </p:nvCxnSpPr>
        <p:spPr bwMode="auto">
          <a:xfrm>
            <a:off x="6574027" y="3529315"/>
            <a:ext cx="1263937" cy="659769"/>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 Box 9"/>
          <p:cNvSpPr txBox="1">
            <a:spLocks noChangeArrowheads="1"/>
          </p:cNvSpPr>
          <p:nvPr/>
        </p:nvSpPr>
        <p:spPr bwMode="auto">
          <a:xfrm>
            <a:off x="2468254" y="3266544"/>
            <a:ext cx="619374"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V1</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31" name="Text Box 9"/>
          <p:cNvSpPr txBox="1">
            <a:spLocks noChangeArrowheads="1"/>
          </p:cNvSpPr>
          <p:nvPr/>
        </p:nvSpPr>
        <p:spPr bwMode="auto">
          <a:xfrm>
            <a:off x="2528992" y="4811720"/>
            <a:ext cx="619374"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V2</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32" name="Text Box 9"/>
          <p:cNvSpPr txBox="1">
            <a:spLocks noChangeArrowheads="1"/>
          </p:cNvSpPr>
          <p:nvPr/>
        </p:nvSpPr>
        <p:spPr bwMode="auto">
          <a:xfrm>
            <a:off x="2070170" y="5853902"/>
            <a:ext cx="619374"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V3</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33" name="文本框 32"/>
          <p:cNvSpPr txBox="1"/>
          <p:nvPr/>
        </p:nvSpPr>
        <p:spPr>
          <a:xfrm>
            <a:off x="1396868" y="4004418"/>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0</a:t>
            </a:r>
            <a:r>
              <a:rPr lang="en-US" altLang="zh-CN" sz="1600" dirty="0">
                <a:latin typeface="华文中宋" panose="02010600040101010101" pitchFamily="2" charset="-122"/>
                <a:ea typeface="华文中宋" panose="02010600040101010101" pitchFamily="2" charset="-122"/>
              </a:rPr>
              <a:t>, 6</a:t>
            </a:r>
            <a:endParaRPr lang="zh-CN" altLang="en-US" sz="1600" dirty="0">
              <a:latin typeface="华文中宋" panose="02010600040101010101" pitchFamily="2" charset="-122"/>
              <a:ea typeface="华文中宋" panose="02010600040101010101" pitchFamily="2" charset="-122"/>
            </a:endParaRPr>
          </a:p>
        </p:txBody>
      </p:sp>
      <p:sp>
        <p:nvSpPr>
          <p:cNvPr id="34" name="文本框 33"/>
          <p:cNvSpPr txBox="1"/>
          <p:nvPr/>
        </p:nvSpPr>
        <p:spPr>
          <a:xfrm>
            <a:off x="1496616" y="4540584"/>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1</a:t>
            </a:r>
            <a:r>
              <a:rPr lang="en-US" altLang="zh-CN" sz="1600" dirty="0">
                <a:latin typeface="华文中宋" panose="02010600040101010101" pitchFamily="2" charset="-122"/>
                <a:ea typeface="华文中宋" panose="02010600040101010101" pitchFamily="2" charset="-122"/>
              </a:rPr>
              <a:t>, 4</a:t>
            </a:r>
            <a:endParaRPr lang="zh-CN" altLang="en-US" sz="1600" dirty="0">
              <a:latin typeface="华文中宋" panose="02010600040101010101" pitchFamily="2" charset="-122"/>
              <a:ea typeface="华文中宋" panose="02010600040101010101" pitchFamily="2" charset="-122"/>
            </a:endParaRPr>
          </a:p>
        </p:txBody>
      </p:sp>
      <p:sp>
        <p:nvSpPr>
          <p:cNvPr id="35" name="文本框 34"/>
          <p:cNvSpPr txBox="1"/>
          <p:nvPr/>
        </p:nvSpPr>
        <p:spPr>
          <a:xfrm>
            <a:off x="1462713" y="5137617"/>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2</a:t>
            </a:r>
            <a:r>
              <a:rPr lang="en-US" altLang="zh-CN" sz="1600" dirty="0">
                <a:latin typeface="华文中宋" panose="02010600040101010101" pitchFamily="2" charset="-122"/>
                <a:ea typeface="华文中宋" panose="02010600040101010101" pitchFamily="2" charset="-122"/>
              </a:rPr>
              <a:t>, 5</a:t>
            </a:r>
            <a:endParaRPr lang="zh-CN" altLang="en-US" sz="1600" dirty="0">
              <a:latin typeface="华文中宋" panose="02010600040101010101" pitchFamily="2" charset="-122"/>
              <a:ea typeface="华文中宋" panose="02010600040101010101" pitchFamily="2" charset="-122"/>
            </a:endParaRPr>
          </a:p>
        </p:txBody>
      </p:sp>
      <p:sp>
        <p:nvSpPr>
          <p:cNvPr id="36" name="文本框 35"/>
          <p:cNvSpPr txBox="1"/>
          <p:nvPr/>
        </p:nvSpPr>
        <p:spPr>
          <a:xfrm>
            <a:off x="3186240" y="3715267"/>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3</a:t>
            </a:r>
            <a:r>
              <a:rPr lang="en-US" altLang="zh-CN" sz="1600" dirty="0">
                <a:latin typeface="华文中宋" panose="02010600040101010101" pitchFamily="2" charset="-122"/>
                <a:ea typeface="华文中宋" panose="02010600040101010101" pitchFamily="2" charset="-122"/>
              </a:rPr>
              <a:t>, 1</a:t>
            </a:r>
            <a:endParaRPr lang="zh-CN" altLang="en-US" sz="1600" dirty="0">
              <a:latin typeface="华文中宋" panose="02010600040101010101" pitchFamily="2" charset="-122"/>
              <a:ea typeface="华文中宋" panose="02010600040101010101" pitchFamily="2" charset="-122"/>
            </a:endParaRPr>
          </a:p>
        </p:txBody>
      </p:sp>
      <p:sp>
        <p:nvSpPr>
          <p:cNvPr id="37" name="文本框 36"/>
          <p:cNvSpPr txBox="1"/>
          <p:nvPr/>
        </p:nvSpPr>
        <p:spPr>
          <a:xfrm>
            <a:off x="3301419" y="4326095"/>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4</a:t>
            </a:r>
            <a:r>
              <a:rPr lang="en-US" altLang="zh-CN" sz="1600" dirty="0">
                <a:latin typeface="华文中宋" panose="02010600040101010101" pitchFamily="2" charset="-122"/>
                <a:ea typeface="华文中宋" panose="02010600040101010101" pitchFamily="2" charset="-122"/>
              </a:rPr>
              <a:t>, 1</a:t>
            </a:r>
            <a:endParaRPr lang="zh-CN" altLang="en-US" sz="1600" dirty="0">
              <a:latin typeface="华文中宋" panose="02010600040101010101" pitchFamily="2" charset="-122"/>
              <a:ea typeface="华文中宋" panose="02010600040101010101" pitchFamily="2" charset="-122"/>
            </a:endParaRPr>
          </a:p>
        </p:txBody>
      </p:sp>
      <p:sp>
        <p:nvSpPr>
          <p:cNvPr id="38" name="文本框 37"/>
          <p:cNvSpPr txBox="1"/>
          <p:nvPr/>
        </p:nvSpPr>
        <p:spPr>
          <a:xfrm>
            <a:off x="3363336" y="5685846"/>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5</a:t>
            </a:r>
            <a:r>
              <a:rPr lang="en-US" altLang="zh-CN" sz="1600" dirty="0">
                <a:latin typeface="华文中宋" panose="02010600040101010101" pitchFamily="2" charset="-122"/>
                <a:ea typeface="华文中宋" panose="02010600040101010101" pitchFamily="2" charset="-122"/>
              </a:rPr>
              <a:t>, 2</a:t>
            </a:r>
            <a:endParaRPr lang="zh-CN" altLang="en-US" sz="1600" dirty="0">
              <a:latin typeface="华文中宋" panose="02010600040101010101" pitchFamily="2" charset="-122"/>
              <a:ea typeface="华文中宋" panose="02010600040101010101" pitchFamily="2" charset="-122"/>
            </a:endParaRPr>
          </a:p>
        </p:txBody>
      </p:sp>
      <p:sp>
        <p:nvSpPr>
          <p:cNvPr id="39" name="文本框 38"/>
          <p:cNvSpPr txBox="1"/>
          <p:nvPr/>
        </p:nvSpPr>
        <p:spPr>
          <a:xfrm>
            <a:off x="5145644" y="3605098"/>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6</a:t>
            </a:r>
            <a:r>
              <a:rPr lang="en-US" altLang="zh-CN" sz="1600" dirty="0">
                <a:latin typeface="华文中宋" panose="02010600040101010101" pitchFamily="2" charset="-122"/>
                <a:ea typeface="华文中宋" panose="02010600040101010101" pitchFamily="2" charset="-122"/>
              </a:rPr>
              <a:t>, 9</a:t>
            </a:r>
            <a:endParaRPr lang="zh-CN" altLang="en-US" sz="1600" dirty="0">
              <a:latin typeface="华文中宋" panose="02010600040101010101" pitchFamily="2" charset="-122"/>
              <a:ea typeface="华文中宋" panose="02010600040101010101" pitchFamily="2" charset="-122"/>
            </a:endParaRPr>
          </a:p>
        </p:txBody>
      </p:sp>
      <p:sp>
        <p:nvSpPr>
          <p:cNvPr id="40" name="文本框 39"/>
          <p:cNvSpPr txBox="1"/>
          <p:nvPr/>
        </p:nvSpPr>
        <p:spPr>
          <a:xfrm>
            <a:off x="6700200" y="4537266"/>
            <a:ext cx="731290"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10</a:t>
            </a:r>
            <a:r>
              <a:rPr lang="en-US" altLang="zh-CN" sz="1600" dirty="0">
                <a:latin typeface="华文中宋" panose="02010600040101010101" pitchFamily="2" charset="-122"/>
                <a:ea typeface="华文中宋" panose="02010600040101010101" pitchFamily="2" charset="-122"/>
              </a:rPr>
              <a:t>, 4</a:t>
            </a:r>
            <a:endParaRPr lang="zh-CN" altLang="en-US" sz="1600" dirty="0">
              <a:latin typeface="华文中宋" panose="02010600040101010101" pitchFamily="2" charset="-122"/>
              <a:ea typeface="华文中宋" panose="02010600040101010101" pitchFamily="2" charset="-122"/>
            </a:endParaRPr>
          </a:p>
        </p:txBody>
      </p:sp>
      <p:sp>
        <p:nvSpPr>
          <p:cNvPr id="41" name="文本框 40"/>
          <p:cNvSpPr txBox="1"/>
          <p:nvPr/>
        </p:nvSpPr>
        <p:spPr>
          <a:xfrm>
            <a:off x="6796982" y="3689922"/>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9</a:t>
            </a:r>
            <a:r>
              <a:rPr lang="en-US" altLang="zh-CN" sz="1600" dirty="0">
                <a:latin typeface="华文中宋" panose="02010600040101010101" pitchFamily="2" charset="-122"/>
                <a:ea typeface="华文中宋" panose="02010600040101010101" pitchFamily="2" charset="-122"/>
              </a:rPr>
              <a:t>, 2</a:t>
            </a:r>
            <a:endParaRPr lang="zh-CN" altLang="en-US" sz="1600" dirty="0">
              <a:latin typeface="华文中宋" panose="02010600040101010101" pitchFamily="2" charset="-122"/>
              <a:ea typeface="华文中宋" panose="02010600040101010101" pitchFamily="2" charset="-122"/>
            </a:endParaRPr>
          </a:p>
        </p:txBody>
      </p:sp>
      <p:sp>
        <p:nvSpPr>
          <p:cNvPr id="42" name="文本框 41"/>
          <p:cNvSpPr txBox="1"/>
          <p:nvPr/>
        </p:nvSpPr>
        <p:spPr>
          <a:xfrm>
            <a:off x="5145644" y="4397171"/>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7</a:t>
            </a:r>
            <a:r>
              <a:rPr lang="en-US" altLang="zh-CN" sz="1600" dirty="0">
                <a:latin typeface="华文中宋" panose="02010600040101010101" pitchFamily="2" charset="-122"/>
                <a:ea typeface="华文中宋" panose="02010600040101010101" pitchFamily="2" charset="-122"/>
              </a:rPr>
              <a:t>, 7</a:t>
            </a:r>
            <a:endParaRPr lang="zh-CN" altLang="en-US" sz="1600" dirty="0">
              <a:latin typeface="华文中宋" panose="02010600040101010101" pitchFamily="2" charset="-122"/>
              <a:ea typeface="华文中宋" panose="02010600040101010101" pitchFamily="2" charset="-122"/>
            </a:endParaRPr>
          </a:p>
        </p:txBody>
      </p:sp>
      <p:sp>
        <p:nvSpPr>
          <p:cNvPr id="43" name="文本框 42"/>
          <p:cNvSpPr txBox="1"/>
          <p:nvPr/>
        </p:nvSpPr>
        <p:spPr>
          <a:xfrm>
            <a:off x="5378053" y="5369041"/>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8</a:t>
            </a:r>
            <a:r>
              <a:rPr lang="en-US" altLang="zh-CN" sz="1600" dirty="0">
                <a:latin typeface="华文中宋" panose="02010600040101010101" pitchFamily="2" charset="-122"/>
                <a:ea typeface="华文中宋" panose="02010600040101010101" pitchFamily="2" charset="-122"/>
              </a:rPr>
              <a:t>, 4</a:t>
            </a:r>
            <a:endParaRPr lang="zh-CN" altLang="en-US" sz="16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33309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图的周游</a:t>
            </a:r>
          </a:p>
        </p:txBody>
      </p:sp>
      <p:sp>
        <p:nvSpPr>
          <p:cNvPr id="3" name="内容占位符 2"/>
          <p:cNvSpPr>
            <a:spLocks noGrp="1"/>
          </p:cNvSpPr>
          <p:nvPr>
            <p:ph idx="1"/>
          </p:nvPr>
        </p:nvSpPr>
        <p:spPr>
          <a:xfrm>
            <a:off x="452354" y="1341438"/>
            <a:ext cx="8153400" cy="4784725"/>
          </a:xfrm>
        </p:spPr>
        <p:txBody>
          <a:bodyPr/>
          <a:lstStyle/>
          <a:p>
            <a:r>
              <a:rPr lang="zh-CN" altLang="en-US" b="1" dirty="0">
                <a:solidFill>
                  <a:srgbClr val="C00000"/>
                </a:solidFill>
              </a:rPr>
              <a:t>图的周游（图的遍历）</a:t>
            </a:r>
            <a:endParaRPr lang="en-US" altLang="zh-CN" b="1" dirty="0">
              <a:solidFill>
                <a:srgbClr val="C00000"/>
              </a:solidFill>
            </a:endParaRPr>
          </a:p>
          <a:p>
            <a:pPr lvl="1"/>
            <a:r>
              <a:rPr lang="zh-CN" altLang="en-US" b="1" dirty="0"/>
              <a:t>从图中某个顶点出发，按照某种方式访问图中所有顶点且每个顶点仅访问一次</a:t>
            </a:r>
          </a:p>
          <a:p>
            <a:endParaRPr lang="zh-CN" altLang="en-US" dirty="0"/>
          </a:p>
          <a:p>
            <a:r>
              <a:rPr lang="zh-CN" altLang="en-US" b="1" dirty="0">
                <a:solidFill>
                  <a:srgbClr val="C00000"/>
                </a:solidFill>
              </a:rPr>
              <a:t>图的周游策略</a:t>
            </a:r>
          </a:p>
          <a:p>
            <a:pPr lvl="1"/>
            <a:r>
              <a:rPr lang="zh-CN" altLang="en-US" b="1" dirty="0"/>
              <a:t>深度优先周游（通过深度优先搜索的方式周游）</a:t>
            </a:r>
          </a:p>
          <a:p>
            <a:pPr lvl="1"/>
            <a:r>
              <a:rPr lang="zh-CN" altLang="en-US" b="1" dirty="0"/>
              <a:t>广度优先周游（通过广度优先搜索的方式周游）</a:t>
            </a:r>
            <a:endParaRPr lang="en-US" altLang="zh-CN" b="1" dirty="0"/>
          </a:p>
          <a:p>
            <a:pPr lvl="1"/>
            <a:endParaRPr lang="en-US" altLang="zh-CN" b="1" dirty="0"/>
          </a:p>
          <a:p>
            <a:pPr lvl="1"/>
            <a:r>
              <a:rPr lang="zh-CN" altLang="en-US" b="1" dirty="0"/>
              <a:t>对图进行周游时</a:t>
            </a:r>
            <a:r>
              <a:rPr lang="en-US" altLang="zh-CN" b="1" dirty="0"/>
              <a:t>, </a:t>
            </a:r>
            <a:r>
              <a:rPr lang="zh-CN" altLang="en-US" b="1" dirty="0"/>
              <a:t>按访问顶点的先后次序所得到的顶点序列</a:t>
            </a:r>
            <a:r>
              <a:rPr lang="en-US" altLang="zh-CN" b="1" dirty="0"/>
              <a:t>, </a:t>
            </a:r>
            <a:r>
              <a:rPr lang="zh-CN" altLang="en-US" b="1" dirty="0"/>
              <a:t>称为该图的</a:t>
            </a:r>
            <a:r>
              <a:rPr lang="zh-CN" altLang="en-US" b="1" dirty="0">
                <a:solidFill>
                  <a:srgbClr val="3333CC"/>
                </a:solidFill>
              </a:rPr>
              <a:t>周游序列</a:t>
            </a:r>
            <a:endParaRPr lang="en-US" altLang="zh-CN" b="1" dirty="0"/>
          </a:p>
          <a:p>
            <a:pPr lvl="1"/>
            <a:endParaRPr lang="zh-CN" altLang="en-US" b="1" dirty="0"/>
          </a:p>
        </p:txBody>
      </p:sp>
    </p:spTree>
    <p:extLst>
      <p:ext uri="{BB962C8B-B14F-4D97-AF65-F5344CB8AC3E}">
        <p14:creationId xmlns:p14="http://schemas.microsoft.com/office/powerpoint/2010/main" val="34556267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关键路径</a:t>
            </a:r>
          </a:p>
        </p:txBody>
      </p:sp>
      <p:sp>
        <p:nvSpPr>
          <p:cNvPr id="3" name="内容占位符 2"/>
          <p:cNvSpPr>
            <a:spLocks noGrp="1"/>
          </p:cNvSpPr>
          <p:nvPr>
            <p:ph idx="1"/>
          </p:nvPr>
        </p:nvSpPr>
        <p:spPr>
          <a:xfrm>
            <a:off x="452354" y="1341438"/>
            <a:ext cx="8153400" cy="4784725"/>
          </a:xfrm>
        </p:spPr>
        <p:txBody>
          <a:bodyPr/>
          <a:lstStyle/>
          <a:p>
            <a:r>
              <a:rPr lang="zh-CN" altLang="en-US" dirty="0"/>
              <a:t>符号表示：</a:t>
            </a:r>
            <a:endParaRPr lang="en-US" altLang="zh-CN" dirty="0"/>
          </a:p>
          <a:p>
            <a:pPr lvl="1"/>
            <a:r>
              <a:rPr lang="zh-CN" altLang="en-US" dirty="0"/>
              <a:t>事件</a:t>
            </a:r>
            <a:r>
              <a:rPr lang="en-US" altLang="zh-CN" b="1" dirty="0" err="1"/>
              <a:t>v</a:t>
            </a:r>
            <a:r>
              <a:rPr lang="en-US" altLang="zh-CN" b="1" baseline="-25000" dirty="0" err="1"/>
              <a:t>j</a:t>
            </a:r>
            <a:r>
              <a:rPr lang="zh-CN" altLang="en-US" dirty="0"/>
              <a:t>可能的最早发生时间</a:t>
            </a:r>
            <a:r>
              <a:rPr lang="en-US" altLang="zh-CN" b="1" dirty="0" err="1"/>
              <a:t>ee</a:t>
            </a:r>
            <a:r>
              <a:rPr lang="en-US" altLang="zh-CN" b="1" dirty="0"/>
              <a:t>(j) </a:t>
            </a:r>
            <a:endParaRPr lang="zh-CN" altLang="en-US" dirty="0"/>
          </a:p>
          <a:p>
            <a:pPr lvl="1"/>
            <a:r>
              <a:rPr lang="zh-CN" altLang="en-US" dirty="0"/>
              <a:t>事件</a:t>
            </a:r>
            <a:r>
              <a:rPr lang="en-US" altLang="zh-CN" b="1" dirty="0"/>
              <a:t>v</a:t>
            </a:r>
            <a:r>
              <a:rPr lang="en-US" altLang="zh-CN" b="1" baseline="-25000" dirty="0"/>
              <a:t>i</a:t>
            </a:r>
            <a:r>
              <a:rPr lang="zh-CN" altLang="en-US" dirty="0"/>
              <a:t>允许的最迟发生时间</a:t>
            </a:r>
            <a:r>
              <a:rPr lang="en-US" altLang="zh-CN" b="1" dirty="0"/>
              <a:t>le(</a:t>
            </a:r>
            <a:r>
              <a:rPr lang="en-US" altLang="zh-CN" b="1" dirty="0" err="1"/>
              <a:t>i</a:t>
            </a:r>
            <a:r>
              <a:rPr lang="en-US" altLang="zh-CN" b="1" dirty="0"/>
              <a:t>) </a:t>
            </a:r>
            <a:endParaRPr lang="zh-CN" altLang="en-US" dirty="0"/>
          </a:p>
          <a:p>
            <a:pPr lvl="1"/>
            <a:r>
              <a:rPr lang="zh-CN" altLang="en-US" dirty="0"/>
              <a:t>活动</a:t>
            </a:r>
            <a:r>
              <a:rPr lang="en-US" altLang="zh-CN" b="1" dirty="0" err="1"/>
              <a:t>a</a:t>
            </a:r>
            <a:r>
              <a:rPr lang="en-US" altLang="zh-CN" b="1" baseline="-25000" dirty="0" err="1"/>
              <a:t>k</a:t>
            </a:r>
            <a:r>
              <a:rPr lang="en-US" altLang="zh-CN" b="1" dirty="0"/>
              <a:t>=&lt; v</a:t>
            </a:r>
            <a:r>
              <a:rPr lang="en-US" altLang="zh-CN" b="1" baseline="-25000" dirty="0"/>
              <a:t>i</a:t>
            </a:r>
            <a:r>
              <a:rPr lang="en-US" altLang="zh-CN" b="1" dirty="0"/>
              <a:t>, </a:t>
            </a:r>
            <a:r>
              <a:rPr lang="en-US" altLang="zh-CN" b="1" dirty="0" err="1"/>
              <a:t>v</a:t>
            </a:r>
            <a:r>
              <a:rPr lang="en-US" altLang="zh-CN" b="1" baseline="-25000" dirty="0" err="1"/>
              <a:t>j</a:t>
            </a:r>
            <a:r>
              <a:rPr lang="en-US" altLang="zh-CN" b="1" dirty="0"/>
              <a:t>&gt;</a:t>
            </a:r>
            <a:r>
              <a:rPr lang="zh-CN" altLang="en-US" dirty="0"/>
              <a:t>的最早开始时间</a:t>
            </a:r>
            <a:r>
              <a:rPr lang="en-US" altLang="zh-CN" b="1" dirty="0"/>
              <a:t>e(k) </a:t>
            </a:r>
            <a:endParaRPr lang="en-US" altLang="zh-CN" dirty="0"/>
          </a:p>
          <a:p>
            <a:pPr lvl="1"/>
            <a:r>
              <a:rPr lang="zh-CN" altLang="en-US" dirty="0"/>
              <a:t>活动</a:t>
            </a:r>
            <a:r>
              <a:rPr lang="en-US" altLang="zh-CN" b="1" dirty="0" err="1"/>
              <a:t>a</a:t>
            </a:r>
            <a:r>
              <a:rPr lang="en-US" altLang="zh-CN" b="1" baseline="-25000" dirty="0" err="1"/>
              <a:t>k</a:t>
            </a:r>
            <a:r>
              <a:rPr lang="en-US" altLang="zh-CN" b="1" dirty="0"/>
              <a:t>=&lt; v</a:t>
            </a:r>
            <a:r>
              <a:rPr lang="en-US" altLang="zh-CN" b="1" baseline="-25000" dirty="0"/>
              <a:t>i</a:t>
            </a:r>
            <a:r>
              <a:rPr lang="en-US" altLang="zh-CN" b="1" dirty="0"/>
              <a:t>, </a:t>
            </a:r>
            <a:r>
              <a:rPr lang="en-US" altLang="zh-CN" b="1" dirty="0" err="1"/>
              <a:t>v</a:t>
            </a:r>
            <a:r>
              <a:rPr lang="en-US" altLang="zh-CN" b="1" baseline="-25000" dirty="0" err="1"/>
              <a:t>j</a:t>
            </a:r>
            <a:r>
              <a:rPr lang="en-US" altLang="zh-CN" b="1" dirty="0"/>
              <a:t>&gt;</a:t>
            </a:r>
            <a:r>
              <a:rPr lang="zh-CN" altLang="en-US" dirty="0"/>
              <a:t>的最晚开始时间</a:t>
            </a:r>
            <a:r>
              <a:rPr lang="en-US" altLang="zh-CN" b="1" dirty="0"/>
              <a:t>l(k) </a:t>
            </a:r>
            <a:endParaRPr lang="en-US" altLang="zh-CN" dirty="0"/>
          </a:p>
          <a:p>
            <a:r>
              <a:rPr lang="zh-CN" altLang="en-US" dirty="0">
                <a:solidFill>
                  <a:srgbClr val="1B10FC"/>
                </a:solidFill>
              </a:rPr>
              <a:t>关键活动</a:t>
            </a:r>
            <a:r>
              <a:rPr lang="zh-CN" altLang="en-US" dirty="0"/>
              <a:t>即是</a:t>
            </a:r>
            <a:r>
              <a:rPr lang="en-US" altLang="zh-CN" b="1" dirty="0"/>
              <a:t>e(k)=l(k)</a:t>
            </a:r>
            <a:r>
              <a:rPr lang="zh-CN" altLang="en-US" dirty="0"/>
              <a:t>的活动</a:t>
            </a:r>
          </a:p>
          <a:p>
            <a:r>
              <a:rPr lang="en-US" altLang="zh-CN" b="1" dirty="0"/>
              <a:t>l(k)</a:t>
            </a:r>
            <a:r>
              <a:rPr lang="zh-CN" altLang="en-US" dirty="0"/>
              <a:t>－</a:t>
            </a:r>
            <a:r>
              <a:rPr lang="en-US" altLang="zh-CN" b="1" dirty="0"/>
              <a:t>e(k)</a:t>
            </a:r>
            <a:r>
              <a:rPr lang="zh-CN" altLang="en-US" dirty="0"/>
              <a:t>表示完成活动</a:t>
            </a:r>
            <a:r>
              <a:rPr lang="en-US" altLang="zh-CN" b="1" dirty="0" err="1"/>
              <a:t>a</a:t>
            </a:r>
            <a:r>
              <a:rPr lang="en-US" altLang="zh-CN" b="1" baseline="-25000" dirty="0" err="1"/>
              <a:t>k</a:t>
            </a:r>
            <a:r>
              <a:rPr lang="zh-CN" altLang="en-US" dirty="0"/>
              <a:t>的时间余量，是在不延误工期的前提下，活动</a:t>
            </a:r>
            <a:r>
              <a:rPr lang="en-US" altLang="zh-CN" b="1" dirty="0" err="1"/>
              <a:t>a</a:t>
            </a:r>
            <a:r>
              <a:rPr lang="en-US" altLang="zh-CN" b="1" baseline="-25000" dirty="0" err="1"/>
              <a:t>k</a:t>
            </a:r>
            <a:r>
              <a:rPr lang="zh-CN" altLang="en-US" dirty="0"/>
              <a:t>可以延迟的时间</a:t>
            </a:r>
          </a:p>
          <a:p>
            <a:endParaRPr lang="en-US" altLang="zh-CN" dirty="0"/>
          </a:p>
        </p:txBody>
      </p:sp>
    </p:spTree>
    <p:extLst>
      <p:ext uri="{BB962C8B-B14F-4D97-AF65-F5344CB8AC3E}">
        <p14:creationId xmlns:p14="http://schemas.microsoft.com/office/powerpoint/2010/main" val="12639156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关键路径</a:t>
            </a:r>
          </a:p>
        </p:txBody>
      </p:sp>
      <p:sp>
        <p:nvSpPr>
          <p:cNvPr id="3" name="内容占位符 2"/>
          <p:cNvSpPr>
            <a:spLocks noGrp="1"/>
          </p:cNvSpPr>
          <p:nvPr>
            <p:ph idx="1"/>
          </p:nvPr>
        </p:nvSpPr>
        <p:spPr>
          <a:xfrm>
            <a:off x="452354" y="1341438"/>
            <a:ext cx="8153400" cy="4784725"/>
          </a:xfrm>
        </p:spPr>
        <p:txBody>
          <a:bodyPr/>
          <a:lstStyle/>
          <a:p>
            <a:r>
              <a:rPr lang="zh-CN" altLang="en-US" dirty="0"/>
              <a:t>事件</a:t>
            </a:r>
            <a:r>
              <a:rPr lang="en-US" altLang="zh-CN" dirty="0" err="1"/>
              <a:t>v</a:t>
            </a:r>
            <a:r>
              <a:rPr lang="en-US" altLang="zh-CN" baseline="-25000" dirty="0" err="1"/>
              <a:t>j</a:t>
            </a:r>
            <a:r>
              <a:rPr lang="zh-CN" altLang="en-US" dirty="0"/>
              <a:t>可能的最早发生时间</a:t>
            </a:r>
            <a:r>
              <a:rPr lang="en-US" altLang="zh-CN" dirty="0" err="1"/>
              <a:t>ee</a:t>
            </a:r>
            <a:r>
              <a:rPr lang="en-US" altLang="zh-CN" dirty="0"/>
              <a:t>(j)</a:t>
            </a:r>
          </a:p>
          <a:p>
            <a:pPr lvl="1"/>
            <a:r>
              <a:rPr lang="zh-CN" altLang="en-US" dirty="0"/>
              <a:t>是从开始顶点到顶点</a:t>
            </a:r>
            <a:r>
              <a:rPr lang="en-US" altLang="zh-CN" dirty="0" err="1"/>
              <a:t>v</a:t>
            </a:r>
            <a:r>
              <a:rPr lang="en-US" altLang="zh-CN" sz="2000" baseline="-25000" dirty="0" err="1"/>
              <a:t>j</a:t>
            </a:r>
            <a:r>
              <a:rPr lang="zh-CN" altLang="en-US" dirty="0"/>
              <a:t>的最长路径长度。其也是所有从</a:t>
            </a:r>
            <a:r>
              <a:rPr lang="en-US" altLang="zh-CN" dirty="0" err="1"/>
              <a:t>v</a:t>
            </a:r>
            <a:r>
              <a:rPr lang="en-US" altLang="zh-CN" sz="2000" baseline="-25000" dirty="0" err="1"/>
              <a:t>j</a:t>
            </a:r>
            <a:r>
              <a:rPr lang="zh-CN" altLang="en-US" dirty="0"/>
              <a:t>出发的有向边所代表的活动能够开始的最早时间</a:t>
            </a:r>
          </a:p>
          <a:p>
            <a:r>
              <a:rPr lang="en-US" altLang="zh-CN" dirty="0" err="1"/>
              <a:t>ee</a:t>
            </a:r>
            <a:r>
              <a:rPr lang="en-US" altLang="zh-CN" dirty="0"/>
              <a:t>(0)=0</a:t>
            </a:r>
          </a:p>
          <a:p>
            <a:r>
              <a:rPr lang="en-US" altLang="zh-CN" dirty="0" err="1"/>
              <a:t>ee</a:t>
            </a:r>
            <a:r>
              <a:rPr lang="en-US" altLang="zh-CN" dirty="0"/>
              <a:t>(j) = max{ </a:t>
            </a:r>
            <a:r>
              <a:rPr lang="en-US" altLang="zh-CN" dirty="0" err="1"/>
              <a:t>ee</a:t>
            </a:r>
            <a:r>
              <a:rPr lang="en-US" altLang="zh-CN" dirty="0"/>
              <a:t>(</a:t>
            </a:r>
            <a:r>
              <a:rPr lang="en-US" altLang="zh-CN" dirty="0" err="1"/>
              <a:t>i</a:t>
            </a:r>
            <a:r>
              <a:rPr lang="en-US" altLang="zh-CN" dirty="0"/>
              <a:t>) + weight( &lt;v</a:t>
            </a:r>
            <a:r>
              <a:rPr lang="en-US" altLang="zh-CN" sz="2400" baseline="-25000" dirty="0"/>
              <a:t>i</a:t>
            </a:r>
            <a:r>
              <a:rPr lang="en-US" altLang="zh-CN" dirty="0"/>
              <a:t>, </a:t>
            </a:r>
            <a:r>
              <a:rPr lang="en-US" altLang="zh-CN" dirty="0" err="1"/>
              <a:t>v</a:t>
            </a:r>
            <a:r>
              <a:rPr lang="en-US" altLang="zh-CN" sz="2400" baseline="-25000" dirty="0" err="1"/>
              <a:t>j</a:t>
            </a:r>
            <a:r>
              <a:rPr lang="en-US" altLang="zh-CN" dirty="0"/>
              <a:t>&gt;) } </a:t>
            </a:r>
          </a:p>
          <a:p>
            <a:pPr lvl="1"/>
            <a:r>
              <a:rPr lang="en-US" altLang="zh-CN" dirty="0"/>
              <a:t>&lt; </a:t>
            </a:r>
            <a:r>
              <a:rPr lang="en-US" altLang="zh-CN" dirty="0" err="1"/>
              <a:t>v</a:t>
            </a:r>
            <a:r>
              <a:rPr lang="en-US" altLang="zh-CN" sz="2000" baseline="-25000" dirty="0" err="1"/>
              <a:t>i</a:t>
            </a:r>
            <a:r>
              <a:rPr lang="en-US" altLang="zh-CN" baseline="-25000" dirty="0" err="1"/>
              <a:t>,</a:t>
            </a:r>
            <a:r>
              <a:rPr lang="en-US" altLang="zh-CN" dirty="0" err="1"/>
              <a:t>v</a:t>
            </a:r>
            <a:r>
              <a:rPr lang="en-US" altLang="zh-CN" sz="2000" baseline="-25000" dirty="0" err="1"/>
              <a:t>j</a:t>
            </a:r>
            <a:r>
              <a:rPr lang="en-US" altLang="zh-CN" dirty="0"/>
              <a:t>&gt;∈T, 1≤j≤n-1</a:t>
            </a:r>
          </a:p>
          <a:p>
            <a:pPr lvl="1"/>
            <a:r>
              <a:rPr lang="en-US" altLang="zh-CN" dirty="0"/>
              <a:t>T</a:t>
            </a:r>
            <a:r>
              <a:rPr lang="zh-CN" altLang="en-US" dirty="0"/>
              <a:t>是所有以</a:t>
            </a:r>
            <a:r>
              <a:rPr lang="en-US" altLang="zh-CN" dirty="0" err="1"/>
              <a:t>v</a:t>
            </a:r>
            <a:r>
              <a:rPr lang="en-US" altLang="zh-CN" sz="2000" baseline="-25000" dirty="0" err="1"/>
              <a:t>j</a:t>
            </a:r>
            <a:r>
              <a:rPr lang="zh-CN" altLang="en-US" dirty="0"/>
              <a:t>为终点的入边的集合，</a:t>
            </a:r>
            <a:r>
              <a:rPr lang="en-US" altLang="zh-CN" dirty="0"/>
              <a:t>weight(&lt; v</a:t>
            </a:r>
            <a:r>
              <a:rPr lang="en-US" altLang="zh-CN" sz="2000" baseline="-25000" dirty="0"/>
              <a:t>i</a:t>
            </a:r>
            <a:r>
              <a:rPr lang="en-US" altLang="zh-CN" dirty="0"/>
              <a:t>, </a:t>
            </a:r>
            <a:r>
              <a:rPr lang="en-US" altLang="zh-CN" dirty="0" err="1"/>
              <a:t>v</a:t>
            </a:r>
            <a:r>
              <a:rPr lang="en-US" altLang="zh-CN" sz="2000" baseline="-25000" dirty="0" err="1"/>
              <a:t>j</a:t>
            </a:r>
            <a:r>
              <a:rPr lang="en-US" altLang="zh-CN" dirty="0"/>
              <a:t>&gt;)</a:t>
            </a:r>
            <a:r>
              <a:rPr lang="zh-CN" altLang="en-US" dirty="0"/>
              <a:t>为边</a:t>
            </a:r>
            <a:r>
              <a:rPr lang="en-US" altLang="zh-CN" dirty="0"/>
              <a:t>&lt; </a:t>
            </a:r>
            <a:r>
              <a:rPr lang="en-US" altLang="zh-CN" dirty="0" err="1"/>
              <a:t>v</a:t>
            </a:r>
            <a:r>
              <a:rPr lang="en-US" altLang="zh-CN" sz="2000" baseline="-25000" dirty="0" err="1"/>
              <a:t>i</a:t>
            </a:r>
            <a:r>
              <a:rPr lang="en-US" altLang="zh-CN" dirty="0" err="1"/>
              <a:t>,v</a:t>
            </a:r>
            <a:r>
              <a:rPr lang="en-US" altLang="zh-CN" sz="2000" baseline="-25000" dirty="0" err="1"/>
              <a:t>j</a:t>
            </a:r>
            <a:r>
              <a:rPr lang="en-US" altLang="zh-CN" dirty="0"/>
              <a:t>&gt;</a:t>
            </a:r>
            <a:r>
              <a:rPr lang="zh-CN" altLang="en-US" dirty="0"/>
              <a:t>的权</a:t>
            </a:r>
          </a:p>
          <a:p>
            <a:pPr lvl="1"/>
            <a:endParaRPr lang="en-US" altLang="zh-CN" dirty="0"/>
          </a:p>
        </p:txBody>
      </p:sp>
    </p:spTree>
    <p:extLst>
      <p:ext uri="{BB962C8B-B14F-4D97-AF65-F5344CB8AC3E}">
        <p14:creationId xmlns:p14="http://schemas.microsoft.com/office/powerpoint/2010/main" val="6675747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关键路径</a:t>
            </a:r>
          </a:p>
        </p:txBody>
      </p:sp>
      <p:sp>
        <p:nvSpPr>
          <p:cNvPr id="4" name="Text Box 9"/>
          <p:cNvSpPr txBox="1">
            <a:spLocks noChangeArrowheads="1"/>
          </p:cNvSpPr>
          <p:nvPr/>
        </p:nvSpPr>
        <p:spPr bwMode="auto">
          <a:xfrm>
            <a:off x="6225235" y="1719845"/>
            <a:ext cx="581868"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V6</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5" name="Text Box 10"/>
          <p:cNvSpPr txBox="1">
            <a:spLocks noChangeArrowheads="1"/>
          </p:cNvSpPr>
          <p:nvPr/>
        </p:nvSpPr>
        <p:spPr bwMode="auto">
          <a:xfrm>
            <a:off x="7904211" y="2543838"/>
            <a:ext cx="561319"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V8</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6" name="椭圆 5"/>
          <p:cNvSpPr/>
          <p:nvPr/>
        </p:nvSpPr>
        <p:spPr bwMode="auto">
          <a:xfrm>
            <a:off x="898654" y="3335723"/>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sz="1200">
              <a:solidFill>
                <a:srgbClr val="3333CC"/>
              </a:solidFill>
              <a:latin typeface="Arial" panose="020B0604020202020204" pitchFamily="34" charset="0"/>
              <a:ea typeface="宋体" panose="02010600030101010101" pitchFamily="2" charset="-122"/>
            </a:endParaRPr>
          </a:p>
        </p:txBody>
      </p:sp>
      <p:sp>
        <p:nvSpPr>
          <p:cNvPr id="7" name="椭圆 6"/>
          <p:cNvSpPr/>
          <p:nvPr/>
        </p:nvSpPr>
        <p:spPr bwMode="auto">
          <a:xfrm>
            <a:off x="2566024" y="2230867"/>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8" name="椭圆 7"/>
          <p:cNvSpPr/>
          <p:nvPr/>
        </p:nvSpPr>
        <p:spPr bwMode="auto">
          <a:xfrm>
            <a:off x="6402781" y="2052084"/>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9" name="椭圆 8"/>
          <p:cNvSpPr/>
          <p:nvPr/>
        </p:nvSpPr>
        <p:spPr bwMode="auto">
          <a:xfrm>
            <a:off x="4399072" y="2609368"/>
            <a:ext cx="209789"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0" name="椭圆 9"/>
          <p:cNvSpPr/>
          <p:nvPr/>
        </p:nvSpPr>
        <p:spPr bwMode="auto">
          <a:xfrm>
            <a:off x="2688204" y="3257097"/>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1" name="椭圆 10"/>
          <p:cNvSpPr/>
          <p:nvPr/>
        </p:nvSpPr>
        <p:spPr bwMode="auto">
          <a:xfrm>
            <a:off x="6223627" y="3676039"/>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2" name="椭圆 11"/>
          <p:cNvSpPr/>
          <p:nvPr/>
        </p:nvSpPr>
        <p:spPr bwMode="auto">
          <a:xfrm>
            <a:off x="4944278" y="4437142"/>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3" name="椭圆 12"/>
          <p:cNvSpPr/>
          <p:nvPr/>
        </p:nvSpPr>
        <p:spPr bwMode="auto">
          <a:xfrm>
            <a:off x="2591015" y="4339557"/>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sz="1200">
              <a:solidFill>
                <a:srgbClr val="3333CC"/>
              </a:solidFill>
              <a:latin typeface="Arial" panose="020B0604020202020204" pitchFamily="34" charset="0"/>
              <a:ea typeface="宋体" panose="02010600030101010101" pitchFamily="2" charset="-122"/>
            </a:endParaRPr>
          </a:p>
        </p:txBody>
      </p:sp>
      <p:sp>
        <p:nvSpPr>
          <p:cNvPr id="14" name="椭圆 13"/>
          <p:cNvSpPr/>
          <p:nvPr/>
        </p:nvSpPr>
        <p:spPr bwMode="auto">
          <a:xfrm>
            <a:off x="7819612" y="2808193"/>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cxnSp>
        <p:nvCxnSpPr>
          <p:cNvPr id="15" name="直接箭头连接符 14"/>
          <p:cNvCxnSpPr>
            <a:stCxn id="6" idx="7"/>
            <a:endCxn id="7" idx="2"/>
          </p:cNvCxnSpPr>
          <p:nvPr/>
        </p:nvCxnSpPr>
        <p:spPr bwMode="auto">
          <a:xfrm flipV="1">
            <a:off x="1092219" y="2349005"/>
            <a:ext cx="1473805" cy="1021320"/>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15"/>
          <p:cNvCxnSpPr>
            <a:stCxn id="13" idx="6"/>
          </p:cNvCxnSpPr>
          <p:nvPr/>
        </p:nvCxnSpPr>
        <p:spPr bwMode="auto">
          <a:xfrm>
            <a:off x="2817791" y="4457695"/>
            <a:ext cx="2141366" cy="158527"/>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p:cNvCxnSpPr>
            <a:stCxn id="6" idx="6"/>
            <a:endCxn id="10" idx="2"/>
          </p:cNvCxnSpPr>
          <p:nvPr/>
        </p:nvCxnSpPr>
        <p:spPr bwMode="auto">
          <a:xfrm flipV="1">
            <a:off x="1125430" y="3375235"/>
            <a:ext cx="1562774" cy="78626"/>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箭头连接符 17"/>
          <p:cNvCxnSpPr>
            <a:stCxn id="6" idx="5"/>
            <a:endCxn id="13" idx="1"/>
          </p:cNvCxnSpPr>
          <p:nvPr/>
        </p:nvCxnSpPr>
        <p:spPr bwMode="auto">
          <a:xfrm>
            <a:off x="1092219" y="3537397"/>
            <a:ext cx="1532007" cy="836762"/>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18"/>
          <p:cNvCxnSpPr>
            <a:endCxn id="9" idx="4"/>
          </p:cNvCxnSpPr>
          <p:nvPr/>
        </p:nvCxnSpPr>
        <p:spPr bwMode="auto">
          <a:xfrm flipV="1">
            <a:off x="2898756" y="2845644"/>
            <a:ext cx="1605211" cy="529592"/>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p:cNvCxnSpPr>
            <a:stCxn id="12" idx="7"/>
            <a:endCxn id="11" idx="4"/>
          </p:cNvCxnSpPr>
          <p:nvPr/>
        </p:nvCxnSpPr>
        <p:spPr bwMode="auto">
          <a:xfrm flipV="1">
            <a:off x="5137843" y="3912315"/>
            <a:ext cx="1199172" cy="559429"/>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p:cNvCxnSpPr>
            <a:endCxn id="11" idx="1"/>
          </p:cNvCxnSpPr>
          <p:nvPr/>
        </p:nvCxnSpPr>
        <p:spPr bwMode="auto">
          <a:xfrm>
            <a:off x="4608861" y="2792265"/>
            <a:ext cx="1647977" cy="918376"/>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1"/>
          <p:cNvCxnSpPr>
            <a:stCxn id="9" idx="6"/>
            <a:endCxn id="8" idx="2"/>
          </p:cNvCxnSpPr>
          <p:nvPr/>
        </p:nvCxnSpPr>
        <p:spPr bwMode="auto">
          <a:xfrm flipV="1">
            <a:off x="4608861" y="2170222"/>
            <a:ext cx="1793920" cy="557284"/>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p:cNvCxnSpPr>
            <a:stCxn id="7" idx="6"/>
            <a:endCxn id="9" idx="2"/>
          </p:cNvCxnSpPr>
          <p:nvPr/>
        </p:nvCxnSpPr>
        <p:spPr bwMode="auto">
          <a:xfrm>
            <a:off x="2792800" y="2349005"/>
            <a:ext cx="1606272" cy="378501"/>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 Box 9"/>
          <p:cNvSpPr txBox="1">
            <a:spLocks noChangeArrowheads="1"/>
          </p:cNvSpPr>
          <p:nvPr/>
        </p:nvSpPr>
        <p:spPr bwMode="auto">
          <a:xfrm>
            <a:off x="6387802" y="3791328"/>
            <a:ext cx="572261"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V7</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25" name="Text Box 9"/>
          <p:cNvSpPr txBox="1">
            <a:spLocks noChangeArrowheads="1"/>
          </p:cNvSpPr>
          <p:nvPr/>
        </p:nvSpPr>
        <p:spPr bwMode="auto">
          <a:xfrm>
            <a:off x="4688301" y="4667790"/>
            <a:ext cx="541712"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V5</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26" name="Text Box 9"/>
          <p:cNvSpPr txBox="1">
            <a:spLocks noChangeArrowheads="1"/>
          </p:cNvSpPr>
          <p:nvPr/>
        </p:nvSpPr>
        <p:spPr bwMode="auto">
          <a:xfrm>
            <a:off x="531341" y="3252303"/>
            <a:ext cx="541061"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V0</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27" name="Text Box 9"/>
          <p:cNvSpPr txBox="1">
            <a:spLocks noChangeArrowheads="1"/>
          </p:cNvSpPr>
          <p:nvPr/>
        </p:nvSpPr>
        <p:spPr bwMode="auto">
          <a:xfrm>
            <a:off x="4275490" y="2288360"/>
            <a:ext cx="619374"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V4</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cxnSp>
        <p:nvCxnSpPr>
          <p:cNvPr id="28" name="直接箭头连接符 27"/>
          <p:cNvCxnSpPr>
            <a:stCxn id="11" idx="7"/>
            <a:endCxn id="14" idx="3"/>
          </p:cNvCxnSpPr>
          <p:nvPr/>
        </p:nvCxnSpPr>
        <p:spPr bwMode="auto">
          <a:xfrm flipV="1">
            <a:off x="6417192" y="3009867"/>
            <a:ext cx="1435631" cy="700774"/>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箭头连接符 28"/>
          <p:cNvCxnSpPr>
            <a:endCxn id="14" idx="1"/>
          </p:cNvCxnSpPr>
          <p:nvPr/>
        </p:nvCxnSpPr>
        <p:spPr bwMode="auto">
          <a:xfrm>
            <a:off x="6588886" y="2183026"/>
            <a:ext cx="1263937" cy="659769"/>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 Box 9"/>
          <p:cNvSpPr txBox="1">
            <a:spLocks noChangeArrowheads="1"/>
          </p:cNvSpPr>
          <p:nvPr/>
        </p:nvSpPr>
        <p:spPr bwMode="auto">
          <a:xfrm>
            <a:off x="2483113" y="1920255"/>
            <a:ext cx="619374"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V1</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31" name="Text Box 9"/>
          <p:cNvSpPr txBox="1">
            <a:spLocks noChangeArrowheads="1"/>
          </p:cNvSpPr>
          <p:nvPr/>
        </p:nvSpPr>
        <p:spPr bwMode="auto">
          <a:xfrm>
            <a:off x="2543851" y="3465431"/>
            <a:ext cx="619374"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V2</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32" name="Text Box 9"/>
          <p:cNvSpPr txBox="1">
            <a:spLocks noChangeArrowheads="1"/>
          </p:cNvSpPr>
          <p:nvPr/>
        </p:nvSpPr>
        <p:spPr bwMode="auto">
          <a:xfrm>
            <a:off x="2085029" y="4507613"/>
            <a:ext cx="619374"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V3</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33" name="文本框 32"/>
          <p:cNvSpPr txBox="1"/>
          <p:nvPr/>
        </p:nvSpPr>
        <p:spPr>
          <a:xfrm>
            <a:off x="1411727" y="2658129"/>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0</a:t>
            </a:r>
            <a:r>
              <a:rPr lang="en-US" altLang="zh-CN" sz="1600" dirty="0">
                <a:latin typeface="华文中宋" panose="02010600040101010101" pitchFamily="2" charset="-122"/>
                <a:ea typeface="华文中宋" panose="02010600040101010101" pitchFamily="2" charset="-122"/>
              </a:rPr>
              <a:t>, 6</a:t>
            </a:r>
            <a:endParaRPr lang="zh-CN" altLang="en-US" sz="1600" dirty="0">
              <a:latin typeface="华文中宋" panose="02010600040101010101" pitchFamily="2" charset="-122"/>
              <a:ea typeface="华文中宋" panose="02010600040101010101" pitchFamily="2" charset="-122"/>
            </a:endParaRPr>
          </a:p>
        </p:txBody>
      </p:sp>
      <p:sp>
        <p:nvSpPr>
          <p:cNvPr id="34" name="文本框 33"/>
          <p:cNvSpPr txBox="1"/>
          <p:nvPr/>
        </p:nvSpPr>
        <p:spPr>
          <a:xfrm>
            <a:off x="1511475" y="3194295"/>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1</a:t>
            </a:r>
            <a:r>
              <a:rPr lang="en-US" altLang="zh-CN" sz="1600" dirty="0">
                <a:latin typeface="华文中宋" panose="02010600040101010101" pitchFamily="2" charset="-122"/>
                <a:ea typeface="华文中宋" panose="02010600040101010101" pitchFamily="2" charset="-122"/>
              </a:rPr>
              <a:t>, 4</a:t>
            </a:r>
            <a:endParaRPr lang="zh-CN" altLang="en-US" sz="1600" dirty="0">
              <a:latin typeface="华文中宋" panose="02010600040101010101" pitchFamily="2" charset="-122"/>
              <a:ea typeface="华文中宋" panose="02010600040101010101" pitchFamily="2" charset="-122"/>
            </a:endParaRPr>
          </a:p>
        </p:txBody>
      </p:sp>
      <p:sp>
        <p:nvSpPr>
          <p:cNvPr id="35" name="文本框 34"/>
          <p:cNvSpPr txBox="1"/>
          <p:nvPr/>
        </p:nvSpPr>
        <p:spPr>
          <a:xfrm>
            <a:off x="1477572" y="3791328"/>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2</a:t>
            </a:r>
            <a:r>
              <a:rPr lang="en-US" altLang="zh-CN" sz="1600" dirty="0">
                <a:latin typeface="华文中宋" panose="02010600040101010101" pitchFamily="2" charset="-122"/>
                <a:ea typeface="华文中宋" panose="02010600040101010101" pitchFamily="2" charset="-122"/>
              </a:rPr>
              <a:t>, 5</a:t>
            </a:r>
            <a:endParaRPr lang="zh-CN" altLang="en-US" sz="1600" dirty="0">
              <a:latin typeface="华文中宋" panose="02010600040101010101" pitchFamily="2" charset="-122"/>
              <a:ea typeface="华文中宋" panose="02010600040101010101" pitchFamily="2" charset="-122"/>
            </a:endParaRPr>
          </a:p>
        </p:txBody>
      </p:sp>
      <p:sp>
        <p:nvSpPr>
          <p:cNvPr id="36" name="文本框 35"/>
          <p:cNvSpPr txBox="1"/>
          <p:nvPr/>
        </p:nvSpPr>
        <p:spPr>
          <a:xfrm>
            <a:off x="3201099" y="2368978"/>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3</a:t>
            </a:r>
            <a:r>
              <a:rPr lang="en-US" altLang="zh-CN" sz="1600" dirty="0">
                <a:latin typeface="华文中宋" panose="02010600040101010101" pitchFamily="2" charset="-122"/>
                <a:ea typeface="华文中宋" panose="02010600040101010101" pitchFamily="2" charset="-122"/>
              </a:rPr>
              <a:t>, 1</a:t>
            </a:r>
            <a:endParaRPr lang="zh-CN" altLang="en-US" sz="1600" dirty="0">
              <a:latin typeface="华文中宋" panose="02010600040101010101" pitchFamily="2" charset="-122"/>
              <a:ea typeface="华文中宋" panose="02010600040101010101" pitchFamily="2" charset="-122"/>
            </a:endParaRPr>
          </a:p>
        </p:txBody>
      </p:sp>
      <p:sp>
        <p:nvSpPr>
          <p:cNvPr id="37" name="文本框 36"/>
          <p:cNvSpPr txBox="1"/>
          <p:nvPr/>
        </p:nvSpPr>
        <p:spPr>
          <a:xfrm>
            <a:off x="3316278" y="2979806"/>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4</a:t>
            </a:r>
            <a:r>
              <a:rPr lang="en-US" altLang="zh-CN" sz="1600" dirty="0">
                <a:latin typeface="华文中宋" panose="02010600040101010101" pitchFamily="2" charset="-122"/>
                <a:ea typeface="华文中宋" panose="02010600040101010101" pitchFamily="2" charset="-122"/>
              </a:rPr>
              <a:t>, 1</a:t>
            </a:r>
            <a:endParaRPr lang="zh-CN" altLang="en-US" sz="1600" dirty="0">
              <a:latin typeface="华文中宋" panose="02010600040101010101" pitchFamily="2" charset="-122"/>
              <a:ea typeface="华文中宋" panose="02010600040101010101" pitchFamily="2" charset="-122"/>
            </a:endParaRPr>
          </a:p>
        </p:txBody>
      </p:sp>
      <p:sp>
        <p:nvSpPr>
          <p:cNvPr id="38" name="文本框 37"/>
          <p:cNvSpPr txBox="1"/>
          <p:nvPr/>
        </p:nvSpPr>
        <p:spPr>
          <a:xfrm>
            <a:off x="3378195" y="4339557"/>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5</a:t>
            </a:r>
            <a:r>
              <a:rPr lang="en-US" altLang="zh-CN" sz="1600" dirty="0">
                <a:latin typeface="华文中宋" panose="02010600040101010101" pitchFamily="2" charset="-122"/>
                <a:ea typeface="华文中宋" panose="02010600040101010101" pitchFamily="2" charset="-122"/>
              </a:rPr>
              <a:t>, 2</a:t>
            </a:r>
            <a:endParaRPr lang="zh-CN" altLang="en-US" sz="1600" dirty="0">
              <a:latin typeface="华文中宋" panose="02010600040101010101" pitchFamily="2" charset="-122"/>
              <a:ea typeface="华文中宋" panose="02010600040101010101" pitchFamily="2" charset="-122"/>
            </a:endParaRPr>
          </a:p>
        </p:txBody>
      </p:sp>
      <p:sp>
        <p:nvSpPr>
          <p:cNvPr id="39" name="文本框 38"/>
          <p:cNvSpPr txBox="1"/>
          <p:nvPr/>
        </p:nvSpPr>
        <p:spPr>
          <a:xfrm>
            <a:off x="5160503" y="2258809"/>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6</a:t>
            </a:r>
            <a:r>
              <a:rPr lang="en-US" altLang="zh-CN" sz="1600" dirty="0">
                <a:latin typeface="华文中宋" panose="02010600040101010101" pitchFamily="2" charset="-122"/>
                <a:ea typeface="华文中宋" panose="02010600040101010101" pitchFamily="2" charset="-122"/>
              </a:rPr>
              <a:t>, 9</a:t>
            </a:r>
            <a:endParaRPr lang="zh-CN" altLang="en-US" sz="1600" dirty="0">
              <a:latin typeface="华文中宋" panose="02010600040101010101" pitchFamily="2" charset="-122"/>
              <a:ea typeface="华文中宋" panose="02010600040101010101" pitchFamily="2" charset="-122"/>
            </a:endParaRPr>
          </a:p>
        </p:txBody>
      </p:sp>
      <p:sp>
        <p:nvSpPr>
          <p:cNvPr id="40" name="文本框 39"/>
          <p:cNvSpPr txBox="1"/>
          <p:nvPr/>
        </p:nvSpPr>
        <p:spPr>
          <a:xfrm>
            <a:off x="6715059" y="3190977"/>
            <a:ext cx="731290"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10</a:t>
            </a:r>
            <a:r>
              <a:rPr lang="en-US" altLang="zh-CN" sz="1600" dirty="0">
                <a:latin typeface="华文中宋" panose="02010600040101010101" pitchFamily="2" charset="-122"/>
                <a:ea typeface="华文中宋" panose="02010600040101010101" pitchFamily="2" charset="-122"/>
              </a:rPr>
              <a:t>, 4</a:t>
            </a:r>
            <a:endParaRPr lang="zh-CN" altLang="en-US" sz="1600" dirty="0">
              <a:latin typeface="华文中宋" panose="02010600040101010101" pitchFamily="2" charset="-122"/>
              <a:ea typeface="华文中宋" panose="02010600040101010101" pitchFamily="2" charset="-122"/>
            </a:endParaRPr>
          </a:p>
        </p:txBody>
      </p:sp>
      <p:sp>
        <p:nvSpPr>
          <p:cNvPr id="41" name="文本框 40"/>
          <p:cNvSpPr txBox="1"/>
          <p:nvPr/>
        </p:nvSpPr>
        <p:spPr>
          <a:xfrm>
            <a:off x="6811841" y="2343633"/>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9</a:t>
            </a:r>
            <a:r>
              <a:rPr lang="en-US" altLang="zh-CN" sz="1600" dirty="0">
                <a:latin typeface="华文中宋" panose="02010600040101010101" pitchFamily="2" charset="-122"/>
                <a:ea typeface="华文中宋" panose="02010600040101010101" pitchFamily="2" charset="-122"/>
              </a:rPr>
              <a:t>, 2</a:t>
            </a:r>
            <a:endParaRPr lang="zh-CN" altLang="en-US" sz="1600" dirty="0">
              <a:latin typeface="华文中宋" panose="02010600040101010101" pitchFamily="2" charset="-122"/>
              <a:ea typeface="华文中宋" panose="02010600040101010101" pitchFamily="2" charset="-122"/>
            </a:endParaRPr>
          </a:p>
        </p:txBody>
      </p:sp>
      <p:sp>
        <p:nvSpPr>
          <p:cNvPr id="42" name="文本框 41"/>
          <p:cNvSpPr txBox="1"/>
          <p:nvPr/>
        </p:nvSpPr>
        <p:spPr>
          <a:xfrm>
            <a:off x="5160503" y="3050882"/>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7</a:t>
            </a:r>
            <a:r>
              <a:rPr lang="en-US" altLang="zh-CN" sz="1600" dirty="0">
                <a:latin typeface="华文中宋" panose="02010600040101010101" pitchFamily="2" charset="-122"/>
                <a:ea typeface="华文中宋" panose="02010600040101010101" pitchFamily="2" charset="-122"/>
              </a:rPr>
              <a:t>, 7</a:t>
            </a:r>
            <a:endParaRPr lang="zh-CN" altLang="en-US" sz="1600" dirty="0">
              <a:latin typeface="华文中宋" panose="02010600040101010101" pitchFamily="2" charset="-122"/>
              <a:ea typeface="华文中宋" panose="02010600040101010101" pitchFamily="2" charset="-122"/>
            </a:endParaRPr>
          </a:p>
        </p:txBody>
      </p:sp>
      <p:sp>
        <p:nvSpPr>
          <p:cNvPr id="43" name="文本框 42"/>
          <p:cNvSpPr txBox="1"/>
          <p:nvPr/>
        </p:nvSpPr>
        <p:spPr>
          <a:xfrm>
            <a:off x="5392912" y="4022752"/>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8</a:t>
            </a:r>
            <a:r>
              <a:rPr lang="en-US" altLang="zh-CN" sz="1600" dirty="0">
                <a:latin typeface="华文中宋" panose="02010600040101010101" pitchFamily="2" charset="-122"/>
                <a:ea typeface="华文中宋" panose="02010600040101010101" pitchFamily="2" charset="-122"/>
              </a:rPr>
              <a:t>, 4</a:t>
            </a:r>
            <a:endParaRPr lang="zh-CN" altLang="en-US" sz="1600" dirty="0">
              <a:latin typeface="华文中宋" panose="02010600040101010101" pitchFamily="2" charset="-122"/>
              <a:ea typeface="华文中宋" panose="02010600040101010101" pitchFamily="2" charset="-122"/>
            </a:endParaRPr>
          </a:p>
        </p:txBody>
      </p:sp>
      <p:sp>
        <p:nvSpPr>
          <p:cNvPr id="44" name="文本框 43"/>
          <p:cNvSpPr txBox="1"/>
          <p:nvPr/>
        </p:nvSpPr>
        <p:spPr>
          <a:xfrm>
            <a:off x="2451648" y="1554989"/>
            <a:ext cx="760144"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[ 6,  ]</a:t>
            </a:r>
            <a:endParaRPr lang="zh-CN" altLang="en-US" dirty="0">
              <a:latin typeface="华文中宋" panose="02010600040101010101" pitchFamily="2" charset="-122"/>
              <a:ea typeface="华文中宋" panose="02010600040101010101" pitchFamily="2" charset="-122"/>
            </a:endParaRPr>
          </a:p>
        </p:txBody>
      </p:sp>
      <p:sp>
        <p:nvSpPr>
          <p:cNvPr id="45" name="文本框 44"/>
          <p:cNvSpPr txBox="1"/>
          <p:nvPr/>
        </p:nvSpPr>
        <p:spPr>
          <a:xfrm>
            <a:off x="4672408" y="4966890"/>
            <a:ext cx="612668"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[7, ]</a:t>
            </a:r>
            <a:endParaRPr lang="zh-CN" altLang="en-US" dirty="0">
              <a:latin typeface="华文中宋" panose="02010600040101010101" pitchFamily="2" charset="-122"/>
              <a:ea typeface="华文中宋" panose="02010600040101010101" pitchFamily="2" charset="-122"/>
            </a:endParaRPr>
          </a:p>
        </p:txBody>
      </p:sp>
      <p:sp>
        <p:nvSpPr>
          <p:cNvPr id="46" name="文本框 45"/>
          <p:cNvSpPr txBox="1"/>
          <p:nvPr/>
        </p:nvSpPr>
        <p:spPr>
          <a:xfrm>
            <a:off x="6443189" y="4129882"/>
            <a:ext cx="829073"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[14,  ]</a:t>
            </a:r>
            <a:endParaRPr lang="zh-CN" altLang="en-US" dirty="0">
              <a:latin typeface="华文中宋" panose="02010600040101010101" pitchFamily="2" charset="-122"/>
              <a:ea typeface="华文中宋" panose="02010600040101010101" pitchFamily="2" charset="-122"/>
            </a:endParaRPr>
          </a:p>
        </p:txBody>
      </p:sp>
      <p:sp>
        <p:nvSpPr>
          <p:cNvPr id="47" name="文本框 46"/>
          <p:cNvSpPr txBox="1"/>
          <p:nvPr/>
        </p:nvSpPr>
        <p:spPr>
          <a:xfrm>
            <a:off x="7852823" y="2164339"/>
            <a:ext cx="829073"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[18,  ]</a:t>
            </a:r>
            <a:endParaRPr lang="zh-CN" altLang="en-US" dirty="0">
              <a:latin typeface="华文中宋" panose="02010600040101010101" pitchFamily="2" charset="-122"/>
              <a:ea typeface="华文中宋" panose="02010600040101010101" pitchFamily="2" charset="-122"/>
            </a:endParaRPr>
          </a:p>
        </p:txBody>
      </p:sp>
      <p:sp>
        <p:nvSpPr>
          <p:cNvPr id="48" name="文本框 47"/>
          <p:cNvSpPr txBox="1"/>
          <p:nvPr/>
        </p:nvSpPr>
        <p:spPr>
          <a:xfrm>
            <a:off x="6145322" y="1370323"/>
            <a:ext cx="829073"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[16,  ]</a:t>
            </a:r>
            <a:endParaRPr lang="zh-CN" altLang="en-US" dirty="0">
              <a:latin typeface="华文中宋" panose="02010600040101010101" pitchFamily="2" charset="-122"/>
              <a:ea typeface="华文中宋" panose="02010600040101010101" pitchFamily="2" charset="-122"/>
            </a:endParaRPr>
          </a:p>
        </p:txBody>
      </p:sp>
      <p:sp>
        <p:nvSpPr>
          <p:cNvPr id="49" name="文本框 48"/>
          <p:cNvSpPr txBox="1"/>
          <p:nvPr/>
        </p:nvSpPr>
        <p:spPr>
          <a:xfrm>
            <a:off x="4192230" y="1921770"/>
            <a:ext cx="760144"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[7 ,  ]</a:t>
            </a:r>
            <a:endParaRPr lang="zh-CN" altLang="en-US" dirty="0">
              <a:latin typeface="华文中宋" panose="02010600040101010101" pitchFamily="2" charset="-122"/>
              <a:ea typeface="华文中宋" panose="02010600040101010101" pitchFamily="2" charset="-122"/>
            </a:endParaRPr>
          </a:p>
        </p:txBody>
      </p:sp>
      <p:sp>
        <p:nvSpPr>
          <p:cNvPr id="50" name="文本框 49"/>
          <p:cNvSpPr txBox="1"/>
          <p:nvPr/>
        </p:nvSpPr>
        <p:spPr>
          <a:xfrm>
            <a:off x="468303" y="3679594"/>
            <a:ext cx="686406"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[ 0, ]</a:t>
            </a:r>
            <a:endParaRPr lang="zh-CN" altLang="en-US" dirty="0">
              <a:latin typeface="华文中宋" panose="02010600040101010101" pitchFamily="2" charset="-122"/>
              <a:ea typeface="华文中宋" panose="02010600040101010101" pitchFamily="2" charset="-122"/>
            </a:endParaRPr>
          </a:p>
        </p:txBody>
      </p:sp>
      <p:sp>
        <p:nvSpPr>
          <p:cNvPr id="51" name="文本框 50"/>
          <p:cNvSpPr txBox="1"/>
          <p:nvPr/>
        </p:nvSpPr>
        <p:spPr>
          <a:xfrm>
            <a:off x="2644610" y="3727649"/>
            <a:ext cx="760144"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[4 ,  ]</a:t>
            </a:r>
            <a:endParaRPr lang="zh-CN" altLang="en-US" dirty="0">
              <a:latin typeface="华文中宋" panose="02010600040101010101" pitchFamily="2" charset="-122"/>
              <a:ea typeface="华文中宋" panose="02010600040101010101" pitchFamily="2" charset="-122"/>
            </a:endParaRPr>
          </a:p>
        </p:txBody>
      </p:sp>
      <p:sp>
        <p:nvSpPr>
          <p:cNvPr id="52" name="文本框 51"/>
          <p:cNvSpPr txBox="1"/>
          <p:nvPr/>
        </p:nvSpPr>
        <p:spPr>
          <a:xfrm>
            <a:off x="2372645" y="4782224"/>
            <a:ext cx="760144"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[ 5,  ]</a:t>
            </a:r>
            <a:endParaRPr lang="zh-CN" altLang="en-US" dirty="0">
              <a:latin typeface="华文中宋" panose="02010600040101010101" pitchFamily="2" charset="-122"/>
              <a:ea typeface="华文中宋" panose="02010600040101010101" pitchFamily="2" charset="-122"/>
            </a:endParaRPr>
          </a:p>
        </p:txBody>
      </p:sp>
      <p:sp>
        <p:nvSpPr>
          <p:cNvPr id="53" name="文本框 52"/>
          <p:cNvSpPr txBox="1"/>
          <p:nvPr/>
        </p:nvSpPr>
        <p:spPr>
          <a:xfrm>
            <a:off x="4436889" y="6125954"/>
            <a:ext cx="4698722"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事件的最早发生时间</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事件的最迟发生时间</a:t>
            </a:r>
            <a:r>
              <a:rPr lang="en-US" altLang="zh-CN" dirty="0">
                <a:latin typeface="华文中宋" panose="02010600040101010101" pitchFamily="2" charset="-122"/>
                <a:ea typeface="华文中宋" panose="02010600040101010101" pitchFamily="2" charset="-122"/>
              </a:rPr>
              <a:t> ]</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465868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关键路径</a:t>
            </a:r>
          </a:p>
        </p:txBody>
      </p:sp>
      <p:sp>
        <p:nvSpPr>
          <p:cNvPr id="3" name="内容占位符 2"/>
          <p:cNvSpPr>
            <a:spLocks noGrp="1"/>
          </p:cNvSpPr>
          <p:nvPr>
            <p:ph idx="1"/>
          </p:nvPr>
        </p:nvSpPr>
        <p:spPr>
          <a:xfrm>
            <a:off x="300251" y="1341438"/>
            <a:ext cx="8720919" cy="4784725"/>
          </a:xfrm>
        </p:spPr>
        <p:txBody>
          <a:bodyPr/>
          <a:lstStyle/>
          <a:p>
            <a:r>
              <a:rPr lang="zh-CN" altLang="en-US" dirty="0"/>
              <a:t>事件</a:t>
            </a:r>
            <a:r>
              <a:rPr lang="en-US" altLang="zh-CN" dirty="0"/>
              <a:t>v</a:t>
            </a:r>
            <a:r>
              <a:rPr lang="en-US" altLang="zh-CN" baseline="-25000" dirty="0"/>
              <a:t>i</a:t>
            </a:r>
            <a:r>
              <a:rPr lang="zh-CN" altLang="en-US" dirty="0"/>
              <a:t>允许的最迟发生时间</a:t>
            </a:r>
            <a:r>
              <a:rPr lang="en-US" altLang="zh-CN" dirty="0"/>
              <a:t>le(</a:t>
            </a:r>
            <a:r>
              <a:rPr lang="en-US" altLang="zh-CN" dirty="0" err="1"/>
              <a:t>i</a:t>
            </a:r>
            <a:r>
              <a:rPr lang="en-US" altLang="zh-CN" dirty="0"/>
              <a:t>)</a:t>
            </a:r>
          </a:p>
          <a:p>
            <a:pPr lvl="1"/>
            <a:r>
              <a:rPr lang="en-US" altLang="zh-CN" sz="2000" dirty="0"/>
              <a:t>le(</a:t>
            </a:r>
            <a:r>
              <a:rPr lang="en-US" altLang="zh-CN" sz="2000" dirty="0" err="1"/>
              <a:t>i</a:t>
            </a:r>
            <a:r>
              <a:rPr lang="en-US" altLang="zh-CN" sz="2000" dirty="0"/>
              <a:t>)</a:t>
            </a:r>
            <a:r>
              <a:rPr lang="zh-CN" altLang="en-US" sz="2000" dirty="0"/>
              <a:t>是指在不推迟整个工期的前提下，事件</a:t>
            </a:r>
            <a:r>
              <a:rPr lang="en-US" altLang="zh-CN" sz="2000" dirty="0"/>
              <a:t>v</a:t>
            </a:r>
            <a:r>
              <a:rPr lang="en-US" altLang="zh-CN" sz="2000" baseline="-25000" dirty="0"/>
              <a:t>i</a:t>
            </a:r>
            <a:r>
              <a:rPr lang="zh-CN" altLang="en-US" sz="2000" dirty="0"/>
              <a:t>允许的最晚发生时间。为了不拖延整个工期，</a:t>
            </a:r>
            <a:r>
              <a:rPr lang="en-US" altLang="zh-CN" sz="2000" dirty="0"/>
              <a:t>v</a:t>
            </a:r>
            <a:r>
              <a:rPr lang="en-US" altLang="zh-CN" sz="2000" baseline="-25000" dirty="0"/>
              <a:t>i</a:t>
            </a:r>
            <a:r>
              <a:rPr lang="zh-CN" altLang="en-US" sz="2000" dirty="0"/>
              <a:t>发生的最晚时间不得迟于其后继事件</a:t>
            </a:r>
            <a:r>
              <a:rPr lang="en-US" altLang="zh-CN" sz="2000" dirty="0" err="1"/>
              <a:t>v</a:t>
            </a:r>
            <a:r>
              <a:rPr lang="en-US" altLang="zh-CN" sz="2000" baseline="-25000" dirty="0" err="1"/>
              <a:t>j</a:t>
            </a:r>
            <a:r>
              <a:rPr lang="zh-CN" altLang="en-US" sz="2000" dirty="0"/>
              <a:t>的最晚发生时间减去活动</a:t>
            </a:r>
            <a:r>
              <a:rPr lang="en-US" altLang="zh-CN" sz="2000" dirty="0"/>
              <a:t>&lt; v</a:t>
            </a:r>
            <a:r>
              <a:rPr lang="en-US" altLang="zh-CN" sz="2000" baseline="-25000" dirty="0"/>
              <a:t>i</a:t>
            </a:r>
            <a:r>
              <a:rPr lang="en-US" altLang="zh-CN" sz="2000" dirty="0"/>
              <a:t>, </a:t>
            </a:r>
            <a:r>
              <a:rPr lang="en-US" altLang="zh-CN" sz="2000" dirty="0" err="1"/>
              <a:t>v</a:t>
            </a:r>
            <a:r>
              <a:rPr lang="en-US" altLang="zh-CN" sz="2000" baseline="-25000" dirty="0" err="1"/>
              <a:t>j</a:t>
            </a:r>
            <a:r>
              <a:rPr lang="en-US" altLang="zh-CN" sz="2000" dirty="0"/>
              <a:t>&gt;</a:t>
            </a:r>
            <a:r>
              <a:rPr lang="zh-CN" altLang="en-US" sz="2000" dirty="0"/>
              <a:t>的持续时间。显然，</a:t>
            </a:r>
            <a:r>
              <a:rPr lang="en-US" altLang="zh-CN" sz="2000" dirty="0"/>
              <a:t>le(n-1)=</a:t>
            </a:r>
            <a:r>
              <a:rPr lang="en-US" altLang="zh-CN" sz="2000" dirty="0" err="1"/>
              <a:t>ee</a:t>
            </a:r>
            <a:r>
              <a:rPr lang="en-US" altLang="zh-CN" sz="2000" dirty="0"/>
              <a:t>(n-1)</a:t>
            </a:r>
            <a:r>
              <a:rPr lang="zh-CN" altLang="en-US" sz="2000" dirty="0"/>
              <a:t>，</a:t>
            </a:r>
            <a:r>
              <a:rPr lang="en-US" altLang="zh-CN" sz="2000" dirty="0"/>
              <a:t>le(</a:t>
            </a:r>
            <a:r>
              <a:rPr lang="en-US" altLang="zh-CN" sz="2000" dirty="0" err="1"/>
              <a:t>i</a:t>
            </a:r>
            <a:r>
              <a:rPr lang="en-US" altLang="zh-CN" sz="2000" dirty="0"/>
              <a:t>)</a:t>
            </a:r>
            <a:r>
              <a:rPr lang="zh-CN" altLang="en-US" sz="2000" dirty="0"/>
              <a:t>的计算是从后向前逐个事件进行推算</a:t>
            </a:r>
          </a:p>
          <a:p>
            <a:r>
              <a:rPr lang="en-US" altLang="zh-CN" dirty="0"/>
              <a:t>le(n-1)=</a:t>
            </a:r>
            <a:r>
              <a:rPr lang="en-US" altLang="zh-CN" dirty="0" err="1"/>
              <a:t>ee</a:t>
            </a:r>
            <a:r>
              <a:rPr lang="en-US" altLang="zh-CN" dirty="0"/>
              <a:t>(n-1)</a:t>
            </a:r>
          </a:p>
          <a:p>
            <a:r>
              <a:rPr lang="it-IT" altLang="zh-CN" dirty="0"/>
              <a:t>le(i)=min{ le(j)-weight(&lt; v</a:t>
            </a:r>
            <a:r>
              <a:rPr lang="it-IT" altLang="zh-CN" sz="2400" baseline="-25000" dirty="0"/>
              <a:t>i</a:t>
            </a:r>
            <a:r>
              <a:rPr lang="it-IT" altLang="zh-CN" dirty="0"/>
              <a:t>, v</a:t>
            </a:r>
            <a:r>
              <a:rPr lang="it-IT" altLang="zh-CN" sz="2400" baseline="-25000" dirty="0"/>
              <a:t>j</a:t>
            </a:r>
            <a:r>
              <a:rPr lang="it-IT" altLang="zh-CN" dirty="0"/>
              <a:t>&gt;) }</a:t>
            </a:r>
          </a:p>
          <a:p>
            <a:pPr lvl="1"/>
            <a:r>
              <a:rPr lang="en-US" altLang="zh-CN" sz="2000" dirty="0"/>
              <a:t>&lt; v</a:t>
            </a:r>
            <a:r>
              <a:rPr lang="en-US" altLang="zh-CN" sz="2000" baseline="-25000" dirty="0"/>
              <a:t>i</a:t>
            </a:r>
            <a:r>
              <a:rPr lang="en-US" altLang="zh-CN" sz="2000" dirty="0"/>
              <a:t>, </a:t>
            </a:r>
            <a:r>
              <a:rPr lang="en-US" altLang="zh-CN" sz="2000" dirty="0" err="1"/>
              <a:t>v</a:t>
            </a:r>
            <a:r>
              <a:rPr lang="en-US" altLang="zh-CN" sz="2000" baseline="-25000" dirty="0" err="1"/>
              <a:t>j</a:t>
            </a:r>
            <a:r>
              <a:rPr lang="en-US" altLang="zh-CN" sz="2000" dirty="0"/>
              <a:t>&gt;∈S, 0≤i≤n-2</a:t>
            </a:r>
          </a:p>
          <a:p>
            <a:pPr lvl="1"/>
            <a:r>
              <a:rPr lang="en-US" altLang="zh-CN" sz="2000" dirty="0"/>
              <a:t>S</a:t>
            </a:r>
            <a:r>
              <a:rPr lang="zh-CN" altLang="en-US" sz="2000" dirty="0"/>
              <a:t>是所有以</a:t>
            </a:r>
            <a:r>
              <a:rPr lang="en-US" altLang="zh-CN" sz="2000" dirty="0"/>
              <a:t>v</a:t>
            </a:r>
            <a:r>
              <a:rPr lang="en-US" altLang="zh-CN" sz="2000" baseline="-25000" dirty="0"/>
              <a:t>i</a:t>
            </a:r>
            <a:r>
              <a:rPr lang="zh-CN" altLang="en-US" sz="2000" dirty="0"/>
              <a:t>为开始顶点的出边的集合，</a:t>
            </a:r>
            <a:r>
              <a:rPr lang="en-US" altLang="zh-CN" sz="2000" dirty="0"/>
              <a:t>weight(&lt; v</a:t>
            </a:r>
            <a:r>
              <a:rPr lang="en-US" altLang="zh-CN" sz="2000" baseline="-25000" dirty="0"/>
              <a:t>i</a:t>
            </a:r>
            <a:r>
              <a:rPr lang="en-US" altLang="zh-CN" sz="2000" dirty="0"/>
              <a:t>, </a:t>
            </a:r>
            <a:r>
              <a:rPr lang="en-US" altLang="zh-CN" sz="2000" dirty="0" err="1"/>
              <a:t>v</a:t>
            </a:r>
            <a:r>
              <a:rPr lang="en-US" altLang="zh-CN" sz="2000" baseline="-25000" dirty="0" err="1"/>
              <a:t>j</a:t>
            </a:r>
            <a:r>
              <a:rPr lang="en-US" altLang="zh-CN" sz="2000" dirty="0"/>
              <a:t>&gt;)</a:t>
            </a:r>
            <a:r>
              <a:rPr lang="zh-CN" altLang="en-US" sz="2000" dirty="0"/>
              <a:t>为边</a:t>
            </a:r>
            <a:r>
              <a:rPr lang="en-US" altLang="zh-CN" sz="2000" dirty="0"/>
              <a:t>&lt; v</a:t>
            </a:r>
            <a:r>
              <a:rPr lang="en-US" altLang="zh-CN" sz="2000" baseline="-25000" dirty="0"/>
              <a:t>i</a:t>
            </a:r>
            <a:r>
              <a:rPr lang="en-US" altLang="zh-CN" sz="2000" dirty="0"/>
              <a:t>, </a:t>
            </a:r>
            <a:r>
              <a:rPr lang="en-US" altLang="zh-CN" sz="2000" dirty="0" err="1"/>
              <a:t>v</a:t>
            </a:r>
            <a:r>
              <a:rPr lang="en-US" altLang="zh-CN" sz="2000" baseline="-25000" dirty="0" err="1"/>
              <a:t>j</a:t>
            </a:r>
            <a:r>
              <a:rPr lang="en-US" altLang="zh-CN" sz="2000" dirty="0"/>
              <a:t>&gt;</a:t>
            </a:r>
            <a:r>
              <a:rPr lang="zh-CN" altLang="en-US" sz="2000" dirty="0"/>
              <a:t>的权</a:t>
            </a:r>
          </a:p>
          <a:p>
            <a:pPr lvl="1"/>
            <a:endParaRPr lang="en-US" altLang="zh-CN" dirty="0"/>
          </a:p>
        </p:txBody>
      </p:sp>
    </p:spTree>
    <p:extLst>
      <p:ext uri="{BB962C8B-B14F-4D97-AF65-F5344CB8AC3E}">
        <p14:creationId xmlns:p14="http://schemas.microsoft.com/office/powerpoint/2010/main" val="22970211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关键路径</a:t>
            </a:r>
          </a:p>
        </p:txBody>
      </p:sp>
      <p:sp>
        <p:nvSpPr>
          <p:cNvPr id="4" name="Text Box 9"/>
          <p:cNvSpPr txBox="1">
            <a:spLocks noChangeArrowheads="1"/>
          </p:cNvSpPr>
          <p:nvPr/>
        </p:nvSpPr>
        <p:spPr bwMode="auto">
          <a:xfrm>
            <a:off x="6225235" y="1719845"/>
            <a:ext cx="581868"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V6</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5" name="Text Box 10"/>
          <p:cNvSpPr txBox="1">
            <a:spLocks noChangeArrowheads="1"/>
          </p:cNvSpPr>
          <p:nvPr/>
        </p:nvSpPr>
        <p:spPr bwMode="auto">
          <a:xfrm>
            <a:off x="7904211" y="2543838"/>
            <a:ext cx="561319"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V8</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6" name="椭圆 5"/>
          <p:cNvSpPr/>
          <p:nvPr/>
        </p:nvSpPr>
        <p:spPr bwMode="auto">
          <a:xfrm>
            <a:off x="898654" y="3335723"/>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sz="1200">
              <a:solidFill>
                <a:srgbClr val="3333CC"/>
              </a:solidFill>
              <a:latin typeface="Arial" panose="020B0604020202020204" pitchFamily="34" charset="0"/>
              <a:ea typeface="宋体" panose="02010600030101010101" pitchFamily="2" charset="-122"/>
            </a:endParaRPr>
          </a:p>
        </p:txBody>
      </p:sp>
      <p:sp>
        <p:nvSpPr>
          <p:cNvPr id="7" name="椭圆 6"/>
          <p:cNvSpPr/>
          <p:nvPr/>
        </p:nvSpPr>
        <p:spPr bwMode="auto">
          <a:xfrm>
            <a:off x="2566024" y="2230867"/>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8" name="椭圆 7"/>
          <p:cNvSpPr/>
          <p:nvPr/>
        </p:nvSpPr>
        <p:spPr bwMode="auto">
          <a:xfrm>
            <a:off x="6402781" y="2052084"/>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9" name="椭圆 8"/>
          <p:cNvSpPr/>
          <p:nvPr/>
        </p:nvSpPr>
        <p:spPr bwMode="auto">
          <a:xfrm>
            <a:off x="4399072" y="2609368"/>
            <a:ext cx="209789"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0" name="椭圆 9"/>
          <p:cNvSpPr/>
          <p:nvPr/>
        </p:nvSpPr>
        <p:spPr bwMode="auto">
          <a:xfrm>
            <a:off x="2688204" y="3257097"/>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1" name="椭圆 10"/>
          <p:cNvSpPr/>
          <p:nvPr/>
        </p:nvSpPr>
        <p:spPr bwMode="auto">
          <a:xfrm>
            <a:off x="6223627" y="3676039"/>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2" name="椭圆 11"/>
          <p:cNvSpPr/>
          <p:nvPr/>
        </p:nvSpPr>
        <p:spPr bwMode="auto">
          <a:xfrm>
            <a:off x="4944278" y="4437142"/>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3" name="椭圆 12"/>
          <p:cNvSpPr/>
          <p:nvPr/>
        </p:nvSpPr>
        <p:spPr bwMode="auto">
          <a:xfrm>
            <a:off x="2591015" y="4339557"/>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sz="1200">
              <a:solidFill>
                <a:srgbClr val="3333CC"/>
              </a:solidFill>
              <a:latin typeface="Arial" panose="020B0604020202020204" pitchFamily="34" charset="0"/>
              <a:ea typeface="宋体" panose="02010600030101010101" pitchFamily="2" charset="-122"/>
            </a:endParaRPr>
          </a:p>
        </p:txBody>
      </p:sp>
      <p:sp>
        <p:nvSpPr>
          <p:cNvPr id="14" name="椭圆 13"/>
          <p:cNvSpPr/>
          <p:nvPr/>
        </p:nvSpPr>
        <p:spPr bwMode="auto">
          <a:xfrm>
            <a:off x="7819612" y="2808193"/>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cxnSp>
        <p:nvCxnSpPr>
          <p:cNvPr id="15" name="直接箭头连接符 14"/>
          <p:cNvCxnSpPr>
            <a:stCxn id="6" idx="7"/>
            <a:endCxn id="7" idx="2"/>
          </p:cNvCxnSpPr>
          <p:nvPr/>
        </p:nvCxnSpPr>
        <p:spPr bwMode="auto">
          <a:xfrm flipV="1">
            <a:off x="1092219" y="2349005"/>
            <a:ext cx="1473805" cy="1021320"/>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15"/>
          <p:cNvCxnSpPr>
            <a:stCxn id="13" idx="6"/>
          </p:cNvCxnSpPr>
          <p:nvPr/>
        </p:nvCxnSpPr>
        <p:spPr bwMode="auto">
          <a:xfrm>
            <a:off x="2817791" y="4457695"/>
            <a:ext cx="2141366" cy="158527"/>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p:cNvCxnSpPr>
            <a:stCxn id="6" idx="6"/>
            <a:endCxn id="10" idx="2"/>
          </p:cNvCxnSpPr>
          <p:nvPr/>
        </p:nvCxnSpPr>
        <p:spPr bwMode="auto">
          <a:xfrm flipV="1">
            <a:off x="1125430" y="3375235"/>
            <a:ext cx="1562774" cy="78626"/>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箭头连接符 17"/>
          <p:cNvCxnSpPr>
            <a:stCxn id="6" idx="5"/>
            <a:endCxn id="13" idx="1"/>
          </p:cNvCxnSpPr>
          <p:nvPr/>
        </p:nvCxnSpPr>
        <p:spPr bwMode="auto">
          <a:xfrm>
            <a:off x="1092219" y="3537397"/>
            <a:ext cx="1532007" cy="836762"/>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18"/>
          <p:cNvCxnSpPr>
            <a:endCxn id="9" idx="4"/>
          </p:cNvCxnSpPr>
          <p:nvPr/>
        </p:nvCxnSpPr>
        <p:spPr bwMode="auto">
          <a:xfrm flipV="1">
            <a:off x="2898756" y="2845644"/>
            <a:ext cx="1605211" cy="529592"/>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p:cNvCxnSpPr>
            <a:stCxn id="12" idx="7"/>
            <a:endCxn id="11" idx="4"/>
          </p:cNvCxnSpPr>
          <p:nvPr/>
        </p:nvCxnSpPr>
        <p:spPr bwMode="auto">
          <a:xfrm flipV="1">
            <a:off x="5137843" y="3912315"/>
            <a:ext cx="1199172" cy="559429"/>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p:cNvCxnSpPr>
            <a:endCxn id="11" idx="1"/>
          </p:cNvCxnSpPr>
          <p:nvPr/>
        </p:nvCxnSpPr>
        <p:spPr bwMode="auto">
          <a:xfrm>
            <a:off x="4608861" y="2792265"/>
            <a:ext cx="1647977" cy="918376"/>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1"/>
          <p:cNvCxnSpPr>
            <a:stCxn id="9" idx="6"/>
            <a:endCxn id="8" idx="2"/>
          </p:cNvCxnSpPr>
          <p:nvPr/>
        </p:nvCxnSpPr>
        <p:spPr bwMode="auto">
          <a:xfrm flipV="1">
            <a:off x="4608861" y="2170222"/>
            <a:ext cx="1793920" cy="557284"/>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p:cNvCxnSpPr>
            <a:stCxn id="7" idx="6"/>
            <a:endCxn id="9" idx="2"/>
          </p:cNvCxnSpPr>
          <p:nvPr/>
        </p:nvCxnSpPr>
        <p:spPr bwMode="auto">
          <a:xfrm>
            <a:off x="2792800" y="2349005"/>
            <a:ext cx="1606272" cy="378501"/>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 Box 9"/>
          <p:cNvSpPr txBox="1">
            <a:spLocks noChangeArrowheads="1"/>
          </p:cNvSpPr>
          <p:nvPr/>
        </p:nvSpPr>
        <p:spPr bwMode="auto">
          <a:xfrm>
            <a:off x="6387802" y="3791328"/>
            <a:ext cx="572261"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V7</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25" name="Text Box 9"/>
          <p:cNvSpPr txBox="1">
            <a:spLocks noChangeArrowheads="1"/>
          </p:cNvSpPr>
          <p:nvPr/>
        </p:nvSpPr>
        <p:spPr bwMode="auto">
          <a:xfrm>
            <a:off x="4688301" y="4667790"/>
            <a:ext cx="541712"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V5</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26" name="Text Box 9"/>
          <p:cNvSpPr txBox="1">
            <a:spLocks noChangeArrowheads="1"/>
          </p:cNvSpPr>
          <p:nvPr/>
        </p:nvSpPr>
        <p:spPr bwMode="auto">
          <a:xfrm>
            <a:off x="531341" y="3252303"/>
            <a:ext cx="541061"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V0</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27" name="Text Box 9"/>
          <p:cNvSpPr txBox="1">
            <a:spLocks noChangeArrowheads="1"/>
          </p:cNvSpPr>
          <p:nvPr/>
        </p:nvSpPr>
        <p:spPr bwMode="auto">
          <a:xfrm>
            <a:off x="4275490" y="2288360"/>
            <a:ext cx="619374"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V4</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cxnSp>
        <p:nvCxnSpPr>
          <p:cNvPr id="28" name="直接箭头连接符 27"/>
          <p:cNvCxnSpPr>
            <a:stCxn id="11" idx="7"/>
            <a:endCxn id="14" idx="3"/>
          </p:cNvCxnSpPr>
          <p:nvPr/>
        </p:nvCxnSpPr>
        <p:spPr bwMode="auto">
          <a:xfrm flipV="1">
            <a:off x="6417192" y="3009867"/>
            <a:ext cx="1435631" cy="700774"/>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箭头连接符 28"/>
          <p:cNvCxnSpPr>
            <a:endCxn id="14" idx="1"/>
          </p:cNvCxnSpPr>
          <p:nvPr/>
        </p:nvCxnSpPr>
        <p:spPr bwMode="auto">
          <a:xfrm>
            <a:off x="6588886" y="2183026"/>
            <a:ext cx="1263937" cy="659769"/>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 Box 9"/>
          <p:cNvSpPr txBox="1">
            <a:spLocks noChangeArrowheads="1"/>
          </p:cNvSpPr>
          <p:nvPr/>
        </p:nvSpPr>
        <p:spPr bwMode="auto">
          <a:xfrm>
            <a:off x="2483113" y="1920255"/>
            <a:ext cx="619374"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V1</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31" name="Text Box 9"/>
          <p:cNvSpPr txBox="1">
            <a:spLocks noChangeArrowheads="1"/>
          </p:cNvSpPr>
          <p:nvPr/>
        </p:nvSpPr>
        <p:spPr bwMode="auto">
          <a:xfrm>
            <a:off x="2543851" y="3465431"/>
            <a:ext cx="619374"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V2</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32" name="Text Box 9"/>
          <p:cNvSpPr txBox="1">
            <a:spLocks noChangeArrowheads="1"/>
          </p:cNvSpPr>
          <p:nvPr/>
        </p:nvSpPr>
        <p:spPr bwMode="auto">
          <a:xfrm>
            <a:off x="2085029" y="4507613"/>
            <a:ext cx="619374"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V3</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33" name="文本框 32"/>
          <p:cNvSpPr txBox="1"/>
          <p:nvPr/>
        </p:nvSpPr>
        <p:spPr>
          <a:xfrm>
            <a:off x="1411727" y="2658129"/>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0</a:t>
            </a:r>
            <a:r>
              <a:rPr lang="en-US" altLang="zh-CN" sz="1600" dirty="0">
                <a:latin typeface="华文中宋" panose="02010600040101010101" pitchFamily="2" charset="-122"/>
                <a:ea typeface="华文中宋" panose="02010600040101010101" pitchFamily="2" charset="-122"/>
              </a:rPr>
              <a:t>, 6</a:t>
            </a:r>
            <a:endParaRPr lang="zh-CN" altLang="en-US" sz="1600" dirty="0">
              <a:latin typeface="华文中宋" panose="02010600040101010101" pitchFamily="2" charset="-122"/>
              <a:ea typeface="华文中宋" panose="02010600040101010101" pitchFamily="2" charset="-122"/>
            </a:endParaRPr>
          </a:p>
        </p:txBody>
      </p:sp>
      <p:sp>
        <p:nvSpPr>
          <p:cNvPr id="34" name="文本框 33"/>
          <p:cNvSpPr txBox="1"/>
          <p:nvPr/>
        </p:nvSpPr>
        <p:spPr>
          <a:xfrm>
            <a:off x="1511475" y="3194295"/>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1</a:t>
            </a:r>
            <a:r>
              <a:rPr lang="en-US" altLang="zh-CN" sz="1600" dirty="0">
                <a:latin typeface="华文中宋" panose="02010600040101010101" pitchFamily="2" charset="-122"/>
                <a:ea typeface="华文中宋" panose="02010600040101010101" pitchFamily="2" charset="-122"/>
              </a:rPr>
              <a:t>, 4</a:t>
            </a:r>
            <a:endParaRPr lang="zh-CN" altLang="en-US" sz="1600" dirty="0">
              <a:latin typeface="华文中宋" panose="02010600040101010101" pitchFamily="2" charset="-122"/>
              <a:ea typeface="华文中宋" panose="02010600040101010101" pitchFamily="2" charset="-122"/>
            </a:endParaRPr>
          </a:p>
        </p:txBody>
      </p:sp>
      <p:sp>
        <p:nvSpPr>
          <p:cNvPr id="35" name="文本框 34"/>
          <p:cNvSpPr txBox="1"/>
          <p:nvPr/>
        </p:nvSpPr>
        <p:spPr>
          <a:xfrm>
            <a:off x="1477572" y="3791328"/>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2</a:t>
            </a:r>
            <a:r>
              <a:rPr lang="en-US" altLang="zh-CN" sz="1600" dirty="0">
                <a:latin typeface="华文中宋" panose="02010600040101010101" pitchFamily="2" charset="-122"/>
                <a:ea typeface="华文中宋" panose="02010600040101010101" pitchFamily="2" charset="-122"/>
              </a:rPr>
              <a:t>, 5</a:t>
            </a:r>
            <a:endParaRPr lang="zh-CN" altLang="en-US" sz="1600" dirty="0">
              <a:latin typeface="华文中宋" panose="02010600040101010101" pitchFamily="2" charset="-122"/>
              <a:ea typeface="华文中宋" panose="02010600040101010101" pitchFamily="2" charset="-122"/>
            </a:endParaRPr>
          </a:p>
        </p:txBody>
      </p:sp>
      <p:sp>
        <p:nvSpPr>
          <p:cNvPr id="36" name="文本框 35"/>
          <p:cNvSpPr txBox="1"/>
          <p:nvPr/>
        </p:nvSpPr>
        <p:spPr>
          <a:xfrm>
            <a:off x="3201099" y="2368978"/>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3</a:t>
            </a:r>
            <a:r>
              <a:rPr lang="en-US" altLang="zh-CN" sz="1600" dirty="0">
                <a:latin typeface="华文中宋" panose="02010600040101010101" pitchFamily="2" charset="-122"/>
                <a:ea typeface="华文中宋" panose="02010600040101010101" pitchFamily="2" charset="-122"/>
              </a:rPr>
              <a:t>, 1</a:t>
            </a:r>
            <a:endParaRPr lang="zh-CN" altLang="en-US" sz="1600" dirty="0">
              <a:latin typeface="华文中宋" panose="02010600040101010101" pitchFamily="2" charset="-122"/>
              <a:ea typeface="华文中宋" panose="02010600040101010101" pitchFamily="2" charset="-122"/>
            </a:endParaRPr>
          </a:p>
        </p:txBody>
      </p:sp>
      <p:sp>
        <p:nvSpPr>
          <p:cNvPr id="37" name="文本框 36"/>
          <p:cNvSpPr txBox="1"/>
          <p:nvPr/>
        </p:nvSpPr>
        <p:spPr>
          <a:xfrm>
            <a:off x="3316278" y="2979806"/>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4</a:t>
            </a:r>
            <a:r>
              <a:rPr lang="en-US" altLang="zh-CN" sz="1600" dirty="0">
                <a:latin typeface="华文中宋" panose="02010600040101010101" pitchFamily="2" charset="-122"/>
                <a:ea typeface="华文中宋" panose="02010600040101010101" pitchFamily="2" charset="-122"/>
              </a:rPr>
              <a:t>, 1</a:t>
            </a:r>
            <a:endParaRPr lang="zh-CN" altLang="en-US" sz="1600" dirty="0">
              <a:latin typeface="华文中宋" panose="02010600040101010101" pitchFamily="2" charset="-122"/>
              <a:ea typeface="华文中宋" panose="02010600040101010101" pitchFamily="2" charset="-122"/>
            </a:endParaRPr>
          </a:p>
        </p:txBody>
      </p:sp>
      <p:sp>
        <p:nvSpPr>
          <p:cNvPr id="38" name="文本框 37"/>
          <p:cNvSpPr txBox="1"/>
          <p:nvPr/>
        </p:nvSpPr>
        <p:spPr>
          <a:xfrm>
            <a:off x="3378195" y="4339557"/>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5</a:t>
            </a:r>
            <a:r>
              <a:rPr lang="en-US" altLang="zh-CN" sz="1600" dirty="0">
                <a:latin typeface="华文中宋" panose="02010600040101010101" pitchFamily="2" charset="-122"/>
                <a:ea typeface="华文中宋" panose="02010600040101010101" pitchFamily="2" charset="-122"/>
              </a:rPr>
              <a:t>, 2</a:t>
            </a:r>
            <a:endParaRPr lang="zh-CN" altLang="en-US" sz="1600" dirty="0">
              <a:latin typeface="华文中宋" panose="02010600040101010101" pitchFamily="2" charset="-122"/>
              <a:ea typeface="华文中宋" panose="02010600040101010101" pitchFamily="2" charset="-122"/>
            </a:endParaRPr>
          </a:p>
        </p:txBody>
      </p:sp>
      <p:sp>
        <p:nvSpPr>
          <p:cNvPr id="39" name="文本框 38"/>
          <p:cNvSpPr txBox="1"/>
          <p:nvPr/>
        </p:nvSpPr>
        <p:spPr>
          <a:xfrm>
            <a:off x="5160503" y="2258809"/>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6</a:t>
            </a:r>
            <a:r>
              <a:rPr lang="en-US" altLang="zh-CN" sz="1600" dirty="0">
                <a:latin typeface="华文中宋" panose="02010600040101010101" pitchFamily="2" charset="-122"/>
                <a:ea typeface="华文中宋" panose="02010600040101010101" pitchFamily="2" charset="-122"/>
              </a:rPr>
              <a:t>, 9</a:t>
            </a:r>
            <a:endParaRPr lang="zh-CN" altLang="en-US" sz="1600" dirty="0">
              <a:latin typeface="华文中宋" panose="02010600040101010101" pitchFamily="2" charset="-122"/>
              <a:ea typeface="华文中宋" panose="02010600040101010101" pitchFamily="2" charset="-122"/>
            </a:endParaRPr>
          </a:p>
        </p:txBody>
      </p:sp>
      <p:sp>
        <p:nvSpPr>
          <p:cNvPr id="40" name="文本框 39"/>
          <p:cNvSpPr txBox="1"/>
          <p:nvPr/>
        </p:nvSpPr>
        <p:spPr>
          <a:xfrm>
            <a:off x="6715059" y="3190977"/>
            <a:ext cx="731290"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10</a:t>
            </a:r>
            <a:r>
              <a:rPr lang="en-US" altLang="zh-CN" sz="1600" dirty="0">
                <a:latin typeface="华文中宋" panose="02010600040101010101" pitchFamily="2" charset="-122"/>
                <a:ea typeface="华文中宋" panose="02010600040101010101" pitchFamily="2" charset="-122"/>
              </a:rPr>
              <a:t>, 4</a:t>
            </a:r>
            <a:endParaRPr lang="zh-CN" altLang="en-US" sz="1600" dirty="0">
              <a:latin typeface="华文中宋" panose="02010600040101010101" pitchFamily="2" charset="-122"/>
              <a:ea typeface="华文中宋" panose="02010600040101010101" pitchFamily="2" charset="-122"/>
            </a:endParaRPr>
          </a:p>
        </p:txBody>
      </p:sp>
      <p:sp>
        <p:nvSpPr>
          <p:cNvPr id="41" name="文本框 40"/>
          <p:cNvSpPr txBox="1"/>
          <p:nvPr/>
        </p:nvSpPr>
        <p:spPr>
          <a:xfrm>
            <a:off x="6811841" y="2343633"/>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9</a:t>
            </a:r>
            <a:r>
              <a:rPr lang="en-US" altLang="zh-CN" sz="1600" dirty="0">
                <a:latin typeface="华文中宋" panose="02010600040101010101" pitchFamily="2" charset="-122"/>
                <a:ea typeface="华文中宋" panose="02010600040101010101" pitchFamily="2" charset="-122"/>
              </a:rPr>
              <a:t>, 2</a:t>
            </a:r>
            <a:endParaRPr lang="zh-CN" altLang="en-US" sz="1600" dirty="0">
              <a:latin typeface="华文中宋" panose="02010600040101010101" pitchFamily="2" charset="-122"/>
              <a:ea typeface="华文中宋" panose="02010600040101010101" pitchFamily="2" charset="-122"/>
            </a:endParaRPr>
          </a:p>
        </p:txBody>
      </p:sp>
      <p:sp>
        <p:nvSpPr>
          <p:cNvPr id="42" name="文本框 41"/>
          <p:cNvSpPr txBox="1"/>
          <p:nvPr/>
        </p:nvSpPr>
        <p:spPr>
          <a:xfrm>
            <a:off x="5160503" y="3050882"/>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7</a:t>
            </a:r>
            <a:r>
              <a:rPr lang="en-US" altLang="zh-CN" sz="1600" dirty="0">
                <a:latin typeface="华文中宋" panose="02010600040101010101" pitchFamily="2" charset="-122"/>
                <a:ea typeface="华文中宋" panose="02010600040101010101" pitchFamily="2" charset="-122"/>
              </a:rPr>
              <a:t>, 7</a:t>
            </a:r>
            <a:endParaRPr lang="zh-CN" altLang="en-US" sz="1600" dirty="0">
              <a:latin typeface="华文中宋" panose="02010600040101010101" pitchFamily="2" charset="-122"/>
              <a:ea typeface="华文中宋" panose="02010600040101010101" pitchFamily="2" charset="-122"/>
            </a:endParaRPr>
          </a:p>
        </p:txBody>
      </p:sp>
      <p:sp>
        <p:nvSpPr>
          <p:cNvPr id="43" name="文本框 42"/>
          <p:cNvSpPr txBox="1"/>
          <p:nvPr/>
        </p:nvSpPr>
        <p:spPr>
          <a:xfrm>
            <a:off x="5392912" y="4022752"/>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8</a:t>
            </a:r>
            <a:r>
              <a:rPr lang="en-US" altLang="zh-CN" sz="1600" dirty="0">
                <a:latin typeface="华文中宋" panose="02010600040101010101" pitchFamily="2" charset="-122"/>
                <a:ea typeface="华文中宋" panose="02010600040101010101" pitchFamily="2" charset="-122"/>
              </a:rPr>
              <a:t>, 4</a:t>
            </a:r>
            <a:endParaRPr lang="zh-CN" altLang="en-US" sz="1600" dirty="0">
              <a:latin typeface="华文中宋" panose="02010600040101010101" pitchFamily="2" charset="-122"/>
              <a:ea typeface="华文中宋" panose="02010600040101010101" pitchFamily="2" charset="-122"/>
            </a:endParaRPr>
          </a:p>
        </p:txBody>
      </p:sp>
      <p:sp>
        <p:nvSpPr>
          <p:cNvPr id="44" name="文本框 43"/>
          <p:cNvSpPr txBox="1"/>
          <p:nvPr/>
        </p:nvSpPr>
        <p:spPr>
          <a:xfrm>
            <a:off x="2451648" y="1554989"/>
            <a:ext cx="829073"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[ 6, 6]</a:t>
            </a:r>
            <a:endParaRPr lang="zh-CN" altLang="en-US" dirty="0">
              <a:latin typeface="华文中宋" panose="02010600040101010101" pitchFamily="2" charset="-122"/>
              <a:ea typeface="华文中宋" panose="02010600040101010101" pitchFamily="2" charset="-122"/>
            </a:endParaRPr>
          </a:p>
        </p:txBody>
      </p:sp>
      <p:sp>
        <p:nvSpPr>
          <p:cNvPr id="45" name="文本框 44"/>
          <p:cNvSpPr txBox="1"/>
          <p:nvPr/>
        </p:nvSpPr>
        <p:spPr>
          <a:xfrm>
            <a:off x="4672408" y="4966890"/>
            <a:ext cx="971741"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[7 , 10]</a:t>
            </a:r>
            <a:endParaRPr lang="zh-CN" altLang="en-US" dirty="0">
              <a:latin typeface="华文中宋" panose="02010600040101010101" pitchFamily="2" charset="-122"/>
              <a:ea typeface="华文中宋" panose="02010600040101010101" pitchFamily="2" charset="-122"/>
            </a:endParaRPr>
          </a:p>
        </p:txBody>
      </p:sp>
      <p:sp>
        <p:nvSpPr>
          <p:cNvPr id="46" name="文本框 45"/>
          <p:cNvSpPr txBox="1"/>
          <p:nvPr/>
        </p:nvSpPr>
        <p:spPr>
          <a:xfrm>
            <a:off x="6443189" y="4129882"/>
            <a:ext cx="1040670"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[14, 14]</a:t>
            </a:r>
            <a:endParaRPr lang="zh-CN" altLang="en-US" dirty="0">
              <a:latin typeface="华文中宋" panose="02010600040101010101" pitchFamily="2" charset="-122"/>
              <a:ea typeface="华文中宋" panose="02010600040101010101" pitchFamily="2" charset="-122"/>
            </a:endParaRPr>
          </a:p>
        </p:txBody>
      </p:sp>
      <p:sp>
        <p:nvSpPr>
          <p:cNvPr id="47" name="文本框 46"/>
          <p:cNvSpPr txBox="1"/>
          <p:nvPr/>
        </p:nvSpPr>
        <p:spPr>
          <a:xfrm>
            <a:off x="7852823" y="2164339"/>
            <a:ext cx="1040670"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[18, 18]</a:t>
            </a:r>
            <a:endParaRPr lang="zh-CN" altLang="en-US" dirty="0">
              <a:latin typeface="华文中宋" panose="02010600040101010101" pitchFamily="2" charset="-122"/>
              <a:ea typeface="华文中宋" panose="02010600040101010101" pitchFamily="2" charset="-122"/>
            </a:endParaRPr>
          </a:p>
        </p:txBody>
      </p:sp>
      <p:sp>
        <p:nvSpPr>
          <p:cNvPr id="48" name="文本框 47"/>
          <p:cNvSpPr txBox="1"/>
          <p:nvPr/>
        </p:nvSpPr>
        <p:spPr>
          <a:xfrm>
            <a:off x="6145322" y="1370323"/>
            <a:ext cx="1040670"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[16,16 ]</a:t>
            </a:r>
            <a:endParaRPr lang="zh-CN" altLang="en-US" dirty="0">
              <a:latin typeface="华文中宋" panose="02010600040101010101" pitchFamily="2" charset="-122"/>
              <a:ea typeface="华文中宋" panose="02010600040101010101" pitchFamily="2" charset="-122"/>
            </a:endParaRPr>
          </a:p>
        </p:txBody>
      </p:sp>
      <p:sp>
        <p:nvSpPr>
          <p:cNvPr id="49" name="文本框 48"/>
          <p:cNvSpPr txBox="1"/>
          <p:nvPr/>
        </p:nvSpPr>
        <p:spPr>
          <a:xfrm>
            <a:off x="4192230" y="1921770"/>
            <a:ext cx="829073"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[7 ,7 ]</a:t>
            </a:r>
            <a:endParaRPr lang="zh-CN" altLang="en-US" dirty="0">
              <a:latin typeface="华文中宋" panose="02010600040101010101" pitchFamily="2" charset="-122"/>
              <a:ea typeface="华文中宋" panose="02010600040101010101" pitchFamily="2" charset="-122"/>
            </a:endParaRPr>
          </a:p>
        </p:txBody>
      </p:sp>
      <p:sp>
        <p:nvSpPr>
          <p:cNvPr id="50" name="文本框 49"/>
          <p:cNvSpPr txBox="1"/>
          <p:nvPr/>
        </p:nvSpPr>
        <p:spPr>
          <a:xfrm>
            <a:off x="468303" y="3679594"/>
            <a:ext cx="829073"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[ 0, 0]</a:t>
            </a:r>
            <a:endParaRPr lang="zh-CN" altLang="en-US" dirty="0">
              <a:latin typeface="华文中宋" panose="02010600040101010101" pitchFamily="2" charset="-122"/>
              <a:ea typeface="华文中宋" panose="02010600040101010101" pitchFamily="2" charset="-122"/>
            </a:endParaRPr>
          </a:p>
        </p:txBody>
      </p:sp>
      <p:sp>
        <p:nvSpPr>
          <p:cNvPr id="51" name="文本框 50"/>
          <p:cNvSpPr txBox="1"/>
          <p:nvPr/>
        </p:nvSpPr>
        <p:spPr>
          <a:xfrm>
            <a:off x="2644610" y="3727649"/>
            <a:ext cx="829073"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[4 ,6 ]</a:t>
            </a:r>
            <a:endParaRPr lang="zh-CN" altLang="en-US" dirty="0">
              <a:latin typeface="华文中宋" panose="02010600040101010101" pitchFamily="2" charset="-122"/>
              <a:ea typeface="华文中宋" panose="02010600040101010101" pitchFamily="2" charset="-122"/>
            </a:endParaRPr>
          </a:p>
        </p:txBody>
      </p:sp>
      <p:sp>
        <p:nvSpPr>
          <p:cNvPr id="52" name="文本框 51"/>
          <p:cNvSpPr txBox="1"/>
          <p:nvPr/>
        </p:nvSpPr>
        <p:spPr>
          <a:xfrm>
            <a:off x="2372645" y="4782224"/>
            <a:ext cx="829073"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[ 5,8 ]</a:t>
            </a:r>
            <a:endParaRPr lang="zh-CN" altLang="en-US" dirty="0">
              <a:latin typeface="华文中宋" panose="02010600040101010101" pitchFamily="2" charset="-122"/>
              <a:ea typeface="华文中宋" panose="02010600040101010101" pitchFamily="2" charset="-122"/>
            </a:endParaRPr>
          </a:p>
        </p:txBody>
      </p:sp>
      <p:sp>
        <p:nvSpPr>
          <p:cNvPr id="53" name="文本框 52"/>
          <p:cNvSpPr txBox="1"/>
          <p:nvPr/>
        </p:nvSpPr>
        <p:spPr>
          <a:xfrm>
            <a:off x="4399072" y="6111265"/>
            <a:ext cx="4698722"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事件的最早发生时间</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事件的最迟发生时间</a:t>
            </a:r>
            <a:r>
              <a:rPr lang="en-US" altLang="zh-CN" dirty="0">
                <a:latin typeface="华文中宋" panose="02010600040101010101" pitchFamily="2" charset="-122"/>
                <a:ea typeface="华文中宋" panose="02010600040101010101" pitchFamily="2" charset="-122"/>
              </a:rPr>
              <a:t> ]</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8504504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关键路径</a:t>
            </a:r>
          </a:p>
        </p:txBody>
      </p:sp>
      <p:sp>
        <p:nvSpPr>
          <p:cNvPr id="3" name="内容占位符 2"/>
          <p:cNvSpPr>
            <a:spLocks noGrp="1"/>
          </p:cNvSpPr>
          <p:nvPr>
            <p:ph idx="1"/>
          </p:nvPr>
        </p:nvSpPr>
        <p:spPr>
          <a:xfrm>
            <a:off x="452354" y="1341438"/>
            <a:ext cx="8153400" cy="4784725"/>
          </a:xfrm>
        </p:spPr>
        <p:txBody>
          <a:bodyPr/>
          <a:lstStyle/>
          <a:p>
            <a:r>
              <a:rPr lang="zh-CN" altLang="en-US" dirty="0"/>
              <a:t>活动</a:t>
            </a:r>
            <a:r>
              <a:rPr lang="en-US" altLang="zh-CN" dirty="0" err="1"/>
              <a:t>a</a:t>
            </a:r>
            <a:r>
              <a:rPr lang="en-US" altLang="zh-CN" baseline="-25000" dirty="0" err="1"/>
              <a:t>k</a:t>
            </a:r>
            <a:r>
              <a:rPr lang="en-US" altLang="zh-CN" dirty="0"/>
              <a:t>=&lt;v</a:t>
            </a:r>
            <a:r>
              <a:rPr lang="en-US" altLang="zh-CN" baseline="-25000" dirty="0"/>
              <a:t>i</a:t>
            </a:r>
            <a:r>
              <a:rPr lang="en-US" altLang="zh-CN" dirty="0"/>
              <a:t>, </a:t>
            </a:r>
            <a:r>
              <a:rPr lang="en-US" altLang="zh-CN" dirty="0" err="1"/>
              <a:t>v</a:t>
            </a:r>
            <a:r>
              <a:rPr lang="en-US" altLang="zh-CN" baseline="-25000" dirty="0" err="1"/>
              <a:t>j</a:t>
            </a:r>
            <a:r>
              <a:rPr lang="en-US" altLang="zh-CN" dirty="0"/>
              <a:t>&gt;</a:t>
            </a:r>
            <a:r>
              <a:rPr lang="zh-CN" altLang="en-US" dirty="0"/>
              <a:t>的最早开始时间</a:t>
            </a:r>
            <a:r>
              <a:rPr lang="en-US" altLang="zh-CN" dirty="0"/>
              <a:t>e(k)</a:t>
            </a:r>
            <a:endParaRPr lang="zh-CN" altLang="en-US" dirty="0"/>
          </a:p>
          <a:p>
            <a:pPr lvl="1"/>
            <a:r>
              <a:rPr lang="zh-CN" altLang="en-US" dirty="0"/>
              <a:t>只有事件</a:t>
            </a:r>
            <a:r>
              <a:rPr lang="en-US" altLang="zh-CN" dirty="0"/>
              <a:t>v</a:t>
            </a:r>
            <a:r>
              <a:rPr lang="en-US" altLang="zh-CN" baseline="-25000" dirty="0"/>
              <a:t>i</a:t>
            </a:r>
            <a:r>
              <a:rPr lang="zh-CN" altLang="en-US" dirty="0"/>
              <a:t>发生了，活动</a:t>
            </a:r>
            <a:r>
              <a:rPr lang="en-US" altLang="zh-CN" dirty="0" err="1"/>
              <a:t>a</a:t>
            </a:r>
            <a:r>
              <a:rPr lang="en-US" altLang="zh-CN" baseline="-25000" dirty="0" err="1"/>
              <a:t>k</a:t>
            </a:r>
            <a:r>
              <a:rPr lang="zh-CN" altLang="en-US" dirty="0"/>
              <a:t>才能开始。因此，活动</a:t>
            </a:r>
            <a:r>
              <a:rPr lang="en-US" altLang="zh-CN" dirty="0" err="1"/>
              <a:t>a</a:t>
            </a:r>
            <a:r>
              <a:rPr lang="en-US" altLang="zh-CN" baseline="-25000" dirty="0" err="1"/>
              <a:t>k</a:t>
            </a:r>
            <a:r>
              <a:rPr lang="zh-CN" altLang="en-US" dirty="0"/>
              <a:t>的最早开始时间等于事件</a:t>
            </a:r>
            <a:r>
              <a:rPr lang="en-US" altLang="zh-CN" dirty="0"/>
              <a:t>v</a:t>
            </a:r>
            <a:r>
              <a:rPr lang="en-US" altLang="zh-CN" baseline="-25000" dirty="0"/>
              <a:t>i</a:t>
            </a:r>
            <a:r>
              <a:rPr lang="zh-CN" altLang="en-US" dirty="0"/>
              <a:t>的最早发生时间</a:t>
            </a:r>
          </a:p>
          <a:p>
            <a:pPr lvl="1"/>
            <a:r>
              <a:rPr lang="en-US" altLang="zh-CN" dirty="0"/>
              <a:t>e(k)=</a:t>
            </a:r>
            <a:r>
              <a:rPr lang="en-US" altLang="zh-CN" dirty="0" err="1"/>
              <a:t>ee</a:t>
            </a:r>
            <a:r>
              <a:rPr lang="en-US" altLang="zh-CN" dirty="0"/>
              <a:t>(</a:t>
            </a:r>
            <a:r>
              <a:rPr lang="en-US" altLang="zh-CN" dirty="0" err="1"/>
              <a:t>i</a:t>
            </a:r>
            <a:r>
              <a:rPr lang="en-US" altLang="zh-CN" dirty="0"/>
              <a:t>)</a:t>
            </a:r>
          </a:p>
          <a:p>
            <a:pPr lvl="1"/>
            <a:endParaRPr lang="en-US" altLang="zh-CN" dirty="0"/>
          </a:p>
          <a:p>
            <a:r>
              <a:rPr lang="zh-CN" altLang="en-US" dirty="0"/>
              <a:t>活动</a:t>
            </a:r>
            <a:r>
              <a:rPr lang="en-US" altLang="zh-CN" dirty="0" err="1"/>
              <a:t>a</a:t>
            </a:r>
            <a:r>
              <a:rPr lang="en-US" altLang="zh-CN" baseline="-25000" dirty="0" err="1"/>
              <a:t>k</a:t>
            </a:r>
            <a:r>
              <a:rPr lang="en-US" altLang="zh-CN" dirty="0"/>
              <a:t>=&lt;v</a:t>
            </a:r>
            <a:r>
              <a:rPr lang="en-US" altLang="zh-CN" baseline="-25000" dirty="0"/>
              <a:t>i</a:t>
            </a:r>
            <a:r>
              <a:rPr lang="en-US" altLang="zh-CN" dirty="0"/>
              <a:t>, </a:t>
            </a:r>
            <a:r>
              <a:rPr lang="en-US" altLang="zh-CN" dirty="0" err="1"/>
              <a:t>v</a:t>
            </a:r>
            <a:r>
              <a:rPr lang="en-US" altLang="zh-CN" baseline="-25000" dirty="0" err="1"/>
              <a:t>j</a:t>
            </a:r>
            <a:r>
              <a:rPr lang="en-US" altLang="zh-CN" dirty="0"/>
              <a:t>&gt;</a:t>
            </a:r>
            <a:r>
              <a:rPr lang="zh-CN" altLang="en-US" dirty="0"/>
              <a:t>的最晚开始时间</a:t>
            </a:r>
            <a:r>
              <a:rPr lang="en-US" altLang="zh-CN" dirty="0"/>
              <a:t>l(k)</a:t>
            </a:r>
          </a:p>
          <a:p>
            <a:pPr lvl="1"/>
            <a:r>
              <a:rPr lang="zh-CN" altLang="en-US" dirty="0"/>
              <a:t>活动</a:t>
            </a:r>
            <a:r>
              <a:rPr lang="en-US" altLang="zh-CN" dirty="0" err="1"/>
              <a:t>a</a:t>
            </a:r>
            <a:r>
              <a:rPr lang="en-US" altLang="zh-CN" baseline="-25000" dirty="0" err="1"/>
              <a:t>k</a:t>
            </a:r>
            <a:r>
              <a:rPr lang="zh-CN" altLang="en-US" dirty="0"/>
              <a:t>的最晚开始时间</a:t>
            </a:r>
            <a:r>
              <a:rPr lang="en-US" altLang="zh-CN" dirty="0"/>
              <a:t>l(k)</a:t>
            </a:r>
            <a:r>
              <a:rPr lang="zh-CN" altLang="en-US" dirty="0"/>
              <a:t>等于</a:t>
            </a:r>
            <a:r>
              <a:rPr lang="en-US" altLang="zh-CN" dirty="0" err="1"/>
              <a:t>a</a:t>
            </a:r>
            <a:r>
              <a:rPr lang="en-US" altLang="zh-CN" baseline="-25000" dirty="0" err="1"/>
              <a:t>k</a:t>
            </a:r>
            <a:r>
              <a:rPr lang="zh-CN" altLang="en-US" dirty="0"/>
              <a:t>的最迟完成时间（即事件</a:t>
            </a:r>
            <a:r>
              <a:rPr lang="en-US" altLang="zh-CN" dirty="0" err="1"/>
              <a:t>v</a:t>
            </a:r>
            <a:r>
              <a:rPr lang="en-US" altLang="zh-CN" baseline="-25000" dirty="0" err="1"/>
              <a:t>j</a:t>
            </a:r>
            <a:r>
              <a:rPr lang="zh-CN" altLang="en-US" dirty="0"/>
              <a:t>的最迟发生时间）减去</a:t>
            </a:r>
            <a:r>
              <a:rPr lang="en-US" altLang="zh-CN" dirty="0" err="1"/>
              <a:t>a</a:t>
            </a:r>
            <a:r>
              <a:rPr lang="en-US" altLang="zh-CN" baseline="-25000" dirty="0" err="1"/>
              <a:t>k</a:t>
            </a:r>
            <a:r>
              <a:rPr lang="zh-CN" altLang="en-US" dirty="0"/>
              <a:t>的持续时间</a:t>
            </a:r>
          </a:p>
          <a:p>
            <a:pPr lvl="1"/>
            <a:r>
              <a:rPr lang="en-US" altLang="zh-CN" dirty="0"/>
              <a:t>l(k)=le(j)</a:t>
            </a:r>
            <a:r>
              <a:rPr lang="zh-CN" altLang="en-US" dirty="0"/>
              <a:t>－</a:t>
            </a:r>
            <a:r>
              <a:rPr lang="en-US" altLang="zh-CN" dirty="0"/>
              <a:t>weight(&lt;v</a:t>
            </a:r>
            <a:r>
              <a:rPr lang="en-US" altLang="zh-CN" baseline="-25000" dirty="0"/>
              <a:t>i</a:t>
            </a:r>
            <a:r>
              <a:rPr lang="en-US" altLang="zh-CN" dirty="0"/>
              <a:t>, </a:t>
            </a:r>
            <a:r>
              <a:rPr lang="en-US" altLang="zh-CN" dirty="0" err="1"/>
              <a:t>v</a:t>
            </a:r>
            <a:r>
              <a:rPr lang="en-US" altLang="zh-CN" baseline="-25000" dirty="0" err="1"/>
              <a:t>j</a:t>
            </a:r>
            <a:r>
              <a:rPr lang="en-US" altLang="zh-CN" dirty="0"/>
              <a:t>&gt;)</a:t>
            </a:r>
          </a:p>
          <a:p>
            <a:pPr lvl="2"/>
            <a:r>
              <a:rPr lang="en-US" altLang="zh-CN" dirty="0"/>
              <a:t>weight(&lt;v</a:t>
            </a:r>
            <a:r>
              <a:rPr lang="en-US" altLang="zh-CN" baseline="-25000" dirty="0"/>
              <a:t>i</a:t>
            </a:r>
            <a:r>
              <a:rPr lang="en-US" altLang="zh-CN" dirty="0"/>
              <a:t>, </a:t>
            </a:r>
            <a:r>
              <a:rPr lang="en-US" altLang="zh-CN" dirty="0" err="1"/>
              <a:t>v</a:t>
            </a:r>
            <a:r>
              <a:rPr lang="en-US" altLang="zh-CN" baseline="-25000" dirty="0" err="1"/>
              <a:t>j</a:t>
            </a:r>
            <a:r>
              <a:rPr lang="en-US" altLang="zh-CN" dirty="0"/>
              <a:t>&gt;)</a:t>
            </a:r>
            <a:r>
              <a:rPr lang="zh-CN" altLang="en-US" dirty="0"/>
              <a:t>为边</a:t>
            </a:r>
            <a:r>
              <a:rPr lang="en-US" altLang="zh-CN" dirty="0"/>
              <a:t>&lt;v</a:t>
            </a:r>
            <a:r>
              <a:rPr lang="en-US" altLang="zh-CN" baseline="-25000" dirty="0"/>
              <a:t>i</a:t>
            </a:r>
            <a:r>
              <a:rPr lang="en-US" altLang="zh-CN" dirty="0"/>
              <a:t>, </a:t>
            </a:r>
            <a:r>
              <a:rPr lang="en-US" altLang="zh-CN" dirty="0" err="1"/>
              <a:t>v</a:t>
            </a:r>
            <a:r>
              <a:rPr lang="en-US" altLang="zh-CN" baseline="-25000" dirty="0" err="1"/>
              <a:t>j</a:t>
            </a:r>
            <a:r>
              <a:rPr lang="en-US" altLang="zh-CN" dirty="0"/>
              <a:t>&gt;</a:t>
            </a:r>
            <a:r>
              <a:rPr lang="zh-CN" altLang="en-US" dirty="0"/>
              <a:t>的权值</a:t>
            </a:r>
          </a:p>
          <a:p>
            <a:pPr lvl="1"/>
            <a:endParaRPr lang="en-US" altLang="zh-CN" dirty="0"/>
          </a:p>
          <a:p>
            <a:endParaRPr lang="en-US" altLang="zh-CN" dirty="0"/>
          </a:p>
        </p:txBody>
      </p:sp>
    </p:spTree>
    <p:extLst>
      <p:ext uri="{BB962C8B-B14F-4D97-AF65-F5344CB8AC3E}">
        <p14:creationId xmlns:p14="http://schemas.microsoft.com/office/powerpoint/2010/main" val="29796301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关键路径</a:t>
            </a:r>
          </a:p>
        </p:txBody>
      </p:sp>
      <p:sp>
        <p:nvSpPr>
          <p:cNvPr id="4" name="Text Box 9"/>
          <p:cNvSpPr txBox="1">
            <a:spLocks noChangeArrowheads="1"/>
          </p:cNvSpPr>
          <p:nvPr/>
        </p:nvSpPr>
        <p:spPr bwMode="auto">
          <a:xfrm>
            <a:off x="6225235" y="1719845"/>
            <a:ext cx="581868"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V6</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5" name="Text Box 10"/>
          <p:cNvSpPr txBox="1">
            <a:spLocks noChangeArrowheads="1"/>
          </p:cNvSpPr>
          <p:nvPr/>
        </p:nvSpPr>
        <p:spPr bwMode="auto">
          <a:xfrm>
            <a:off x="7904211" y="2543838"/>
            <a:ext cx="561319"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V8</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6" name="椭圆 5"/>
          <p:cNvSpPr/>
          <p:nvPr/>
        </p:nvSpPr>
        <p:spPr bwMode="auto">
          <a:xfrm>
            <a:off x="898654" y="3335723"/>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sz="1200">
              <a:solidFill>
                <a:srgbClr val="3333CC"/>
              </a:solidFill>
              <a:latin typeface="Arial" panose="020B0604020202020204" pitchFamily="34" charset="0"/>
              <a:ea typeface="宋体" panose="02010600030101010101" pitchFamily="2" charset="-122"/>
            </a:endParaRPr>
          </a:p>
        </p:txBody>
      </p:sp>
      <p:sp>
        <p:nvSpPr>
          <p:cNvPr id="7" name="椭圆 6"/>
          <p:cNvSpPr/>
          <p:nvPr/>
        </p:nvSpPr>
        <p:spPr bwMode="auto">
          <a:xfrm>
            <a:off x="2566024" y="2230867"/>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8" name="椭圆 7"/>
          <p:cNvSpPr/>
          <p:nvPr/>
        </p:nvSpPr>
        <p:spPr bwMode="auto">
          <a:xfrm>
            <a:off x="6402781" y="2052084"/>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9" name="椭圆 8"/>
          <p:cNvSpPr/>
          <p:nvPr/>
        </p:nvSpPr>
        <p:spPr bwMode="auto">
          <a:xfrm>
            <a:off x="4399072" y="2609368"/>
            <a:ext cx="209789"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0" name="椭圆 9"/>
          <p:cNvSpPr/>
          <p:nvPr/>
        </p:nvSpPr>
        <p:spPr bwMode="auto">
          <a:xfrm>
            <a:off x="2688204" y="3257097"/>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1" name="椭圆 10"/>
          <p:cNvSpPr/>
          <p:nvPr/>
        </p:nvSpPr>
        <p:spPr bwMode="auto">
          <a:xfrm>
            <a:off x="6223627" y="3676039"/>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2" name="椭圆 11"/>
          <p:cNvSpPr/>
          <p:nvPr/>
        </p:nvSpPr>
        <p:spPr bwMode="auto">
          <a:xfrm>
            <a:off x="4944278" y="4437142"/>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3" name="椭圆 12"/>
          <p:cNvSpPr/>
          <p:nvPr/>
        </p:nvSpPr>
        <p:spPr bwMode="auto">
          <a:xfrm>
            <a:off x="2591015" y="4339557"/>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sz="1200">
              <a:solidFill>
                <a:srgbClr val="3333CC"/>
              </a:solidFill>
              <a:latin typeface="Arial" panose="020B0604020202020204" pitchFamily="34" charset="0"/>
              <a:ea typeface="宋体" panose="02010600030101010101" pitchFamily="2" charset="-122"/>
            </a:endParaRPr>
          </a:p>
        </p:txBody>
      </p:sp>
      <p:sp>
        <p:nvSpPr>
          <p:cNvPr id="14" name="椭圆 13"/>
          <p:cNvSpPr/>
          <p:nvPr/>
        </p:nvSpPr>
        <p:spPr bwMode="auto">
          <a:xfrm>
            <a:off x="7819612" y="2808193"/>
            <a:ext cx="226776" cy="23627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2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cxnSp>
        <p:nvCxnSpPr>
          <p:cNvPr id="15" name="直接箭头连接符 14"/>
          <p:cNvCxnSpPr>
            <a:stCxn id="6" idx="7"/>
            <a:endCxn id="7" idx="2"/>
          </p:cNvCxnSpPr>
          <p:nvPr/>
        </p:nvCxnSpPr>
        <p:spPr bwMode="auto">
          <a:xfrm flipV="1">
            <a:off x="1092219" y="2349005"/>
            <a:ext cx="1473805" cy="1021320"/>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15"/>
          <p:cNvCxnSpPr>
            <a:stCxn id="13" idx="6"/>
          </p:cNvCxnSpPr>
          <p:nvPr/>
        </p:nvCxnSpPr>
        <p:spPr bwMode="auto">
          <a:xfrm>
            <a:off x="2817791" y="4457695"/>
            <a:ext cx="2141366" cy="158527"/>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p:cNvCxnSpPr>
            <a:stCxn id="6" idx="6"/>
            <a:endCxn id="10" idx="2"/>
          </p:cNvCxnSpPr>
          <p:nvPr/>
        </p:nvCxnSpPr>
        <p:spPr bwMode="auto">
          <a:xfrm flipV="1">
            <a:off x="1125430" y="3375235"/>
            <a:ext cx="1562774" cy="78626"/>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箭头连接符 17"/>
          <p:cNvCxnSpPr>
            <a:stCxn id="6" idx="5"/>
            <a:endCxn id="13" idx="1"/>
          </p:cNvCxnSpPr>
          <p:nvPr/>
        </p:nvCxnSpPr>
        <p:spPr bwMode="auto">
          <a:xfrm>
            <a:off x="1092219" y="3537397"/>
            <a:ext cx="1532007" cy="836762"/>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18"/>
          <p:cNvCxnSpPr>
            <a:endCxn id="9" idx="4"/>
          </p:cNvCxnSpPr>
          <p:nvPr/>
        </p:nvCxnSpPr>
        <p:spPr bwMode="auto">
          <a:xfrm flipV="1">
            <a:off x="2898756" y="2845644"/>
            <a:ext cx="1605211" cy="529592"/>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p:cNvCxnSpPr>
            <a:stCxn id="12" idx="7"/>
            <a:endCxn id="11" idx="4"/>
          </p:cNvCxnSpPr>
          <p:nvPr/>
        </p:nvCxnSpPr>
        <p:spPr bwMode="auto">
          <a:xfrm flipV="1">
            <a:off x="5137843" y="3912315"/>
            <a:ext cx="1199172" cy="559429"/>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p:cNvCxnSpPr/>
          <p:nvPr/>
        </p:nvCxnSpPr>
        <p:spPr bwMode="auto">
          <a:xfrm>
            <a:off x="4608861" y="2792265"/>
            <a:ext cx="1647977" cy="918376"/>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1"/>
          <p:cNvCxnSpPr>
            <a:stCxn id="9" idx="6"/>
            <a:endCxn id="8" idx="2"/>
          </p:cNvCxnSpPr>
          <p:nvPr/>
        </p:nvCxnSpPr>
        <p:spPr bwMode="auto">
          <a:xfrm flipV="1">
            <a:off x="4608861" y="2170222"/>
            <a:ext cx="1793920" cy="557284"/>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p:cNvCxnSpPr>
            <a:stCxn id="7" idx="6"/>
            <a:endCxn id="9" idx="2"/>
          </p:cNvCxnSpPr>
          <p:nvPr/>
        </p:nvCxnSpPr>
        <p:spPr bwMode="auto">
          <a:xfrm>
            <a:off x="2792800" y="2349005"/>
            <a:ext cx="1606272" cy="378501"/>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 Box 9"/>
          <p:cNvSpPr txBox="1">
            <a:spLocks noChangeArrowheads="1"/>
          </p:cNvSpPr>
          <p:nvPr/>
        </p:nvSpPr>
        <p:spPr bwMode="auto">
          <a:xfrm>
            <a:off x="6387802" y="3791328"/>
            <a:ext cx="572261"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V7</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25" name="Text Box 9"/>
          <p:cNvSpPr txBox="1">
            <a:spLocks noChangeArrowheads="1"/>
          </p:cNvSpPr>
          <p:nvPr/>
        </p:nvSpPr>
        <p:spPr bwMode="auto">
          <a:xfrm>
            <a:off x="4688301" y="4667790"/>
            <a:ext cx="541712"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V5</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26" name="Text Box 9"/>
          <p:cNvSpPr txBox="1">
            <a:spLocks noChangeArrowheads="1"/>
          </p:cNvSpPr>
          <p:nvPr/>
        </p:nvSpPr>
        <p:spPr bwMode="auto">
          <a:xfrm>
            <a:off x="531341" y="3252303"/>
            <a:ext cx="541061"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V0</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27" name="Text Box 9"/>
          <p:cNvSpPr txBox="1">
            <a:spLocks noChangeArrowheads="1"/>
          </p:cNvSpPr>
          <p:nvPr/>
        </p:nvSpPr>
        <p:spPr bwMode="auto">
          <a:xfrm>
            <a:off x="4275490" y="2288360"/>
            <a:ext cx="619374"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V4</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cxnSp>
        <p:nvCxnSpPr>
          <p:cNvPr id="28" name="直接箭头连接符 27"/>
          <p:cNvCxnSpPr>
            <a:stCxn id="11" idx="7"/>
            <a:endCxn id="14" idx="3"/>
          </p:cNvCxnSpPr>
          <p:nvPr/>
        </p:nvCxnSpPr>
        <p:spPr bwMode="auto">
          <a:xfrm flipV="1">
            <a:off x="6417192" y="3009867"/>
            <a:ext cx="1435631" cy="700774"/>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箭头连接符 28"/>
          <p:cNvCxnSpPr>
            <a:endCxn id="14" idx="1"/>
          </p:cNvCxnSpPr>
          <p:nvPr/>
        </p:nvCxnSpPr>
        <p:spPr bwMode="auto">
          <a:xfrm>
            <a:off x="6588886" y="2183026"/>
            <a:ext cx="1263937" cy="659769"/>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 Box 9"/>
          <p:cNvSpPr txBox="1">
            <a:spLocks noChangeArrowheads="1"/>
          </p:cNvSpPr>
          <p:nvPr/>
        </p:nvSpPr>
        <p:spPr bwMode="auto">
          <a:xfrm>
            <a:off x="2483113" y="1920255"/>
            <a:ext cx="619374"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V1</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31" name="Text Box 9"/>
          <p:cNvSpPr txBox="1">
            <a:spLocks noChangeArrowheads="1"/>
          </p:cNvSpPr>
          <p:nvPr/>
        </p:nvSpPr>
        <p:spPr bwMode="auto">
          <a:xfrm>
            <a:off x="2543851" y="3465431"/>
            <a:ext cx="619374"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V2</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32" name="Text Box 9"/>
          <p:cNvSpPr txBox="1">
            <a:spLocks noChangeArrowheads="1"/>
          </p:cNvSpPr>
          <p:nvPr/>
        </p:nvSpPr>
        <p:spPr bwMode="auto">
          <a:xfrm>
            <a:off x="2085029" y="4507613"/>
            <a:ext cx="619374" cy="33855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1600" b="1" dirty="0">
                <a:solidFill>
                  <a:srgbClr val="3333CC"/>
                </a:solidFill>
                <a:latin typeface="华文中宋" panose="02010600040101010101" pitchFamily="2" charset="-122"/>
                <a:ea typeface="华文中宋" panose="02010600040101010101" pitchFamily="2" charset="-122"/>
              </a:rPr>
              <a:t>V3</a:t>
            </a:r>
            <a:endParaRPr kumimoji="1" lang="zh-CN" altLang="en-US" sz="1600" b="1" dirty="0">
              <a:solidFill>
                <a:srgbClr val="3333CC"/>
              </a:solidFill>
              <a:latin typeface="华文中宋" panose="02010600040101010101" pitchFamily="2" charset="-122"/>
              <a:ea typeface="华文中宋" panose="02010600040101010101" pitchFamily="2" charset="-122"/>
            </a:endParaRPr>
          </a:p>
        </p:txBody>
      </p:sp>
      <p:sp>
        <p:nvSpPr>
          <p:cNvPr id="33" name="文本框 32"/>
          <p:cNvSpPr txBox="1"/>
          <p:nvPr/>
        </p:nvSpPr>
        <p:spPr>
          <a:xfrm>
            <a:off x="1411727" y="2658129"/>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0</a:t>
            </a:r>
            <a:r>
              <a:rPr lang="en-US" altLang="zh-CN" sz="1600" dirty="0">
                <a:latin typeface="华文中宋" panose="02010600040101010101" pitchFamily="2" charset="-122"/>
                <a:ea typeface="华文中宋" panose="02010600040101010101" pitchFamily="2" charset="-122"/>
              </a:rPr>
              <a:t>, 6</a:t>
            </a:r>
            <a:endParaRPr lang="zh-CN" altLang="en-US" sz="1600" dirty="0">
              <a:latin typeface="华文中宋" panose="02010600040101010101" pitchFamily="2" charset="-122"/>
              <a:ea typeface="华文中宋" panose="02010600040101010101" pitchFamily="2" charset="-122"/>
            </a:endParaRPr>
          </a:p>
        </p:txBody>
      </p:sp>
      <p:sp>
        <p:nvSpPr>
          <p:cNvPr id="34" name="文本框 33"/>
          <p:cNvSpPr txBox="1"/>
          <p:nvPr/>
        </p:nvSpPr>
        <p:spPr>
          <a:xfrm>
            <a:off x="1511475" y="3194295"/>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1</a:t>
            </a:r>
            <a:r>
              <a:rPr lang="en-US" altLang="zh-CN" sz="1600" dirty="0">
                <a:latin typeface="华文中宋" panose="02010600040101010101" pitchFamily="2" charset="-122"/>
                <a:ea typeface="华文中宋" panose="02010600040101010101" pitchFamily="2" charset="-122"/>
              </a:rPr>
              <a:t>, 4</a:t>
            </a:r>
            <a:endParaRPr lang="zh-CN" altLang="en-US" sz="1600" dirty="0">
              <a:latin typeface="华文中宋" panose="02010600040101010101" pitchFamily="2" charset="-122"/>
              <a:ea typeface="华文中宋" panose="02010600040101010101" pitchFamily="2" charset="-122"/>
            </a:endParaRPr>
          </a:p>
        </p:txBody>
      </p:sp>
      <p:sp>
        <p:nvSpPr>
          <p:cNvPr id="35" name="文本框 34"/>
          <p:cNvSpPr txBox="1"/>
          <p:nvPr/>
        </p:nvSpPr>
        <p:spPr>
          <a:xfrm>
            <a:off x="1477572" y="3791328"/>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2</a:t>
            </a:r>
            <a:r>
              <a:rPr lang="en-US" altLang="zh-CN" sz="1600" dirty="0">
                <a:latin typeface="华文中宋" panose="02010600040101010101" pitchFamily="2" charset="-122"/>
                <a:ea typeface="华文中宋" panose="02010600040101010101" pitchFamily="2" charset="-122"/>
              </a:rPr>
              <a:t>, 5</a:t>
            </a:r>
            <a:endParaRPr lang="zh-CN" altLang="en-US" sz="1600" dirty="0">
              <a:latin typeface="华文中宋" panose="02010600040101010101" pitchFamily="2" charset="-122"/>
              <a:ea typeface="华文中宋" panose="02010600040101010101" pitchFamily="2" charset="-122"/>
            </a:endParaRPr>
          </a:p>
        </p:txBody>
      </p:sp>
      <p:sp>
        <p:nvSpPr>
          <p:cNvPr id="36" name="文本框 35"/>
          <p:cNvSpPr txBox="1"/>
          <p:nvPr/>
        </p:nvSpPr>
        <p:spPr>
          <a:xfrm>
            <a:off x="3201099" y="2368978"/>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3</a:t>
            </a:r>
            <a:r>
              <a:rPr lang="en-US" altLang="zh-CN" sz="1600" dirty="0">
                <a:latin typeface="华文中宋" panose="02010600040101010101" pitchFamily="2" charset="-122"/>
                <a:ea typeface="华文中宋" panose="02010600040101010101" pitchFamily="2" charset="-122"/>
              </a:rPr>
              <a:t>, 1</a:t>
            </a:r>
            <a:endParaRPr lang="zh-CN" altLang="en-US" sz="1600" dirty="0">
              <a:latin typeface="华文中宋" panose="02010600040101010101" pitchFamily="2" charset="-122"/>
              <a:ea typeface="华文中宋" panose="02010600040101010101" pitchFamily="2" charset="-122"/>
            </a:endParaRPr>
          </a:p>
        </p:txBody>
      </p:sp>
      <p:sp>
        <p:nvSpPr>
          <p:cNvPr id="37" name="文本框 36"/>
          <p:cNvSpPr txBox="1"/>
          <p:nvPr/>
        </p:nvSpPr>
        <p:spPr>
          <a:xfrm>
            <a:off x="3316278" y="2979806"/>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4</a:t>
            </a:r>
            <a:r>
              <a:rPr lang="en-US" altLang="zh-CN" sz="1600" dirty="0">
                <a:latin typeface="华文中宋" panose="02010600040101010101" pitchFamily="2" charset="-122"/>
                <a:ea typeface="华文中宋" panose="02010600040101010101" pitchFamily="2" charset="-122"/>
              </a:rPr>
              <a:t>, 1</a:t>
            </a:r>
            <a:endParaRPr lang="zh-CN" altLang="en-US" sz="1600" dirty="0">
              <a:latin typeface="华文中宋" panose="02010600040101010101" pitchFamily="2" charset="-122"/>
              <a:ea typeface="华文中宋" panose="02010600040101010101" pitchFamily="2" charset="-122"/>
            </a:endParaRPr>
          </a:p>
        </p:txBody>
      </p:sp>
      <p:sp>
        <p:nvSpPr>
          <p:cNvPr id="38" name="文本框 37"/>
          <p:cNvSpPr txBox="1"/>
          <p:nvPr/>
        </p:nvSpPr>
        <p:spPr>
          <a:xfrm>
            <a:off x="3378195" y="4339557"/>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5</a:t>
            </a:r>
            <a:r>
              <a:rPr lang="en-US" altLang="zh-CN" sz="1600" dirty="0">
                <a:latin typeface="华文中宋" panose="02010600040101010101" pitchFamily="2" charset="-122"/>
                <a:ea typeface="华文中宋" panose="02010600040101010101" pitchFamily="2" charset="-122"/>
              </a:rPr>
              <a:t>, 2</a:t>
            </a:r>
            <a:endParaRPr lang="zh-CN" altLang="en-US" sz="1600" dirty="0">
              <a:latin typeface="华文中宋" panose="02010600040101010101" pitchFamily="2" charset="-122"/>
              <a:ea typeface="华文中宋" panose="02010600040101010101" pitchFamily="2" charset="-122"/>
            </a:endParaRPr>
          </a:p>
        </p:txBody>
      </p:sp>
      <p:sp>
        <p:nvSpPr>
          <p:cNvPr id="39" name="文本框 38"/>
          <p:cNvSpPr txBox="1"/>
          <p:nvPr/>
        </p:nvSpPr>
        <p:spPr>
          <a:xfrm>
            <a:off x="5160503" y="2258809"/>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6</a:t>
            </a:r>
            <a:r>
              <a:rPr lang="en-US" altLang="zh-CN" sz="1600" dirty="0">
                <a:latin typeface="华文中宋" panose="02010600040101010101" pitchFamily="2" charset="-122"/>
                <a:ea typeface="华文中宋" panose="02010600040101010101" pitchFamily="2" charset="-122"/>
              </a:rPr>
              <a:t>, 9</a:t>
            </a:r>
            <a:endParaRPr lang="zh-CN" altLang="en-US" sz="1600" dirty="0">
              <a:latin typeface="华文中宋" panose="02010600040101010101" pitchFamily="2" charset="-122"/>
              <a:ea typeface="华文中宋" panose="02010600040101010101" pitchFamily="2" charset="-122"/>
            </a:endParaRPr>
          </a:p>
        </p:txBody>
      </p:sp>
      <p:sp>
        <p:nvSpPr>
          <p:cNvPr id="40" name="文本框 39"/>
          <p:cNvSpPr txBox="1"/>
          <p:nvPr/>
        </p:nvSpPr>
        <p:spPr>
          <a:xfrm>
            <a:off x="6715059" y="3190977"/>
            <a:ext cx="731290"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10</a:t>
            </a:r>
            <a:r>
              <a:rPr lang="en-US" altLang="zh-CN" sz="1600" dirty="0">
                <a:latin typeface="华文中宋" panose="02010600040101010101" pitchFamily="2" charset="-122"/>
                <a:ea typeface="华文中宋" panose="02010600040101010101" pitchFamily="2" charset="-122"/>
              </a:rPr>
              <a:t>, 4</a:t>
            </a:r>
            <a:endParaRPr lang="zh-CN" altLang="en-US" sz="1600" dirty="0">
              <a:latin typeface="华文中宋" panose="02010600040101010101" pitchFamily="2" charset="-122"/>
              <a:ea typeface="华文中宋" panose="02010600040101010101" pitchFamily="2" charset="-122"/>
            </a:endParaRPr>
          </a:p>
        </p:txBody>
      </p:sp>
      <p:sp>
        <p:nvSpPr>
          <p:cNvPr id="41" name="文本框 40"/>
          <p:cNvSpPr txBox="1"/>
          <p:nvPr/>
        </p:nvSpPr>
        <p:spPr>
          <a:xfrm>
            <a:off x="6811841" y="2343633"/>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9</a:t>
            </a:r>
            <a:r>
              <a:rPr lang="en-US" altLang="zh-CN" sz="1600" dirty="0">
                <a:latin typeface="华文中宋" panose="02010600040101010101" pitchFamily="2" charset="-122"/>
                <a:ea typeface="华文中宋" panose="02010600040101010101" pitchFamily="2" charset="-122"/>
              </a:rPr>
              <a:t>, 2</a:t>
            </a:r>
            <a:endParaRPr lang="zh-CN" altLang="en-US" sz="1600" dirty="0">
              <a:latin typeface="华文中宋" panose="02010600040101010101" pitchFamily="2" charset="-122"/>
              <a:ea typeface="华文中宋" panose="02010600040101010101" pitchFamily="2" charset="-122"/>
            </a:endParaRPr>
          </a:p>
        </p:txBody>
      </p:sp>
      <p:sp>
        <p:nvSpPr>
          <p:cNvPr id="42" name="文本框 41"/>
          <p:cNvSpPr txBox="1"/>
          <p:nvPr/>
        </p:nvSpPr>
        <p:spPr>
          <a:xfrm>
            <a:off x="5160503" y="3050882"/>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7</a:t>
            </a:r>
            <a:r>
              <a:rPr lang="en-US" altLang="zh-CN" sz="1600" dirty="0">
                <a:latin typeface="华文中宋" panose="02010600040101010101" pitchFamily="2" charset="-122"/>
                <a:ea typeface="华文中宋" panose="02010600040101010101" pitchFamily="2" charset="-122"/>
              </a:rPr>
              <a:t>, 7</a:t>
            </a:r>
            <a:endParaRPr lang="zh-CN" altLang="en-US" sz="1600" dirty="0">
              <a:latin typeface="华文中宋" panose="02010600040101010101" pitchFamily="2" charset="-122"/>
              <a:ea typeface="华文中宋" panose="02010600040101010101" pitchFamily="2" charset="-122"/>
            </a:endParaRPr>
          </a:p>
        </p:txBody>
      </p:sp>
      <p:sp>
        <p:nvSpPr>
          <p:cNvPr id="43" name="文本框 42"/>
          <p:cNvSpPr txBox="1"/>
          <p:nvPr/>
        </p:nvSpPr>
        <p:spPr>
          <a:xfrm>
            <a:off x="5392912" y="4022752"/>
            <a:ext cx="646331" cy="338554"/>
          </a:xfrm>
          <a:prstGeom prst="rect">
            <a:avLst/>
          </a:prstGeom>
          <a:solidFill>
            <a:schemeClr val="accent1">
              <a:lumMod val="40000"/>
              <a:lumOff val="60000"/>
            </a:schemeClr>
          </a:solidFill>
        </p:spPr>
        <p:txBody>
          <a:bodyPr wrap="none" rtlCol="0">
            <a:spAutoFit/>
          </a:bodyPr>
          <a:lstStyle/>
          <a:p>
            <a:r>
              <a:rPr lang="en-US" altLang="zh-CN" sz="1600" dirty="0">
                <a:latin typeface="华文中宋" panose="02010600040101010101" pitchFamily="2" charset="-122"/>
                <a:ea typeface="华文中宋" panose="02010600040101010101" pitchFamily="2" charset="-122"/>
              </a:rPr>
              <a:t>a</a:t>
            </a:r>
            <a:r>
              <a:rPr lang="en-US" altLang="zh-CN" sz="1600" baseline="-25000" dirty="0">
                <a:latin typeface="华文中宋" panose="02010600040101010101" pitchFamily="2" charset="-122"/>
                <a:ea typeface="华文中宋" panose="02010600040101010101" pitchFamily="2" charset="-122"/>
              </a:rPr>
              <a:t>8</a:t>
            </a:r>
            <a:r>
              <a:rPr lang="en-US" altLang="zh-CN" sz="1600" dirty="0">
                <a:latin typeface="华文中宋" panose="02010600040101010101" pitchFamily="2" charset="-122"/>
                <a:ea typeface="华文中宋" panose="02010600040101010101" pitchFamily="2" charset="-122"/>
              </a:rPr>
              <a:t>, 4</a:t>
            </a:r>
            <a:endParaRPr lang="zh-CN" altLang="en-US" sz="1600" dirty="0">
              <a:latin typeface="华文中宋" panose="02010600040101010101" pitchFamily="2" charset="-122"/>
              <a:ea typeface="华文中宋" panose="02010600040101010101" pitchFamily="2" charset="-122"/>
            </a:endParaRPr>
          </a:p>
        </p:txBody>
      </p:sp>
      <p:sp>
        <p:nvSpPr>
          <p:cNvPr id="50" name="文本框 49"/>
          <p:cNvSpPr txBox="1"/>
          <p:nvPr/>
        </p:nvSpPr>
        <p:spPr>
          <a:xfrm>
            <a:off x="742440" y="4199147"/>
            <a:ext cx="1152880" cy="369332"/>
          </a:xfrm>
          <a:prstGeom prst="rect">
            <a:avLst/>
          </a:prstGeom>
          <a:solidFill>
            <a:srgbClr val="92D050"/>
          </a:solidFill>
        </p:spPr>
        <p:txBody>
          <a:bodyPr wrap="none" rtlCol="0">
            <a:spAutoFit/>
          </a:bodyPr>
          <a:lstStyle>
            <a:defPPr>
              <a:defRPr lang="zh-CN"/>
            </a:defPPr>
            <a:lvl1pPr>
              <a:defRPr>
                <a:latin typeface="华文中宋" panose="02010600040101010101" pitchFamily="2" charset="-122"/>
                <a:ea typeface="华文中宋" panose="02010600040101010101" pitchFamily="2" charset="-122"/>
              </a:defRPr>
            </a:lvl1pPr>
          </a:lstStyle>
          <a:p>
            <a:r>
              <a:rPr lang="zh-CN" altLang="en-US" dirty="0"/>
              <a:t>（</a:t>
            </a:r>
            <a:r>
              <a:rPr lang="en-US" altLang="zh-CN" dirty="0"/>
              <a:t> 0, 3</a:t>
            </a:r>
            <a:r>
              <a:rPr lang="zh-CN" altLang="en-US" dirty="0"/>
              <a:t>）</a:t>
            </a:r>
          </a:p>
        </p:txBody>
      </p:sp>
      <p:sp>
        <p:nvSpPr>
          <p:cNvPr id="54" name="文本框 53"/>
          <p:cNvSpPr txBox="1"/>
          <p:nvPr/>
        </p:nvSpPr>
        <p:spPr>
          <a:xfrm>
            <a:off x="4077621" y="6058557"/>
            <a:ext cx="5022529" cy="369332"/>
          </a:xfrm>
          <a:prstGeom prst="rect">
            <a:avLst/>
          </a:prstGeom>
          <a:solidFill>
            <a:srgbClr val="92D050"/>
          </a:solidFill>
        </p:spPr>
        <p:txBody>
          <a:bodyPr wrap="none" rtlCol="0">
            <a:spAutoFit/>
          </a:bodyPr>
          <a:lstStyle/>
          <a:p>
            <a:r>
              <a:rPr lang="zh-CN" altLang="en-US" dirty="0">
                <a:latin typeface="华文中宋" panose="02010600040101010101" pitchFamily="2" charset="-122"/>
                <a:ea typeface="华文中宋" panose="02010600040101010101" pitchFamily="2" charset="-122"/>
              </a:rPr>
              <a:t>（活动的最早发生时间</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活动的最迟发生时间</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a:t>
            </a:r>
          </a:p>
        </p:txBody>
      </p:sp>
      <p:sp>
        <p:nvSpPr>
          <p:cNvPr id="55" name="文本框 54"/>
          <p:cNvSpPr txBox="1"/>
          <p:nvPr/>
        </p:nvSpPr>
        <p:spPr>
          <a:xfrm>
            <a:off x="3158536" y="1925837"/>
            <a:ext cx="1152880" cy="369332"/>
          </a:xfrm>
          <a:prstGeom prst="rect">
            <a:avLst/>
          </a:prstGeom>
          <a:solidFill>
            <a:srgbClr val="92D050"/>
          </a:solidFill>
        </p:spPr>
        <p:txBody>
          <a:bodyPr wrap="none" rtlCol="0">
            <a:spAutoFit/>
          </a:bodyPr>
          <a:lstStyle>
            <a:defPPr>
              <a:defRPr lang="zh-CN"/>
            </a:defPPr>
            <a:lvl1pPr>
              <a:defRPr>
                <a:latin typeface="华文中宋" panose="02010600040101010101" pitchFamily="2" charset="-122"/>
                <a:ea typeface="华文中宋" panose="02010600040101010101" pitchFamily="2" charset="-122"/>
              </a:defRPr>
            </a:lvl1pPr>
          </a:lstStyle>
          <a:p>
            <a:r>
              <a:rPr lang="zh-CN" altLang="en-US" dirty="0"/>
              <a:t>（</a:t>
            </a:r>
            <a:r>
              <a:rPr lang="en-US" altLang="zh-CN" dirty="0"/>
              <a:t>6 ,6 </a:t>
            </a:r>
            <a:r>
              <a:rPr lang="zh-CN" altLang="en-US" dirty="0"/>
              <a:t>）</a:t>
            </a:r>
          </a:p>
        </p:txBody>
      </p:sp>
      <p:sp>
        <p:nvSpPr>
          <p:cNvPr id="56" name="文本框 55"/>
          <p:cNvSpPr txBox="1"/>
          <p:nvPr/>
        </p:nvSpPr>
        <p:spPr>
          <a:xfrm>
            <a:off x="5045414" y="1849017"/>
            <a:ext cx="1152880" cy="369332"/>
          </a:xfrm>
          <a:prstGeom prst="rect">
            <a:avLst/>
          </a:prstGeom>
          <a:solidFill>
            <a:srgbClr val="92D050"/>
          </a:solidFill>
        </p:spPr>
        <p:txBody>
          <a:bodyPr wrap="none" rtlCol="0">
            <a:spAutoFit/>
          </a:bodyPr>
          <a:lstStyle>
            <a:defPPr>
              <a:defRPr lang="zh-CN"/>
            </a:defPPr>
            <a:lvl1pPr>
              <a:defRPr>
                <a:latin typeface="华文中宋" panose="02010600040101010101" pitchFamily="2" charset="-122"/>
                <a:ea typeface="华文中宋" panose="02010600040101010101" pitchFamily="2" charset="-122"/>
              </a:defRPr>
            </a:lvl1pPr>
          </a:lstStyle>
          <a:p>
            <a:r>
              <a:rPr lang="zh-CN" altLang="en-US" dirty="0"/>
              <a:t>（</a:t>
            </a:r>
            <a:r>
              <a:rPr lang="en-US" altLang="zh-CN" dirty="0"/>
              <a:t> 7, 7</a:t>
            </a:r>
            <a:r>
              <a:rPr lang="zh-CN" altLang="en-US" dirty="0"/>
              <a:t>）</a:t>
            </a:r>
          </a:p>
        </p:txBody>
      </p:sp>
      <p:sp>
        <p:nvSpPr>
          <p:cNvPr id="57" name="文本框 56"/>
          <p:cNvSpPr txBox="1"/>
          <p:nvPr/>
        </p:nvSpPr>
        <p:spPr>
          <a:xfrm>
            <a:off x="5781360" y="2805253"/>
            <a:ext cx="1152880" cy="369332"/>
          </a:xfrm>
          <a:prstGeom prst="rect">
            <a:avLst/>
          </a:prstGeom>
          <a:solidFill>
            <a:srgbClr val="92D050"/>
          </a:solidFill>
        </p:spPr>
        <p:txBody>
          <a:bodyPr wrap="none" rtlCol="0">
            <a:spAutoFit/>
          </a:bodyPr>
          <a:lstStyle>
            <a:defPPr>
              <a:defRPr lang="zh-CN"/>
            </a:defPPr>
            <a:lvl1pPr>
              <a:defRPr>
                <a:latin typeface="华文中宋" panose="02010600040101010101" pitchFamily="2" charset="-122"/>
                <a:ea typeface="华文中宋" panose="02010600040101010101" pitchFamily="2" charset="-122"/>
              </a:defRPr>
            </a:lvl1pPr>
          </a:lstStyle>
          <a:p>
            <a:r>
              <a:rPr lang="zh-CN" altLang="en-US" dirty="0"/>
              <a:t>（</a:t>
            </a:r>
            <a:r>
              <a:rPr lang="en-US" altLang="zh-CN" dirty="0"/>
              <a:t> 7, 7</a:t>
            </a:r>
            <a:r>
              <a:rPr lang="zh-CN" altLang="en-US" dirty="0"/>
              <a:t>）</a:t>
            </a:r>
          </a:p>
        </p:txBody>
      </p:sp>
      <p:sp>
        <p:nvSpPr>
          <p:cNvPr id="58" name="文本框 57"/>
          <p:cNvSpPr txBox="1"/>
          <p:nvPr/>
        </p:nvSpPr>
        <p:spPr>
          <a:xfrm>
            <a:off x="3437251" y="3353348"/>
            <a:ext cx="1152880" cy="369332"/>
          </a:xfrm>
          <a:prstGeom prst="rect">
            <a:avLst/>
          </a:prstGeom>
          <a:solidFill>
            <a:srgbClr val="92D050"/>
          </a:solidFill>
        </p:spPr>
        <p:txBody>
          <a:bodyPr wrap="none" rtlCol="0">
            <a:spAutoFit/>
          </a:bodyPr>
          <a:lstStyle>
            <a:defPPr>
              <a:defRPr lang="zh-CN"/>
            </a:defPPr>
            <a:lvl1pPr>
              <a:defRPr>
                <a:latin typeface="华文中宋" panose="02010600040101010101" pitchFamily="2" charset="-122"/>
                <a:ea typeface="华文中宋" panose="02010600040101010101" pitchFamily="2" charset="-122"/>
              </a:defRPr>
            </a:lvl1pPr>
          </a:lstStyle>
          <a:p>
            <a:r>
              <a:rPr lang="zh-CN" altLang="en-US" dirty="0"/>
              <a:t>（</a:t>
            </a:r>
            <a:r>
              <a:rPr lang="en-US" altLang="zh-CN" dirty="0"/>
              <a:t>4 ,6 </a:t>
            </a:r>
            <a:r>
              <a:rPr lang="zh-CN" altLang="en-US" dirty="0"/>
              <a:t>）</a:t>
            </a:r>
          </a:p>
        </p:txBody>
      </p:sp>
      <p:sp>
        <p:nvSpPr>
          <p:cNvPr id="59" name="文本框 58"/>
          <p:cNvSpPr txBox="1"/>
          <p:nvPr/>
        </p:nvSpPr>
        <p:spPr>
          <a:xfrm>
            <a:off x="2228271" y="2850827"/>
            <a:ext cx="1152880" cy="369332"/>
          </a:xfrm>
          <a:prstGeom prst="rect">
            <a:avLst/>
          </a:prstGeom>
          <a:solidFill>
            <a:srgbClr val="92D050"/>
          </a:solidFill>
        </p:spPr>
        <p:txBody>
          <a:bodyPr wrap="none" rtlCol="0">
            <a:spAutoFit/>
          </a:bodyPr>
          <a:lstStyle>
            <a:defPPr>
              <a:defRPr lang="zh-CN"/>
            </a:defPPr>
            <a:lvl1pPr>
              <a:defRPr>
                <a:latin typeface="华文中宋" panose="02010600040101010101" pitchFamily="2" charset="-122"/>
                <a:ea typeface="华文中宋" panose="02010600040101010101" pitchFamily="2" charset="-122"/>
              </a:defRPr>
            </a:lvl1pPr>
          </a:lstStyle>
          <a:p>
            <a:r>
              <a:rPr lang="zh-CN" altLang="en-US" dirty="0"/>
              <a:t>（</a:t>
            </a:r>
            <a:r>
              <a:rPr lang="en-US" altLang="zh-CN" dirty="0"/>
              <a:t> 0, 2</a:t>
            </a:r>
            <a:r>
              <a:rPr lang="zh-CN" altLang="en-US" dirty="0"/>
              <a:t>）</a:t>
            </a:r>
          </a:p>
        </p:txBody>
      </p:sp>
      <p:sp>
        <p:nvSpPr>
          <p:cNvPr id="60" name="文本框 59"/>
          <p:cNvSpPr txBox="1"/>
          <p:nvPr/>
        </p:nvSpPr>
        <p:spPr>
          <a:xfrm>
            <a:off x="5762012" y="4437142"/>
            <a:ext cx="1295547" cy="369332"/>
          </a:xfrm>
          <a:prstGeom prst="rect">
            <a:avLst/>
          </a:prstGeom>
          <a:solidFill>
            <a:srgbClr val="92D050"/>
          </a:solidFill>
        </p:spPr>
        <p:txBody>
          <a:bodyPr wrap="none" rtlCol="0">
            <a:spAutoFit/>
          </a:bodyPr>
          <a:lstStyle>
            <a:defPPr>
              <a:defRPr lang="zh-CN"/>
            </a:defPPr>
            <a:lvl1pPr>
              <a:defRPr>
                <a:latin typeface="华文中宋" panose="02010600040101010101" pitchFamily="2" charset="-122"/>
                <a:ea typeface="华文中宋" panose="02010600040101010101" pitchFamily="2" charset="-122"/>
              </a:defRPr>
            </a:lvl1pPr>
          </a:lstStyle>
          <a:p>
            <a:r>
              <a:rPr lang="zh-CN" altLang="en-US" dirty="0"/>
              <a:t>（</a:t>
            </a:r>
            <a:r>
              <a:rPr lang="en-US" altLang="zh-CN" dirty="0"/>
              <a:t> 7, 10</a:t>
            </a:r>
            <a:r>
              <a:rPr lang="zh-CN" altLang="en-US" dirty="0"/>
              <a:t>）</a:t>
            </a:r>
          </a:p>
        </p:txBody>
      </p:sp>
      <p:sp>
        <p:nvSpPr>
          <p:cNvPr id="61" name="文本框 60"/>
          <p:cNvSpPr txBox="1"/>
          <p:nvPr/>
        </p:nvSpPr>
        <p:spPr>
          <a:xfrm>
            <a:off x="3316278" y="4734360"/>
            <a:ext cx="1152880" cy="369332"/>
          </a:xfrm>
          <a:prstGeom prst="rect">
            <a:avLst/>
          </a:prstGeom>
          <a:solidFill>
            <a:srgbClr val="92D050"/>
          </a:solidFill>
        </p:spPr>
        <p:txBody>
          <a:bodyPr wrap="none" rtlCol="0">
            <a:spAutoFit/>
          </a:bodyPr>
          <a:lstStyle>
            <a:defPPr>
              <a:defRPr lang="zh-CN"/>
            </a:defPPr>
            <a:lvl1pPr>
              <a:defRPr>
                <a:latin typeface="华文中宋" panose="02010600040101010101" pitchFamily="2" charset="-122"/>
                <a:ea typeface="华文中宋" panose="02010600040101010101" pitchFamily="2" charset="-122"/>
              </a:defRPr>
            </a:lvl1pPr>
          </a:lstStyle>
          <a:p>
            <a:r>
              <a:rPr lang="zh-CN" altLang="en-US" dirty="0"/>
              <a:t>（</a:t>
            </a:r>
            <a:r>
              <a:rPr lang="en-US" altLang="zh-CN" dirty="0"/>
              <a:t>5 ,8 </a:t>
            </a:r>
            <a:r>
              <a:rPr lang="zh-CN" altLang="en-US" dirty="0"/>
              <a:t>）</a:t>
            </a:r>
          </a:p>
        </p:txBody>
      </p:sp>
      <p:sp>
        <p:nvSpPr>
          <p:cNvPr id="62" name="文本框 61"/>
          <p:cNvSpPr txBox="1"/>
          <p:nvPr/>
        </p:nvSpPr>
        <p:spPr>
          <a:xfrm>
            <a:off x="7065455" y="1943236"/>
            <a:ext cx="1438214" cy="369332"/>
          </a:xfrm>
          <a:prstGeom prst="rect">
            <a:avLst/>
          </a:prstGeom>
          <a:solidFill>
            <a:srgbClr val="92D050"/>
          </a:solidFill>
        </p:spPr>
        <p:txBody>
          <a:bodyPr wrap="none" rtlCol="0">
            <a:spAutoFit/>
          </a:bodyPr>
          <a:lstStyle>
            <a:defPPr>
              <a:defRPr lang="zh-CN"/>
            </a:defPPr>
            <a:lvl1pPr>
              <a:defRPr>
                <a:latin typeface="华文中宋" panose="02010600040101010101" pitchFamily="2" charset="-122"/>
                <a:ea typeface="华文中宋" panose="02010600040101010101" pitchFamily="2" charset="-122"/>
              </a:defRPr>
            </a:lvl1pPr>
          </a:lstStyle>
          <a:p>
            <a:r>
              <a:rPr lang="zh-CN" altLang="en-US" dirty="0"/>
              <a:t>（</a:t>
            </a:r>
            <a:r>
              <a:rPr lang="en-US" altLang="zh-CN" dirty="0"/>
              <a:t>16 , 16</a:t>
            </a:r>
            <a:r>
              <a:rPr lang="zh-CN" altLang="en-US" dirty="0"/>
              <a:t>）</a:t>
            </a:r>
          </a:p>
        </p:txBody>
      </p:sp>
      <p:sp>
        <p:nvSpPr>
          <p:cNvPr id="63" name="文本框 62"/>
          <p:cNvSpPr txBox="1"/>
          <p:nvPr/>
        </p:nvSpPr>
        <p:spPr>
          <a:xfrm>
            <a:off x="7183294" y="3584655"/>
            <a:ext cx="1438214" cy="369332"/>
          </a:xfrm>
          <a:prstGeom prst="rect">
            <a:avLst/>
          </a:prstGeom>
          <a:solidFill>
            <a:srgbClr val="92D050"/>
          </a:solidFill>
        </p:spPr>
        <p:txBody>
          <a:bodyPr wrap="none" rtlCol="0">
            <a:spAutoFit/>
          </a:bodyPr>
          <a:lstStyle>
            <a:defPPr>
              <a:defRPr lang="zh-CN"/>
            </a:defPPr>
            <a:lvl1pPr>
              <a:defRPr>
                <a:latin typeface="华文中宋" panose="02010600040101010101" pitchFamily="2" charset="-122"/>
                <a:ea typeface="华文中宋" panose="02010600040101010101" pitchFamily="2" charset="-122"/>
              </a:defRPr>
            </a:lvl1pPr>
          </a:lstStyle>
          <a:p>
            <a:r>
              <a:rPr lang="zh-CN" altLang="en-US" dirty="0"/>
              <a:t>（</a:t>
            </a:r>
            <a:r>
              <a:rPr lang="en-US" altLang="zh-CN" dirty="0"/>
              <a:t> 14, 14</a:t>
            </a:r>
            <a:r>
              <a:rPr lang="zh-CN" altLang="en-US" dirty="0"/>
              <a:t>）</a:t>
            </a:r>
          </a:p>
        </p:txBody>
      </p:sp>
      <p:sp>
        <p:nvSpPr>
          <p:cNvPr id="64" name="文本框 63"/>
          <p:cNvSpPr txBox="1"/>
          <p:nvPr/>
        </p:nvSpPr>
        <p:spPr>
          <a:xfrm>
            <a:off x="1222407" y="2228031"/>
            <a:ext cx="1152880" cy="369332"/>
          </a:xfrm>
          <a:prstGeom prst="rect">
            <a:avLst/>
          </a:prstGeom>
          <a:solidFill>
            <a:srgbClr val="92D050"/>
          </a:solidFill>
        </p:spPr>
        <p:txBody>
          <a:bodyPr wrap="none" rtlCol="0">
            <a:spAutoFit/>
          </a:bodyPr>
          <a:lstStyle>
            <a:defPPr>
              <a:defRPr lang="zh-CN"/>
            </a:defPPr>
            <a:lvl1pPr>
              <a:defRPr>
                <a:latin typeface="华文中宋" panose="02010600040101010101" pitchFamily="2" charset="-122"/>
                <a:ea typeface="华文中宋" panose="02010600040101010101" pitchFamily="2" charset="-122"/>
              </a:defRPr>
            </a:lvl1pPr>
          </a:lstStyle>
          <a:p>
            <a:r>
              <a:rPr lang="zh-CN" altLang="en-US" dirty="0"/>
              <a:t>（</a:t>
            </a:r>
            <a:r>
              <a:rPr lang="en-US" altLang="zh-CN" dirty="0"/>
              <a:t> 0,0 </a:t>
            </a:r>
            <a:r>
              <a:rPr lang="zh-CN" altLang="en-US" dirty="0"/>
              <a:t>）</a:t>
            </a:r>
          </a:p>
        </p:txBody>
      </p:sp>
      <p:sp>
        <p:nvSpPr>
          <p:cNvPr id="65" name="文本框 64"/>
          <p:cNvSpPr txBox="1"/>
          <p:nvPr/>
        </p:nvSpPr>
        <p:spPr>
          <a:xfrm>
            <a:off x="2451648" y="1554989"/>
            <a:ext cx="829073"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[ 6, 6]</a:t>
            </a:r>
            <a:endParaRPr lang="zh-CN" altLang="en-US" dirty="0">
              <a:latin typeface="华文中宋" panose="02010600040101010101" pitchFamily="2" charset="-122"/>
              <a:ea typeface="华文中宋" panose="02010600040101010101" pitchFamily="2" charset="-122"/>
            </a:endParaRPr>
          </a:p>
        </p:txBody>
      </p:sp>
      <p:sp>
        <p:nvSpPr>
          <p:cNvPr id="66" name="文本框 65"/>
          <p:cNvSpPr txBox="1"/>
          <p:nvPr/>
        </p:nvSpPr>
        <p:spPr>
          <a:xfrm>
            <a:off x="4672408" y="4966890"/>
            <a:ext cx="971741"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[7 , 10]</a:t>
            </a:r>
            <a:endParaRPr lang="zh-CN" altLang="en-US" dirty="0">
              <a:latin typeface="华文中宋" panose="02010600040101010101" pitchFamily="2" charset="-122"/>
              <a:ea typeface="华文中宋" panose="02010600040101010101" pitchFamily="2" charset="-122"/>
            </a:endParaRPr>
          </a:p>
        </p:txBody>
      </p:sp>
      <p:sp>
        <p:nvSpPr>
          <p:cNvPr id="67" name="文本框 66"/>
          <p:cNvSpPr txBox="1"/>
          <p:nvPr/>
        </p:nvSpPr>
        <p:spPr>
          <a:xfrm>
            <a:off x="6298202" y="4034116"/>
            <a:ext cx="1040670"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[14, 14]</a:t>
            </a:r>
            <a:endParaRPr lang="zh-CN" altLang="en-US" dirty="0">
              <a:latin typeface="华文中宋" panose="02010600040101010101" pitchFamily="2" charset="-122"/>
              <a:ea typeface="华文中宋" panose="02010600040101010101" pitchFamily="2" charset="-122"/>
            </a:endParaRPr>
          </a:p>
        </p:txBody>
      </p:sp>
      <p:sp>
        <p:nvSpPr>
          <p:cNvPr id="68" name="文本框 67"/>
          <p:cNvSpPr txBox="1"/>
          <p:nvPr/>
        </p:nvSpPr>
        <p:spPr>
          <a:xfrm>
            <a:off x="8013177" y="2996683"/>
            <a:ext cx="1040670"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[18, 18]</a:t>
            </a:r>
            <a:endParaRPr lang="zh-CN" altLang="en-US" dirty="0">
              <a:latin typeface="华文中宋" panose="02010600040101010101" pitchFamily="2" charset="-122"/>
              <a:ea typeface="华文中宋" panose="02010600040101010101" pitchFamily="2" charset="-122"/>
            </a:endParaRPr>
          </a:p>
        </p:txBody>
      </p:sp>
      <p:sp>
        <p:nvSpPr>
          <p:cNvPr id="69" name="文本框 68"/>
          <p:cNvSpPr txBox="1"/>
          <p:nvPr/>
        </p:nvSpPr>
        <p:spPr>
          <a:xfrm>
            <a:off x="6145322" y="1370323"/>
            <a:ext cx="1040670"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[16,16 ]</a:t>
            </a:r>
            <a:endParaRPr lang="zh-CN" altLang="en-US" dirty="0">
              <a:latin typeface="华文中宋" panose="02010600040101010101" pitchFamily="2" charset="-122"/>
              <a:ea typeface="华文中宋" panose="02010600040101010101" pitchFamily="2" charset="-122"/>
            </a:endParaRPr>
          </a:p>
        </p:txBody>
      </p:sp>
      <p:sp>
        <p:nvSpPr>
          <p:cNvPr id="70" name="文本框 69"/>
          <p:cNvSpPr txBox="1"/>
          <p:nvPr/>
        </p:nvSpPr>
        <p:spPr>
          <a:xfrm>
            <a:off x="4192230" y="1921770"/>
            <a:ext cx="829073"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[7 ,7 ]</a:t>
            </a:r>
            <a:endParaRPr lang="zh-CN" altLang="en-US" dirty="0">
              <a:latin typeface="华文中宋" panose="02010600040101010101" pitchFamily="2" charset="-122"/>
              <a:ea typeface="华文中宋" panose="02010600040101010101" pitchFamily="2" charset="-122"/>
            </a:endParaRPr>
          </a:p>
        </p:txBody>
      </p:sp>
      <p:sp>
        <p:nvSpPr>
          <p:cNvPr id="71" name="文本框 70"/>
          <p:cNvSpPr txBox="1"/>
          <p:nvPr/>
        </p:nvSpPr>
        <p:spPr>
          <a:xfrm>
            <a:off x="468303" y="3679594"/>
            <a:ext cx="829073"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[ 0, 0]</a:t>
            </a:r>
            <a:endParaRPr lang="zh-CN" altLang="en-US" dirty="0">
              <a:latin typeface="华文中宋" panose="02010600040101010101" pitchFamily="2" charset="-122"/>
              <a:ea typeface="华文中宋" panose="02010600040101010101" pitchFamily="2" charset="-122"/>
            </a:endParaRPr>
          </a:p>
        </p:txBody>
      </p:sp>
      <p:sp>
        <p:nvSpPr>
          <p:cNvPr id="72" name="文本框 71"/>
          <p:cNvSpPr txBox="1"/>
          <p:nvPr/>
        </p:nvSpPr>
        <p:spPr>
          <a:xfrm>
            <a:off x="2644610" y="3727649"/>
            <a:ext cx="829073"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[4 ,6 ]</a:t>
            </a:r>
            <a:endParaRPr lang="zh-CN" altLang="en-US" dirty="0">
              <a:latin typeface="华文中宋" panose="02010600040101010101" pitchFamily="2" charset="-122"/>
              <a:ea typeface="华文中宋" panose="02010600040101010101" pitchFamily="2" charset="-122"/>
            </a:endParaRPr>
          </a:p>
        </p:txBody>
      </p:sp>
      <p:sp>
        <p:nvSpPr>
          <p:cNvPr id="73" name="文本框 72"/>
          <p:cNvSpPr txBox="1"/>
          <p:nvPr/>
        </p:nvSpPr>
        <p:spPr>
          <a:xfrm>
            <a:off x="2372645" y="4782224"/>
            <a:ext cx="829073" cy="369332"/>
          </a:xfrm>
          <a:prstGeom prst="rect">
            <a:avLst/>
          </a:prstGeom>
          <a:solidFill>
            <a:srgbClr val="F874C9"/>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[ 5,8 ]</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9126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1" nodeType="clickEffect">
                                  <p:stCondLst>
                                    <p:cond delay="0"/>
                                  </p:stCondLst>
                                  <p:childTnLst>
                                    <p:set>
                                      <p:cBhvr>
                                        <p:cTn id="6" dur="indefinite"/>
                                        <p:tgtEl>
                                          <p:spTgt spid="15"/>
                                        </p:tgtEl>
                                        <p:attrNameLst>
                                          <p:attrName>stroke.color</p:attrName>
                                        </p:attrNameLst>
                                      </p:cBhvr>
                                      <p:to>
                                        <p:clrVal>
                                          <a:srgbClr val="FF3300"/>
                                        </p:clrVal>
                                      </p:to>
                                    </p:set>
                                    <p:set>
                                      <p:cBhvr>
                                        <p:cTn id="7" dur="indefinite"/>
                                        <p:tgtEl>
                                          <p:spTgt spid="15"/>
                                        </p:tgtEl>
                                        <p:attrNameLst>
                                          <p:attrName>stroke.on</p:attrName>
                                        </p:attrNameLst>
                                      </p:cBhvr>
                                      <p:to>
                                        <p:strVal val="true"/>
                                      </p:to>
                                    </p:set>
                                  </p:childTnLst>
                                </p:cTn>
                              </p:par>
                              <p:par>
                                <p:cTn id="8" presetID="7" presetClass="emph" presetSubtype="1" nodeType="withEffect">
                                  <p:stCondLst>
                                    <p:cond delay="0"/>
                                  </p:stCondLst>
                                  <p:childTnLst>
                                    <p:set>
                                      <p:cBhvr>
                                        <p:cTn id="9" dur="indefinite"/>
                                        <p:tgtEl>
                                          <p:spTgt spid="23"/>
                                        </p:tgtEl>
                                        <p:attrNameLst>
                                          <p:attrName>stroke.color</p:attrName>
                                        </p:attrNameLst>
                                      </p:cBhvr>
                                      <p:to>
                                        <p:clrVal>
                                          <a:srgbClr val="FF3300"/>
                                        </p:clrVal>
                                      </p:to>
                                    </p:set>
                                    <p:set>
                                      <p:cBhvr>
                                        <p:cTn id="10" dur="indefinite"/>
                                        <p:tgtEl>
                                          <p:spTgt spid="23"/>
                                        </p:tgtEl>
                                        <p:attrNameLst>
                                          <p:attrName>stroke.on</p:attrName>
                                        </p:attrNameLst>
                                      </p:cBhvr>
                                      <p:to>
                                        <p:strVal val="true"/>
                                      </p:to>
                                    </p:set>
                                  </p:childTnLst>
                                </p:cTn>
                              </p:par>
                              <p:par>
                                <p:cTn id="11" presetID="7" presetClass="emph" presetSubtype="1" nodeType="withEffect">
                                  <p:stCondLst>
                                    <p:cond delay="0"/>
                                  </p:stCondLst>
                                  <p:childTnLst>
                                    <p:set>
                                      <p:cBhvr>
                                        <p:cTn id="12" dur="indefinite"/>
                                        <p:tgtEl>
                                          <p:spTgt spid="21"/>
                                        </p:tgtEl>
                                        <p:attrNameLst>
                                          <p:attrName>stroke.color</p:attrName>
                                        </p:attrNameLst>
                                      </p:cBhvr>
                                      <p:to>
                                        <p:clrVal>
                                          <a:srgbClr val="FF3300"/>
                                        </p:clrVal>
                                      </p:to>
                                    </p:set>
                                    <p:set>
                                      <p:cBhvr>
                                        <p:cTn id="13" dur="indefinite"/>
                                        <p:tgtEl>
                                          <p:spTgt spid="21"/>
                                        </p:tgtEl>
                                        <p:attrNameLst>
                                          <p:attrName>stroke.on</p:attrName>
                                        </p:attrNameLst>
                                      </p:cBhvr>
                                      <p:to>
                                        <p:strVal val="true"/>
                                      </p:to>
                                    </p:set>
                                  </p:childTnLst>
                                </p:cTn>
                              </p:par>
                              <p:par>
                                <p:cTn id="14" presetID="7" presetClass="emph" presetSubtype="1" nodeType="withEffect">
                                  <p:stCondLst>
                                    <p:cond delay="0"/>
                                  </p:stCondLst>
                                  <p:childTnLst>
                                    <p:set>
                                      <p:cBhvr>
                                        <p:cTn id="15" dur="indefinite"/>
                                        <p:tgtEl>
                                          <p:spTgt spid="22"/>
                                        </p:tgtEl>
                                        <p:attrNameLst>
                                          <p:attrName>stroke.color</p:attrName>
                                        </p:attrNameLst>
                                      </p:cBhvr>
                                      <p:to>
                                        <p:clrVal>
                                          <a:srgbClr val="FF3300"/>
                                        </p:clrVal>
                                      </p:to>
                                    </p:set>
                                    <p:set>
                                      <p:cBhvr>
                                        <p:cTn id="16" dur="indefinite"/>
                                        <p:tgtEl>
                                          <p:spTgt spid="22"/>
                                        </p:tgtEl>
                                        <p:attrNameLst>
                                          <p:attrName>stroke.on</p:attrName>
                                        </p:attrNameLst>
                                      </p:cBhvr>
                                      <p:to>
                                        <p:strVal val="true"/>
                                      </p:to>
                                    </p:set>
                                  </p:childTnLst>
                                </p:cTn>
                              </p:par>
                              <p:par>
                                <p:cTn id="17" presetID="7" presetClass="emph" presetSubtype="1" nodeType="withEffect">
                                  <p:stCondLst>
                                    <p:cond delay="0"/>
                                  </p:stCondLst>
                                  <p:childTnLst>
                                    <p:set>
                                      <p:cBhvr>
                                        <p:cTn id="18" dur="indefinite"/>
                                        <p:tgtEl>
                                          <p:spTgt spid="29"/>
                                        </p:tgtEl>
                                        <p:attrNameLst>
                                          <p:attrName>stroke.color</p:attrName>
                                        </p:attrNameLst>
                                      </p:cBhvr>
                                      <p:to>
                                        <p:clrVal>
                                          <a:srgbClr val="FF3300"/>
                                        </p:clrVal>
                                      </p:to>
                                    </p:set>
                                    <p:set>
                                      <p:cBhvr>
                                        <p:cTn id="19" dur="indefinite"/>
                                        <p:tgtEl>
                                          <p:spTgt spid="29"/>
                                        </p:tgtEl>
                                        <p:attrNameLst>
                                          <p:attrName>stroke.on</p:attrName>
                                        </p:attrNameLst>
                                      </p:cBhvr>
                                      <p:to>
                                        <p:strVal val="true"/>
                                      </p:to>
                                    </p:set>
                                  </p:childTnLst>
                                </p:cTn>
                              </p:par>
                              <p:par>
                                <p:cTn id="20" presetID="7" presetClass="emph" presetSubtype="1" nodeType="withEffect">
                                  <p:stCondLst>
                                    <p:cond delay="0"/>
                                  </p:stCondLst>
                                  <p:childTnLst>
                                    <p:set>
                                      <p:cBhvr>
                                        <p:cTn id="21" dur="indefinite"/>
                                        <p:tgtEl>
                                          <p:spTgt spid="28"/>
                                        </p:tgtEl>
                                        <p:attrNameLst>
                                          <p:attrName>stroke.color</p:attrName>
                                        </p:attrNameLst>
                                      </p:cBhvr>
                                      <p:to>
                                        <p:clrVal>
                                          <a:srgbClr val="FF3300"/>
                                        </p:clrVal>
                                      </p:to>
                                    </p:set>
                                    <p:set>
                                      <p:cBhvr>
                                        <p:cTn id="22" dur="indefinite"/>
                                        <p:tgtEl>
                                          <p:spTgt spid="2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关键路径</a:t>
            </a:r>
          </a:p>
        </p:txBody>
      </p:sp>
      <p:sp>
        <p:nvSpPr>
          <p:cNvPr id="3" name="内容占位符 2"/>
          <p:cNvSpPr>
            <a:spLocks noGrp="1"/>
          </p:cNvSpPr>
          <p:nvPr>
            <p:ph idx="1"/>
          </p:nvPr>
        </p:nvSpPr>
        <p:spPr>
          <a:xfrm>
            <a:off x="452354" y="1341438"/>
            <a:ext cx="8153400" cy="4784725"/>
          </a:xfrm>
        </p:spPr>
        <p:txBody>
          <a:bodyPr/>
          <a:lstStyle/>
          <a:p>
            <a:r>
              <a:rPr lang="zh-CN" altLang="en-US" dirty="0"/>
              <a:t>关键路径的存在性</a:t>
            </a:r>
            <a:endParaRPr lang="en-US" altLang="zh-CN" dirty="0"/>
          </a:p>
          <a:p>
            <a:pPr lvl="1"/>
            <a:r>
              <a:rPr lang="zh-CN" altLang="en-US" dirty="0"/>
              <a:t>计算</a:t>
            </a:r>
            <a:r>
              <a:rPr lang="en-US" altLang="zh-CN" dirty="0" err="1"/>
              <a:t>ee</a:t>
            </a:r>
            <a:r>
              <a:rPr lang="en-US" altLang="zh-CN" dirty="0"/>
              <a:t>(j)</a:t>
            </a:r>
            <a:r>
              <a:rPr lang="zh-CN" altLang="en-US" dirty="0"/>
              <a:t>必须在顶点</a:t>
            </a:r>
            <a:r>
              <a:rPr lang="en-US" altLang="zh-CN" dirty="0" err="1"/>
              <a:t>v</a:t>
            </a:r>
            <a:r>
              <a:rPr lang="en-US" altLang="zh-CN" baseline="-25000" dirty="0" err="1"/>
              <a:t>j</a:t>
            </a:r>
            <a:r>
              <a:rPr lang="zh-CN" altLang="en-US" dirty="0"/>
              <a:t>所有前驱顶点的最早发生时间都确定的情况下进行；计算</a:t>
            </a:r>
            <a:r>
              <a:rPr lang="en-US" altLang="zh-CN" dirty="0"/>
              <a:t>le(</a:t>
            </a:r>
            <a:r>
              <a:rPr lang="en-US" altLang="zh-CN" dirty="0" err="1"/>
              <a:t>i</a:t>
            </a:r>
            <a:r>
              <a:rPr lang="en-US" altLang="zh-CN" dirty="0"/>
              <a:t>)</a:t>
            </a:r>
            <a:r>
              <a:rPr lang="zh-CN" altLang="en-US" dirty="0"/>
              <a:t>必须在顶点</a:t>
            </a:r>
            <a:r>
              <a:rPr lang="en-US" altLang="zh-CN" dirty="0"/>
              <a:t>v</a:t>
            </a:r>
            <a:r>
              <a:rPr lang="en-US" altLang="zh-CN" baseline="-25000" dirty="0"/>
              <a:t>i</a:t>
            </a:r>
            <a:r>
              <a:rPr lang="zh-CN" altLang="en-US" dirty="0"/>
              <a:t>所有后继顶点的最迟发生时间都已经求出的前提下进行，因此，顶点序列必须是一个拓扑序列</a:t>
            </a:r>
          </a:p>
          <a:p>
            <a:endParaRPr lang="en-US" altLang="zh-CN" dirty="0"/>
          </a:p>
        </p:txBody>
      </p:sp>
    </p:spTree>
    <p:extLst>
      <p:ext uri="{BB962C8B-B14F-4D97-AF65-F5344CB8AC3E}">
        <p14:creationId xmlns:p14="http://schemas.microsoft.com/office/powerpoint/2010/main" val="30716901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关键路径：算法实现</a:t>
            </a:r>
          </a:p>
        </p:txBody>
      </p:sp>
      <p:sp>
        <p:nvSpPr>
          <p:cNvPr id="5" name="矩形 4"/>
          <p:cNvSpPr/>
          <p:nvPr/>
        </p:nvSpPr>
        <p:spPr>
          <a:xfrm>
            <a:off x="727880" y="1330377"/>
            <a:ext cx="7724633" cy="5262979"/>
          </a:xfrm>
          <a:prstGeom prst="rect">
            <a:avLst/>
          </a:prstGeom>
          <a:solidFill>
            <a:schemeClr val="bg1">
              <a:lumMod val="90000"/>
            </a:schemeClr>
          </a:solidFill>
        </p:spPr>
        <p:txBody>
          <a:bodyPr wrap="square">
            <a:spAutoFit/>
          </a:bodyPr>
          <a:lstStyle/>
          <a:p>
            <a:r>
              <a:rPr lang="en-US" altLang="zh-CN" sz="1600" dirty="0">
                <a:latin typeface="华文中宋" panose="02010600040101010101" pitchFamily="2" charset="-122"/>
                <a:ea typeface="华文中宋" panose="02010600040101010101" pitchFamily="2" charset="-122"/>
              </a:rPr>
              <a:t>//</a:t>
            </a:r>
            <a:r>
              <a:rPr lang="zh-CN" altLang="en-US" sz="1600" dirty="0">
                <a:latin typeface="华文中宋" panose="02010600040101010101" pitchFamily="2" charset="-122"/>
                <a:ea typeface="华文中宋" panose="02010600040101010101" pitchFamily="2" charset="-122"/>
              </a:rPr>
              <a:t>检查图中是否有环</a:t>
            </a:r>
            <a:endParaRPr lang="en-US" altLang="zh-CN" sz="1600" dirty="0">
              <a:latin typeface="华文中宋" panose="02010600040101010101" pitchFamily="2" charset="-122"/>
              <a:ea typeface="华文中宋" panose="02010600040101010101" pitchFamily="2" charset="-122"/>
            </a:endParaRPr>
          </a:p>
          <a:p>
            <a:r>
              <a:rPr lang="en-US" altLang="zh-CN" sz="1600" dirty="0" err="1">
                <a:latin typeface="华文中宋" panose="02010600040101010101" pitchFamily="2" charset="-122"/>
                <a:ea typeface="华文中宋" panose="02010600040101010101" pitchFamily="2" charset="-122"/>
              </a:rPr>
              <a:t>int</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CriticalPath</a:t>
            </a:r>
            <a:r>
              <a:rPr lang="en-US" altLang="zh-CN" sz="1600" dirty="0">
                <a:latin typeface="华文中宋" panose="02010600040101010101" pitchFamily="2" charset="-122"/>
                <a:ea typeface="华文中宋" panose="02010600040101010101" pitchFamily="2" charset="-122"/>
              </a:rPr>
              <a:t> ( </a:t>
            </a:r>
            <a:r>
              <a:rPr lang="en-US" altLang="zh-CN" sz="1600" dirty="0" err="1">
                <a:latin typeface="华文中宋" panose="02010600040101010101" pitchFamily="2" charset="-122"/>
                <a:ea typeface="华文中宋" panose="02010600040101010101" pitchFamily="2" charset="-122"/>
              </a:rPr>
              <a:t>GraphList</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paoe</a:t>
            </a:r>
            <a:r>
              <a:rPr lang="en-US" altLang="zh-CN" sz="1600" dirty="0">
                <a:latin typeface="华文中宋" panose="02010600040101010101" pitchFamily="2" charset="-122"/>
                <a:ea typeface="华文中宋" panose="02010600040101010101" pitchFamily="2" charset="-122"/>
              </a:rPr>
              <a:t>) {</a:t>
            </a:r>
          </a:p>
          <a:p>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AdjType</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ee</a:t>
            </a:r>
            <a:r>
              <a:rPr lang="en-US" altLang="zh-CN" sz="1600" dirty="0">
                <a:latin typeface="华文中宋" panose="02010600040101010101" pitchFamily="2" charset="-122"/>
                <a:ea typeface="华文中宋" panose="02010600040101010101" pitchFamily="2" charset="-122"/>
              </a:rPr>
              <a:t>[VN], le[VN]</a:t>
            </a:r>
            <a:r>
              <a:rPr lang="zh-CN" altLang="en-US" sz="1600" dirty="0">
                <a:latin typeface="华文中宋" panose="02010600040101010101" pitchFamily="2" charset="-122"/>
                <a:ea typeface="华文中宋" panose="02010600040101010101" pitchFamily="2" charset="-122"/>
              </a:rPr>
              <a:t>；</a:t>
            </a:r>
            <a:endParaRPr lang="en-US" altLang="zh-CN" sz="16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int</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i</a:t>
            </a:r>
            <a:r>
              <a:rPr lang="en-US" altLang="zh-CN" sz="1600" dirty="0">
                <a:latin typeface="华文中宋" panose="02010600040101010101" pitchFamily="2" charset="-122"/>
                <a:ea typeface="华文中宋" panose="02010600040101010101" pitchFamily="2" charset="-122"/>
              </a:rPr>
              <a:t>, j = 0; </a:t>
            </a:r>
          </a:p>
          <a:p>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EdgeList</a:t>
            </a:r>
            <a:r>
              <a:rPr lang="en-US" altLang="zh-CN" sz="1600" dirty="0">
                <a:latin typeface="华文中宋" panose="02010600040101010101" pitchFamily="2" charset="-122"/>
                <a:ea typeface="华文中宋" panose="02010600040101010101" pitchFamily="2" charset="-122"/>
              </a:rPr>
              <a:t>  p; </a:t>
            </a:r>
          </a:p>
          <a:p>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int</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ptopo</a:t>
            </a:r>
            <a:r>
              <a:rPr lang="en-US" altLang="zh-CN" sz="1600" dirty="0">
                <a:latin typeface="华文中宋" panose="02010600040101010101" pitchFamily="2" charset="-122"/>
                <a:ea typeface="华文中宋" panose="02010600040101010101" pitchFamily="2" charset="-122"/>
              </a:rPr>
              <a:t>[VN];</a:t>
            </a:r>
          </a:p>
          <a:p>
            <a:r>
              <a:rPr lang="en-US" altLang="zh-CN" sz="1600" dirty="0">
                <a:latin typeface="华文中宋" panose="02010600040101010101" pitchFamily="2" charset="-122"/>
                <a:ea typeface="华文中宋" panose="02010600040101010101" pitchFamily="2" charset="-122"/>
              </a:rPr>
              <a:t>    if (</a:t>
            </a:r>
            <a:r>
              <a:rPr lang="en-US" altLang="zh-CN" sz="1600" dirty="0" err="1">
                <a:latin typeface="华文中宋" panose="02010600040101010101" pitchFamily="2" charset="-122"/>
                <a:ea typeface="华文中宋" panose="02010600040101010101" pitchFamily="2" charset="-122"/>
              </a:rPr>
              <a:t>topoSort</a:t>
            </a:r>
            <a:r>
              <a:rPr lang="en-US" altLang="zh-CN"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paoe</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ptopo</a:t>
            </a:r>
            <a:r>
              <a:rPr lang="en-US" altLang="zh-CN" sz="1600" dirty="0">
                <a:latin typeface="华文中宋" panose="02010600040101010101" pitchFamily="2" charset="-122"/>
                <a:ea typeface="华文中宋" panose="02010600040101010101" pitchFamily="2" charset="-122"/>
              </a:rPr>
              <a:t>) == 0)   //</a:t>
            </a:r>
            <a:r>
              <a:rPr lang="zh-CN" altLang="en-US" sz="1600" dirty="0">
                <a:latin typeface="华文中宋" panose="02010600040101010101" pitchFamily="2" charset="-122"/>
                <a:ea typeface="华文中宋" panose="02010600040101010101" pitchFamily="2" charset="-122"/>
              </a:rPr>
              <a:t>求一个拓扑序列</a:t>
            </a:r>
            <a:endParaRPr lang="en-US" altLang="zh-CN" sz="16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        return 0;</a:t>
            </a:r>
          </a:p>
          <a:p>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comp_ee</a:t>
            </a:r>
            <a:r>
              <a:rPr lang="en-US" altLang="zh-CN"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paoe</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ptopo</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ee</a:t>
            </a: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计算数组</a:t>
            </a:r>
            <a:r>
              <a:rPr lang="en-US" altLang="zh-CN" sz="1600" dirty="0" err="1">
                <a:latin typeface="华文中宋" panose="02010600040101010101" pitchFamily="2" charset="-122"/>
                <a:ea typeface="华文中宋" panose="02010600040101010101" pitchFamily="2" charset="-122"/>
              </a:rPr>
              <a:t>ee</a:t>
            </a:r>
            <a:endParaRPr lang="en-US" altLang="zh-CN" sz="16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comp_le</a:t>
            </a:r>
            <a:r>
              <a:rPr lang="en-US" altLang="zh-CN"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paoe</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ptopo</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ee</a:t>
            </a:r>
            <a:r>
              <a:rPr lang="en-US" altLang="zh-CN" sz="1600" dirty="0">
                <a:latin typeface="华文中宋" panose="02010600040101010101" pitchFamily="2" charset="-122"/>
                <a:ea typeface="华文中宋" panose="02010600040101010101" pitchFamily="2" charset="-122"/>
              </a:rPr>
              <a:t>, le); //</a:t>
            </a:r>
            <a:r>
              <a:rPr lang="zh-CN" altLang="en-US" sz="1600" dirty="0">
                <a:latin typeface="华文中宋" panose="02010600040101010101" pitchFamily="2" charset="-122"/>
                <a:ea typeface="华文中宋" panose="02010600040101010101" pitchFamily="2" charset="-122"/>
              </a:rPr>
              <a:t>计算数组</a:t>
            </a:r>
            <a:r>
              <a:rPr lang="en-US" altLang="zh-CN" sz="1600" dirty="0">
                <a:latin typeface="华文中宋" panose="02010600040101010101" pitchFamily="2" charset="-122"/>
                <a:ea typeface="华文中宋" panose="02010600040101010101" pitchFamily="2" charset="-122"/>
              </a:rPr>
              <a:t>le</a:t>
            </a:r>
          </a:p>
          <a:p>
            <a:r>
              <a:rPr lang="en-US" altLang="zh-CN" sz="1600" dirty="0">
                <a:latin typeface="华文中宋" panose="02010600040101010101" pitchFamily="2" charset="-122"/>
                <a:ea typeface="华文中宋" panose="02010600040101010101" pitchFamily="2" charset="-122"/>
              </a:rPr>
              <a:t>    for(</a:t>
            </a:r>
            <a:r>
              <a:rPr lang="en-US" altLang="zh-CN" sz="1600" dirty="0" err="1">
                <a:latin typeface="华文中宋" panose="02010600040101010101" pitchFamily="2" charset="-122"/>
                <a:ea typeface="华文中宋" panose="02010600040101010101" pitchFamily="2" charset="-122"/>
              </a:rPr>
              <a:t>i</a:t>
            </a:r>
            <a:r>
              <a:rPr lang="en-US" altLang="zh-CN" sz="1600" dirty="0">
                <a:latin typeface="华文中宋" panose="02010600040101010101" pitchFamily="2" charset="-122"/>
                <a:ea typeface="华文中宋" panose="02010600040101010101" pitchFamily="2" charset="-122"/>
              </a:rPr>
              <a:t>= 0; </a:t>
            </a:r>
            <a:r>
              <a:rPr lang="en-US" altLang="zh-CN" sz="1600" dirty="0" err="1">
                <a:latin typeface="华文中宋" panose="02010600040101010101" pitchFamily="2" charset="-122"/>
                <a:ea typeface="华文中宋" panose="02010600040101010101" pitchFamily="2" charset="-122"/>
              </a:rPr>
              <a:t>i</a:t>
            </a:r>
            <a:r>
              <a:rPr lang="en-US" altLang="zh-CN" sz="1600" dirty="0">
                <a:latin typeface="华文中宋" panose="02010600040101010101" pitchFamily="2" charset="-122"/>
                <a:ea typeface="华文中宋" panose="02010600040101010101" pitchFamily="2" charset="-122"/>
              </a:rPr>
              <a:t>&lt; VN; ++</a:t>
            </a:r>
            <a:r>
              <a:rPr lang="en-US" altLang="zh-CN" sz="1600" dirty="0" err="1">
                <a:latin typeface="华文中宋" panose="02010600040101010101" pitchFamily="2" charset="-122"/>
                <a:ea typeface="华文中宋" panose="02010600040101010101" pitchFamily="2" charset="-122"/>
              </a:rPr>
              <a:t>i</a:t>
            </a:r>
            <a:r>
              <a:rPr lang="en-US" altLang="zh-CN" sz="1600" dirty="0">
                <a:latin typeface="华文中宋" panose="02010600040101010101" pitchFamily="2" charset="-122"/>
                <a:ea typeface="华文中宋" panose="02010600040101010101" pitchFamily="2" charset="-122"/>
              </a:rPr>
              <a:t>) { //</a:t>
            </a:r>
            <a:r>
              <a:rPr lang="zh-CN" altLang="en-US" sz="1600" dirty="0">
                <a:latin typeface="华文中宋" panose="02010600040101010101" pitchFamily="2" charset="-122"/>
                <a:ea typeface="华文中宋" panose="02010600040101010101" pitchFamily="2" charset="-122"/>
              </a:rPr>
              <a:t>求关键活动</a:t>
            </a:r>
            <a:endParaRPr lang="en-US" altLang="zh-CN" sz="16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        p = </a:t>
            </a:r>
            <a:r>
              <a:rPr lang="en-US" altLang="zh-CN" sz="1600" dirty="0" err="1">
                <a:latin typeface="华文中宋" panose="02010600040101010101" pitchFamily="2" charset="-122"/>
                <a:ea typeface="华文中宋" panose="02010600040101010101" pitchFamily="2" charset="-122"/>
              </a:rPr>
              <a:t>paoe</a:t>
            </a:r>
            <a:r>
              <a:rPr lang="en-US" altLang="zh-CN" sz="1600" dirty="0">
                <a:latin typeface="华文中宋" panose="02010600040101010101" pitchFamily="2" charset="-122"/>
                <a:ea typeface="华文中宋" panose="02010600040101010101" pitchFamily="2" charset="-122"/>
              </a:rPr>
              <a:t>-&gt; </a:t>
            </a:r>
            <a:r>
              <a:rPr lang="en-US" altLang="zh-CN" sz="1600" dirty="0" err="1">
                <a:latin typeface="华文中宋" panose="02010600040101010101" pitchFamily="2" charset="-122"/>
                <a:ea typeface="华文中宋" panose="02010600040101010101" pitchFamily="2" charset="-122"/>
              </a:rPr>
              <a:t>vexs</a:t>
            </a:r>
            <a:r>
              <a:rPr lang="en-US" altLang="zh-CN"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i</a:t>
            </a:r>
            <a:r>
              <a:rPr lang="en-US" altLang="zh-CN"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edgelist</a:t>
            </a:r>
            <a:r>
              <a:rPr lang="en-US" altLang="zh-CN" sz="1600" dirty="0">
                <a:latin typeface="华文中宋" panose="02010600040101010101" pitchFamily="2" charset="-122"/>
                <a:ea typeface="华文中宋" panose="02010600040101010101" pitchFamily="2" charset="-122"/>
              </a:rPr>
              <a:t>; </a:t>
            </a:r>
          </a:p>
          <a:p>
            <a:r>
              <a:rPr lang="en-US" altLang="zh-CN" sz="1600" dirty="0">
                <a:latin typeface="华文中宋" panose="02010600040101010101" pitchFamily="2" charset="-122"/>
                <a:ea typeface="华文中宋" panose="02010600040101010101" pitchFamily="2" charset="-122"/>
              </a:rPr>
              <a:t>        while (p)</a:t>
            </a:r>
          </a:p>
          <a:p>
            <a:r>
              <a:rPr lang="en-US" altLang="zh-CN" sz="1600" dirty="0">
                <a:latin typeface="华文中宋" panose="02010600040101010101" pitchFamily="2" charset="-122"/>
                <a:ea typeface="华文中宋" panose="02010600040101010101" pitchFamily="2" charset="-122"/>
              </a:rPr>
              <a:t>         {  j = p -&gt; </a:t>
            </a:r>
            <a:r>
              <a:rPr lang="en-US" altLang="zh-CN" sz="1600" dirty="0" err="1">
                <a:latin typeface="华文中宋" panose="02010600040101010101" pitchFamily="2" charset="-122"/>
                <a:ea typeface="华文中宋" panose="02010600040101010101" pitchFamily="2" charset="-122"/>
              </a:rPr>
              <a:t>endvex</a:t>
            </a:r>
            <a:r>
              <a:rPr lang="en-US" altLang="zh-CN" sz="1600" dirty="0">
                <a:latin typeface="华文中宋" panose="02010600040101010101" pitchFamily="2" charset="-122"/>
                <a:ea typeface="华文中宋" panose="02010600040101010101" pitchFamily="2" charset="-122"/>
              </a:rPr>
              <a:t>;  </a:t>
            </a:r>
          </a:p>
          <a:p>
            <a:r>
              <a:rPr lang="en-US" altLang="zh-CN" sz="1600" dirty="0">
                <a:latin typeface="华文中宋" panose="02010600040101010101" pitchFamily="2" charset="-122"/>
                <a:ea typeface="华文中宋" panose="02010600040101010101" pitchFamily="2" charset="-122"/>
              </a:rPr>
              <a:t>           if (</a:t>
            </a:r>
            <a:r>
              <a:rPr lang="en-US" altLang="zh-CN" sz="1600" dirty="0" err="1">
                <a:latin typeface="华文中宋" panose="02010600040101010101" pitchFamily="2" charset="-122"/>
                <a:ea typeface="华文中宋" panose="02010600040101010101" pitchFamily="2" charset="-122"/>
              </a:rPr>
              <a:t>ee</a:t>
            </a:r>
            <a:r>
              <a:rPr lang="en-US" altLang="zh-CN"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i</a:t>
            </a:r>
            <a:r>
              <a:rPr lang="en-US" altLang="zh-CN" sz="1600" dirty="0">
                <a:latin typeface="华文中宋" panose="02010600040101010101" pitchFamily="2" charset="-122"/>
                <a:ea typeface="华文中宋" panose="02010600040101010101" pitchFamily="2" charset="-122"/>
              </a:rPr>
              <a:t>] == le[j] –p -&gt; weight) </a:t>
            </a:r>
          </a:p>
          <a:p>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printf</a:t>
            </a:r>
            <a:r>
              <a:rPr lang="en-US" altLang="zh-CN" sz="1600" dirty="0">
                <a:latin typeface="华文中宋" panose="02010600040101010101" pitchFamily="2" charset="-122"/>
                <a:ea typeface="华文中宋" panose="02010600040101010101" pitchFamily="2" charset="-122"/>
              </a:rPr>
              <a:t>("&lt;v%2d, v%2d&gt;\n", </a:t>
            </a:r>
            <a:r>
              <a:rPr lang="en-US" altLang="zh-CN" sz="1600" dirty="0" err="1">
                <a:latin typeface="华文中宋" panose="02010600040101010101" pitchFamily="2" charset="-122"/>
                <a:ea typeface="华文中宋" panose="02010600040101010101" pitchFamily="2" charset="-122"/>
              </a:rPr>
              <a:t>i</a:t>
            </a:r>
            <a:r>
              <a:rPr lang="en-US" altLang="zh-CN" sz="1600" dirty="0">
                <a:latin typeface="华文中宋" panose="02010600040101010101" pitchFamily="2" charset="-122"/>
                <a:ea typeface="华文中宋" panose="02010600040101010101" pitchFamily="2" charset="-122"/>
              </a:rPr>
              <a:t>, j); </a:t>
            </a:r>
          </a:p>
          <a:p>
            <a:r>
              <a:rPr lang="en-US" altLang="zh-CN" sz="1600" dirty="0">
                <a:latin typeface="华文中宋" panose="02010600040101010101" pitchFamily="2" charset="-122"/>
                <a:ea typeface="华文中宋" panose="02010600040101010101" pitchFamily="2" charset="-122"/>
              </a:rPr>
              <a:t>           p = p -&gt; </a:t>
            </a:r>
            <a:r>
              <a:rPr lang="en-US" altLang="zh-CN" sz="1600" dirty="0" err="1">
                <a:latin typeface="华文中宋" panose="02010600040101010101" pitchFamily="2" charset="-122"/>
                <a:ea typeface="华文中宋" panose="02010600040101010101" pitchFamily="2" charset="-122"/>
              </a:rPr>
              <a:t>nextedge</a:t>
            </a:r>
            <a:r>
              <a:rPr lang="en-US" altLang="zh-CN" sz="1600" dirty="0">
                <a:latin typeface="华文中宋" panose="02010600040101010101" pitchFamily="2" charset="-122"/>
                <a:ea typeface="华文中宋" panose="02010600040101010101" pitchFamily="2" charset="-122"/>
              </a:rPr>
              <a:t>;</a:t>
            </a:r>
          </a:p>
          <a:p>
            <a:r>
              <a:rPr lang="en-US" altLang="zh-CN" sz="1600" dirty="0">
                <a:latin typeface="华文中宋" panose="02010600040101010101" pitchFamily="2" charset="-122"/>
                <a:ea typeface="华文中宋" panose="02010600040101010101" pitchFamily="2" charset="-122"/>
              </a:rPr>
              <a:t>         }</a:t>
            </a:r>
          </a:p>
          <a:p>
            <a:r>
              <a:rPr lang="en-US" altLang="zh-CN" sz="1600" dirty="0">
                <a:latin typeface="华文中宋" panose="02010600040101010101" pitchFamily="2" charset="-122"/>
                <a:ea typeface="华文中宋" panose="02010600040101010101" pitchFamily="2" charset="-122"/>
              </a:rPr>
              <a:t>     }</a:t>
            </a:r>
          </a:p>
          <a:p>
            <a:r>
              <a:rPr lang="en-US" altLang="zh-CN" sz="1600" dirty="0">
                <a:latin typeface="华文中宋" panose="02010600040101010101" pitchFamily="2" charset="-122"/>
                <a:ea typeface="华文中宋" panose="02010600040101010101" pitchFamily="2" charset="-122"/>
              </a:rPr>
              <a:t>    return 1;</a:t>
            </a:r>
          </a:p>
          <a:p>
            <a:r>
              <a:rPr lang="en-US" altLang="zh-CN" sz="1600" dirty="0">
                <a:latin typeface="华文中宋" panose="02010600040101010101" pitchFamily="2" charset="-122"/>
                <a:ea typeface="华文中宋" panose="02010600040101010101" pitchFamily="2" charset="-122"/>
              </a:rPr>
              <a:t>} </a:t>
            </a:r>
            <a:endParaRPr lang="zh-CN" altLang="en-US" sz="16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0131581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关键路径</a:t>
            </a:r>
          </a:p>
        </p:txBody>
      </p:sp>
      <p:sp>
        <p:nvSpPr>
          <p:cNvPr id="3" name="内容占位符 2"/>
          <p:cNvSpPr>
            <a:spLocks noGrp="1"/>
          </p:cNvSpPr>
          <p:nvPr>
            <p:ph idx="1"/>
          </p:nvPr>
        </p:nvSpPr>
        <p:spPr>
          <a:xfrm>
            <a:off x="452354" y="1341439"/>
            <a:ext cx="8153400" cy="514658"/>
          </a:xfrm>
        </p:spPr>
        <p:txBody>
          <a:bodyPr/>
          <a:lstStyle/>
          <a:p>
            <a:r>
              <a:rPr lang="zh-CN" altLang="en-US" dirty="0"/>
              <a:t>计算数组</a:t>
            </a:r>
            <a:r>
              <a:rPr lang="en-US" altLang="zh-CN" dirty="0" err="1"/>
              <a:t>ee</a:t>
            </a:r>
            <a:endParaRPr lang="en-US" altLang="zh-CN" dirty="0"/>
          </a:p>
        </p:txBody>
      </p:sp>
      <p:sp>
        <p:nvSpPr>
          <p:cNvPr id="4" name="矩形 3"/>
          <p:cNvSpPr/>
          <p:nvPr/>
        </p:nvSpPr>
        <p:spPr>
          <a:xfrm>
            <a:off x="177421" y="1856097"/>
            <a:ext cx="8775510" cy="4524315"/>
          </a:xfrm>
          <a:prstGeom prst="rect">
            <a:avLst/>
          </a:prstGeom>
          <a:solidFill>
            <a:schemeClr val="bg1">
              <a:lumMod val="90000"/>
            </a:schemeClr>
          </a:solidFill>
        </p:spPr>
        <p:txBody>
          <a:bodyPr wrap="square">
            <a:spAutoFit/>
          </a:bodyPr>
          <a:lstStyle/>
          <a:p>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把所有事件的最早发生时间初始化为</a:t>
            </a:r>
            <a:r>
              <a:rPr lang="en-US" altLang="zh-CN" dirty="0">
                <a:latin typeface="华文中宋" panose="02010600040101010101" pitchFamily="2" charset="-122"/>
                <a:ea typeface="华文中宋" panose="02010600040101010101" pitchFamily="2" charset="-122"/>
              </a:rPr>
              <a:t>0</a:t>
            </a:r>
            <a:r>
              <a:rPr lang="zh-CN" altLang="en-US" dirty="0">
                <a:latin typeface="华文中宋" panose="02010600040101010101" pitchFamily="2" charset="-122"/>
                <a:ea typeface="华文中宋" panose="02010600040101010101" pitchFamily="2" charset="-122"/>
              </a:rPr>
              <a:t>，而后逐个顶点去更新其后继顶点（事件）的最早发生时间</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void </a:t>
            </a:r>
            <a:r>
              <a:rPr lang="en-US" altLang="zh-CN" dirty="0" err="1">
                <a:latin typeface="华文中宋" panose="02010600040101010101" pitchFamily="2" charset="-122"/>
                <a:ea typeface="华文中宋" panose="02010600040101010101" pitchFamily="2" charset="-122"/>
              </a:rPr>
              <a:t>comp_ee</a:t>
            </a:r>
            <a:r>
              <a:rPr lang="en-US" altLang="zh-CN" dirty="0">
                <a:latin typeface="华文中宋" panose="02010600040101010101" pitchFamily="2" charset="-122"/>
                <a:ea typeface="华文中宋" panose="02010600040101010101" pitchFamily="2" charset="-122"/>
              </a:rPr>
              <a:t> ( </a:t>
            </a:r>
            <a:r>
              <a:rPr lang="en-US" altLang="zh-CN" dirty="0" err="1">
                <a:latin typeface="华文中宋" panose="02010600040101010101" pitchFamily="2" charset="-122"/>
                <a:ea typeface="华文中宋" panose="02010600040101010101" pitchFamily="2" charset="-122"/>
              </a:rPr>
              <a:t>GraphList</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paoe</a:t>
            </a:r>
            <a:r>
              <a:rPr lang="en-US" altLang="zh-CN" dirty="0">
                <a:latin typeface="华文中宋" panose="02010600040101010101" pitchFamily="2" charset="-122"/>
                <a:ea typeface="华文中宋" panose="02010600040101010101" pitchFamily="2" charset="-122"/>
              </a:rPr>
              <a:t>, Topo* </a:t>
            </a:r>
            <a:r>
              <a:rPr lang="en-US" altLang="zh-CN" dirty="0" err="1">
                <a:latin typeface="华文中宋" panose="02010600040101010101" pitchFamily="2" charset="-122"/>
                <a:ea typeface="华文中宋" panose="02010600040101010101" pitchFamily="2" charset="-122"/>
              </a:rPr>
              <a:t>ptopo</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AdjTypeee</a:t>
            </a:r>
            <a:r>
              <a:rPr lang="en-US" altLang="zh-CN" dirty="0">
                <a:latin typeface="华文中宋" panose="02010600040101010101" pitchFamily="2" charset="-122"/>
                <a:ea typeface="华文中宋" panose="02010600040101010101" pitchFamily="2" charset="-122"/>
              </a:rPr>
              <a:t>[] ) {</a:t>
            </a:r>
          </a:p>
          <a:p>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int</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 j, k; </a:t>
            </a:r>
          </a:p>
          <a:p>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EdgeList</a:t>
            </a:r>
            <a:r>
              <a:rPr lang="en-US" altLang="zh-CN" dirty="0">
                <a:latin typeface="华文中宋" panose="02010600040101010101" pitchFamily="2" charset="-122"/>
                <a:ea typeface="华文中宋" panose="02010600040101010101" pitchFamily="2" charset="-122"/>
              </a:rPr>
              <a:t>  p;</a:t>
            </a:r>
          </a:p>
          <a:p>
            <a:r>
              <a:rPr lang="en-US" altLang="zh-CN" dirty="0">
                <a:latin typeface="华文中宋" panose="02010600040101010101" pitchFamily="2" charset="-122"/>
                <a:ea typeface="华文中宋" panose="02010600040101010101" pitchFamily="2" charset="-122"/>
              </a:rPr>
              <a:t>     for ( </a:t>
            </a:r>
            <a:r>
              <a:rPr lang="en-US" altLang="zh-CN" dirty="0" err="1">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 0; </a:t>
            </a:r>
            <a:r>
              <a:rPr lang="en-US" altLang="zh-CN" dirty="0" err="1">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&lt; VN; ++</a:t>
            </a:r>
            <a:r>
              <a:rPr lang="en-US" altLang="zh-CN" dirty="0" err="1">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 ) </a:t>
            </a:r>
            <a:r>
              <a:rPr lang="en-US" altLang="zh-CN" dirty="0" err="1">
                <a:latin typeface="华文中宋" panose="02010600040101010101" pitchFamily="2" charset="-122"/>
                <a:ea typeface="华文中宋" panose="02010600040101010101" pitchFamily="2" charset="-122"/>
              </a:rPr>
              <a:t>ee</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 = 0; </a:t>
            </a:r>
          </a:p>
          <a:p>
            <a:r>
              <a:rPr lang="en-US" altLang="zh-CN" dirty="0">
                <a:latin typeface="华文中宋" panose="02010600040101010101" pitchFamily="2" charset="-122"/>
                <a:ea typeface="华文中宋" panose="02010600040101010101" pitchFamily="2" charset="-122"/>
              </a:rPr>
              <a:t>    // </a:t>
            </a:r>
            <a:r>
              <a:rPr lang="zh-CN" altLang="en-US" dirty="0">
                <a:latin typeface="华文中宋" panose="02010600040101010101" pitchFamily="2" charset="-122"/>
                <a:ea typeface="华文中宋" panose="02010600040101010101" pitchFamily="2" charset="-122"/>
              </a:rPr>
              <a:t>按拓扑序，根据</a:t>
            </a:r>
            <a:r>
              <a:rPr lang="en-US" altLang="zh-CN" dirty="0">
                <a:latin typeface="华文中宋" panose="02010600040101010101" pitchFamily="2" charset="-122"/>
                <a:ea typeface="华文中宋" panose="02010600040101010101" pitchFamily="2" charset="-122"/>
              </a:rPr>
              <a:t>vi</a:t>
            </a:r>
            <a:r>
              <a:rPr lang="zh-CN" altLang="en-US" dirty="0">
                <a:latin typeface="华文中宋" panose="02010600040101010101" pitchFamily="2" charset="-122"/>
                <a:ea typeface="华文中宋" panose="02010600040101010101" pitchFamily="2" charset="-122"/>
              </a:rPr>
              <a:t>的</a:t>
            </a:r>
            <a:r>
              <a:rPr lang="en-US" altLang="zh-CN" dirty="0" err="1">
                <a:latin typeface="华文中宋" panose="02010600040101010101" pitchFamily="2" charset="-122"/>
                <a:ea typeface="华文中宋" panose="02010600040101010101" pitchFamily="2" charset="-122"/>
              </a:rPr>
              <a:t>ee</a:t>
            </a:r>
            <a:r>
              <a:rPr lang="zh-CN" altLang="en-US" dirty="0">
                <a:latin typeface="华文中宋" panose="02010600040101010101" pitchFamily="2" charset="-122"/>
                <a:ea typeface="华文中宋" panose="02010600040101010101" pitchFamily="2" charset="-122"/>
              </a:rPr>
              <a:t>值调整其相邻顶点的</a:t>
            </a:r>
            <a:r>
              <a:rPr lang="en-US" altLang="zh-CN" dirty="0" err="1">
                <a:latin typeface="华文中宋" panose="02010600040101010101" pitchFamily="2" charset="-122"/>
                <a:ea typeface="华文中宋" panose="02010600040101010101" pitchFamily="2" charset="-122"/>
              </a:rPr>
              <a:t>ee</a:t>
            </a:r>
            <a:r>
              <a:rPr lang="zh-CN" altLang="en-US" dirty="0">
                <a:latin typeface="华文中宋" panose="02010600040101010101" pitchFamily="2" charset="-122"/>
                <a:ea typeface="华文中宋" panose="02010600040101010101" pitchFamily="2" charset="-122"/>
              </a:rPr>
              <a:t>值</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     for ( k = 0; k &lt; VN; ++ k ) {</a:t>
            </a:r>
          </a:p>
          <a:p>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ptopo</a:t>
            </a:r>
            <a:r>
              <a:rPr lang="en-US" altLang="zh-CN" dirty="0">
                <a:latin typeface="华文中宋" panose="02010600040101010101" pitchFamily="2" charset="-122"/>
                <a:ea typeface="华文中宋" panose="02010600040101010101" pitchFamily="2" charset="-122"/>
              </a:rPr>
              <a:t>[k];</a:t>
            </a:r>
          </a:p>
          <a:p>
            <a:r>
              <a:rPr lang="en-US" altLang="zh-CN" dirty="0">
                <a:latin typeface="华文中宋" panose="02010600040101010101" pitchFamily="2" charset="-122"/>
                <a:ea typeface="华文中宋" panose="02010600040101010101" pitchFamily="2" charset="-122"/>
              </a:rPr>
              <a:t>         for ( p = </a:t>
            </a:r>
            <a:r>
              <a:rPr lang="en-US" altLang="zh-CN" dirty="0" err="1">
                <a:latin typeface="华文中宋" panose="02010600040101010101" pitchFamily="2" charset="-122"/>
                <a:ea typeface="华文中宋" panose="02010600040101010101" pitchFamily="2" charset="-122"/>
              </a:rPr>
              <a:t>paoe</a:t>
            </a:r>
            <a:r>
              <a:rPr lang="en-US" altLang="zh-CN" dirty="0">
                <a:latin typeface="华文中宋" panose="02010600040101010101" pitchFamily="2" charset="-122"/>
                <a:ea typeface="华文中宋" panose="02010600040101010101" pitchFamily="2" charset="-122"/>
              </a:rPr>
              <a:t>-&gt;</a:t>
            </a:r>
            <a:r>
              <a:rPr lang="en-US" altLang="zh-CN" dirty="0" err="1">
                <a:latin typeface="华文中宋" panose="02010600040101010101" pitchFamily="2" charset="-122"/>
                <a:ea typeface="华文中宋" panose="02010600040101010101" pitchFamily="2" charset="-122"/>
              </a:rPr>
              <a:t>vexs</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edgelist</a:t>
            </a:r>
            <a:r>
              <a:rPr lang="en-US" altLang="zh-CN" dirty="0">
                <a:latin typeface="华文中宋" panose="02010600040101010101" pitchFamily="2" charset="-122"/>
                <a:ea typeface="华文中宋" panose="02010600040101010101" pitchFamily="2" charset="-122"/>
              </a:rPr>
              <a:t>; p != NULL; p = p-&gt;</a:t>
            </a:r>
            <a:r>
              <a:rPr lang="en-US" altLang="zh-CN" dirty="0" err="1">
                <a:latin typeface="华文中宋" panose="02010600040101010101" pitchFamily="2" charset="-122"/>
                <a:ea typeface="华文中宋" panose="02010600040101010101" pitchFamily="2" charset="-122"/>
              </a:rPr>
              <a:t>nextedge</a:t>
            </a:r>
            <a:r>
              <a:rPr lang="en-US" altLang="zh-CN" dirty="0">
                <a:latin typeface="华文中宋" panose="02010600040101010101" pitchFamily="2" charset="-122"/>
                <a:ea typeface="华文中宋" panose="02010600040101010101" pitchFamily="2" charset="-122"/>
              </a:rPr>
              <a:t>) {</a:t>
            </a:r>
          </a:p>
          <a:p>
            <a:r>
              <a:rPr lang="en-US" altLang="zh-CN" dirty="0">
                <a:latin typeface="华文中宋" panose="02010600040101010101" pitchFamily="2" charset="-122"/>
                <a:ea typeface="华文中宋" panose="02010600040101010101" pitchFamily="2" charset="-122"/>
              </a:rPr>
              <a:t>             j = p-&gt;</a:t>
            </a:r>
            <a:r>
              <a:rPr lang="en-US" altLang="zh-CN" dirty="0" err="1">
                <a:latin typeface="华文中宋" panose="02010600040101010101" pitchFamily="2" charset="-122"/>
                <a:ea typeface="华文中宋" panose="02010600040101010101" pitchFamily="2" charset="-122"/>
              </a:rPr>
              <a:t>endvex</a:t>
            </a:r>
            <a:r>
              <a:rPr lang="en-US" altLang="zh-CN" dirty="0">
                <a:latin typeface="华文中宋" panose="02010600040101010101" pitchFamily="2" charset="-122"/>
                <a:ea typeface="华文中宋" panose="02010600040101010101" pitchFamily="2" charset="-122"/>
              </a:rPr>
              <a:t>;</a:t>
            </a:r>
          </a:p>
          <a:p>
            <a:r>
              <a:rPr lang="en-US" altLang="zh-CN" dirty="0">
                <a:latin typeface="华文中宋" panose="02010600040101010101" pitchFamily="2" charset="-122"/>
                <a:ea typeface="华文中宋" panose="02010600040101010101" pitchFamily="2" charset="-122"/>
              </a:rPr>
              <a:t>            if ( </a:t>
            </a:r>
            <a:r>
              <a:rPr lang="en-US" altLang="zh-CN" dirty="0" err="1">
                <a:latin typeface="华文中宋" panose="02010600040101010101" pitchFamily="2" charset="-122"/>
                <a:ea typeface="华文中宋" panose="02010600040101010101" pitchFamily="2" charset="-122"/>
              </a:rPr>
              <a:t>ee</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 + p-&gt;weight &gt; </a:t>
            </a:r>
            <a:r>
              <a:rPr lang="en-US" altLang="zh-CN" dirty="0" err="1">
                <a:latin typeface="华文中宋" panose="02010600040101010101" pitchFamily="2" charset="-122"/>
                <a:ea typeface="华文中宋" panose="02010600040101010101" pitchFamily="2" charset="-122"/>
              </a:rPr>
              <a:t>ee</a:t>
            </a:r>
            <a:r>
              <a:rPr lang="en-US" altLang="zh-CN" dirty="0">
                <a:latin typeface="华文中宋" panose="02010600040101010101" pitchFamily="2" charset="-122"/>
                <a:ea typeface="华文中宋" panose="02010600040101010101" pitchFamily="2" charset="-122"/>
              </a:rPr>
              <a:t>[j] ) </a:t>
            </a:r>
          </a:p>
          <a:p>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ee</a:t>
            </a:r>
            <a:r>
              <a:rPr lang="en-US" altLang="zh-CN" dirty="0">
                <a:latin typeface="华文中宋" panose="02010600040101010101" pitchFamily="2" charset="-122"/>
                <a:ea typeface="华文中宋" panose="02010600040101010101" pitchFamily="2" charset="-122"/>
              </a:rPr>
              <a:t>[j] = </a:t>
            </a:r>
            <a:r>
              <a:rPr lang="en-US" altLang="zh-CN" dirty="0" err="1">
                <a:latin typeface="华文中宋" panose="02010600040101010101" pitchFamily="2" charset="-122"/>
                <a:ea typeface="华文中宋" panose="02010600040101010101" pitchFamily="2" charset="-122"/>
              </a:rPr>
              <a:t>ee</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 + p-&gt;weight;</a:t>
            </a:r>
          </a:p>
          <a:p>
            <a:r>
              <a:rPr lang="en-US" altLang="zh-CN" dirty="0">
                <a:latin typeface="华文中宋" panose="02010600040101010101" pitchFamily="2" charset="-122"/>
                <a:ea typeface="华文中宋" panose="02010600040101010101" pitchFamily="2" charset="-122"/>
              </a:rPr>
              <a:t>         }</a:t>
            </a:r>
          </a:p>
          <a:p>
            <a:r>
              <a:rPr lang="en-US" altLang="zh-CN" dirty="0">
                <a:latin typeface="华文中宋" panose="02010600040101010101" pitchFamily="2" charset="-122"/>
                <a:ea typeface="华文中宋" panose="02010600040101010101" pitchFamily="2" charset="-122"/>
              </a:rPr>
              <a:t>      }</a:t>
            </a:r>
          </a:p>
          <a:p>
            <a:r>
              <a:rPr lang="en-US" altLang="zh-CN" dirty="0">
                <a:latin typeface="华文中宋" panose="02010600040101010101" pitchFamily="2" charset="-122"/>
                <a:ea typeface="华文中宋" panose="02010600040101010101" pitchFamily="2" charset="-122"/>
              </a:rPr>
              <a:t> } </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12951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图的周游：深度优先周游</a:t>
            </a:r>
          </a:p>
        </p:txBody>
      </p:sp>
      <p:sp>
        <p:nvSpPr>
          <p:cNvPr id="3" name="内容占位符 2"/>
          <p:cNvSpPr>
            <a:spLocks noGrp="1"/>
          </p:cNvSpPr>
          <p:nvPr>
            <p:ph idx="1"/>
          </p:nvPr>
        </p:nvSpPr>
        <p:spPr>
          <a:xfrm>
            <a:off x="452354" y="1341438"/>
            <a:ext cx="8153400" cy="4784725"/>
          </a:xfrm>
        </p:spPr>
        <p:txBody>
          <a:bodyPr/>
          <a:lstStyle/>
          <a:p>
            <a:r>
              <a:rPr lang="zh-CN" altLang="en-US" b="1" dirty="0">
                <a:solidFill>
                  <a:srgbClr val="C00000"/>
                </a:solidFill>
              </a:rPr>
              <a:t>深度优先周游</a:t>
            </a:r>
            <a:r>
              <a:rPr lang="en-US" altLang="zh-CN" b="1" dirty="0">
                <a:solidFill>
                  <a:srgbClr val="C00000"/>
                </a:solidFill>
              </a:rPr>
              <a:t>(Depth-First Traversal) </a:t>
            </a:r>
            <a:r>
              <a:rPr lang="zh-CN" altLang="en-US" b="1" dirty="0">
                <a:solidFill>
                  <a:srgbClr val="C00000"/>
                </a:solidFill>
              </a:rPr>
              <a:t>的策略</a:t>
            </a:r>
            <a:endParaRPr lang="en-US" altLang="zh-CN" b="1" dirty="0">
              <a:solidFill>
                <a:srgbClr val="C00000"/>
              </a:solidFill>
            </a:endParaRPr>
          </a:p>
          <a:p>
            <a:pPr lvl="1"/>
            <a:r>
              <a:rPr lang="zh-CN" altLang="en-US" b="1" dirty="0"/>
              <a:t>从指定顶点</a:t>
            </a:r>
            <a:r>
              <a:rPr lang="en-US" altLang="zh-CN" b="1" dirty="0"/>
              <a:t>v </a:t>
            </a:r>
            <a:r>
              <a:rPr lang="zh-CN" altLang="en-US" b="1" dirty="0"/>
              <a:t>出发</a:t>
            </a:r>
            <a:r>
              <a:rPr lang="en-US" altLang="zh-CN" b="1" dirty="0"/>
              <a:t>, </a:t>
            </a:r>
            <a:r>
              <a:rPr lang="zh-CN" altLang="en-US" b="1" dirty="0"/>
              <a:t>先访问</a:t>
            </a:r>
            <a:r>
              <a:rPr lang="en-US" altLang="zh-CN" b="1" dirty="0"/>
              <a:t>v </a:t>
            </a:r>
            <a:r>
              <a:rPr lang="zh-CN" altLang="en-US" b="1" dirty="0"/>
              <a:t>并将其标记为已访问</a:t>
            </a:r>
            <a:endParaRPr lang="en-US" altLang="zh-CN" b="1" dirty="0"/>
          </a:p>
          <a:p>
            <a:pPr lvl="1"/>
            <a:r>
              <a:rPr lang="zh-CN" altLang="en-US" b="1" dirty="0"/>
              <a:t>访问顶点</a:t>
            </a:r>
            <a:r>
              <a:rPr lang="en-US" altLang="zh-CN" b="1" dirty="0"/>
              <a:t>v</a:t>
            </a:r>
            <a:r>
              <a:rPr lang="zh-CN" altLang="en-US" b="1" dirty="0"/>
              <a:t>的未被访问过的某一个邻接顶点</a:t>
            </a:r>
            <a:r>
              <a:rPr lang="en-US" altLang="zh-CN" b="1" dirty="0"/>
              <a:t>w </a:t>
            </a:r>
          </a:p>
          <a:p>
            <a:pPr lvl="1"/>
            <a:r>
              <a:rPr lang="zh-CN" altLang="en-US" b="1" dirty="0"/>
              <a:t>访问顶点</a:t>
            </a:r>
            <a:r>
              <a:rPr lang="en-US" altLang="zh-CN" b="1" dirty="0"/>
              <a:t>w</a:t>
            </a:r>
            <a:r>
              <a:rPr lang="zh-CN" altLang="en-US" b="1" dirty="0"/>
              <a:t>的未被访问过的某一个邻接顶点</a:t>
            </a:r>
            <a:r>
              <a:rPr lang="en-US" altLang="zh-CN" b="1" dirty="0"/>
              <a:t>x </a:t>
            </a:r>
          </a:p>
          <a:p>
            <a:pPr lvl="1"/>
            <a:r>
              <a:rPr lang="zh-CN" altLang="en-US" b="1" dirty="0"/>
              <a:t>重复第</a:t>
            </a:r>
            <a:r>
              <a:rPr lang="en-US" altLang="zh-CN" b="1" dirty="0"/>
              <a:t>2</a:t>
            </a:r>
            <a:r>
              <a:rPr lang="zh-CN" altLang="en-US" b="1" dirty="0"/>
              <a:t>）、</a:t>
            </a:r>
            <a:r>
              <a:rPr lang="en-US" altLang="zh-CN" b="1" dirty="0"/>
              <a:t>3</a:t>
            </a:r>
            <a:r>
              <a:rPr lang="zh-CN" altLang="en-US" b="1" dirty="0"/>
              <a:t>）步，直至图中与</a:t>
            </a:r>
            <a:r>
              <a:rPr lang="en-US" altLang="zh-CN" b="1" dirty="0"/>
              <a:t>v </a:t>
            </a:r>
            <a:r>
              <a:rPr lang="zh-CN" altLang="en-US" b="1" dirty="0"/>
              <a:t>连通的所有顶点都被访问</a:t>
            </a:r>
            <a:endParaRPr lang="en-US" altLang="zh-CN" b="1" dirty="0"/>
          </a:p>
          <a:p>
            <a:pPr lvl="1"/>
            <a:r>
              <a:rPr lang="zh-CN" altLang="en-US" b="1" dirty="0"/>
              <a:t>如果图中还有未访问的顶点，则选一个未访问顶点，由它出发重复上述过程，直到图中所有顶点都被访问为止</a:t>
            </a:r>
          </a:p>
        </p:txBody>
      </p:sp>
    </p:spTree>
    <p:extLst>
      <p:ext uri="{BB962C8B-B14F-4D97-AF65-F5344CB8AC3E}">
        <p14:creationId xmlns:p14="http://schemas.microsoft.com/office/powerpoint/2010/main" val="403399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heckerboard(across)">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关键路径</a:t>
            </a:r>
          </a:p>
        </p:txBody>
      </p:sp>
      <p:sp>
        <p:nvSpPr>
          <p:cNvPr id="3" name="内容占位符 2"/>
          <p:cNvSpPr>
            <a:spLocks noGrp="1"/>
          </p:cNvSpPr>
          <p:nvPr>
            <p:ph idx="1"/>
          </p:nvPr>
        </p:nvSpPr>
        <p:spPr>
          <a:xfrm>
            <a:off x="325840" y="1274186"/>
            <a:ext cx="8153400" cy="416651"/>
          </a:xfrm>
        </p:spPr>
        <p:txBody>
          <a:bodyPr/>
          <a:lstStyle/>
          <a:p>
            <a:r>
              <a:rPr lang="zh-CN" altLang="en-US" sz="2400" dirty="0"/>
              <a:t>计算数组</a:t>
            </a:r>
            <a:r>
              <a:rPr lang="en-US" altLang="zh-CN" sz="2400" dirty="0"/>
              <a:t>le</a:t>
            </a:r>
          </a:p>
        </p:txBody>
      </p:sp>
      <p:sp>
        <p:nvSpPr>
          <p:cNvPr id="4" name="矩形 3"/>
          <p:cNvSpPr/>
          <p:nvPr/>
        </p:nvSpPr>
        <p:spPr>
          <a:xfrm>
            <a:off x="189362" y="1718132"/>
            <a:ext cx="8720920" cy="4524315"/>
          </a:xfrm>
          <a:prstGeom prst="rect">
            <a:avLst/>
          </a:prstGeom>
          <a:solidFill>
            <a:schemeClr val="bg1">
              <a:lumMod val="90000"/>
            </a:schemeClr>
          </a:solidFill>
        </p:spPr>
        <p:txBody>
          <a:bodyPr wrap="square">
            <a:spAutoFit/>
          </a:bodyPr>
          <a:lstStyle/>
          <a:p>
            <a:r>
              <a:rPr lang="en-US" altLang="zh-CN" sz="1600" dirty="0">
                <a:latin typeface="华文中宋" panose="02010600040101010101" pitchFamily="2" charset="-122"/>
                <a:ea typeface="华文中宋" panose="02010600040101010101" pitchFamily="2" charset="-122"/>
              </a:rPr>
              <a:t>//</a:t>
            </a:r>
            <a:r>
              <a:rPr lang="zh-CN" altLang="en-US" sz="1600" dirty="0">
                <a:latin typeface="华文中宋" panose="02010600040101010101" pitchFamily="2" charset="-122"/>
                <a:ea typeface="华文中宋" panose="02010600040101010101" pitchFamily="2" charset="-122"/>
              </a:rPr>
              <a:t>把所有事件的最迟发生事件初始化为最后顶点的最迟时间，而后根据后继事件的最迟时间更新各事件的最迟时间</a:t>
            </a:r>
          </a:p>
          <a:p>
            <a:r>
              <a:rPr lang="en-US" altLang="zh-CN" sz="1600" dirty="0">
                <a:latin typeface="华文中宋" panose="02010600040101010101" pitchFamily="2" charset="-122"/>
                <a:ea typeface="华文中宋" panose="02010600040101010101" pitchFamily="2" charset="-122"/>
              </a:rPr>
              <a:t>void </a:t>
            </a:r>
            <a:r>
              <a:rPr lang="en-US" altLang="zh-CN" sz="1600" dirty="0" err="1">
                <a:latin typeface="华文中宋" panose="02010600040101010101" pitchFamily="2" charset="-122"/>
                <a:ea typeface="华文中宋" panose="02010600040101010101" pitchFamily="2" charset="-122"/>
              </a:rPr>
              <a:t>comp_le</a:t>
            </a:r>
            <a:r>
              <a:rPr lang="en-US" altLang="zh-CN" sz="1600" dirty="0">
                <a:latin typeface="华文中宋" panose="02010600040101010101" pitchFamily="2" charset="-122"/>
                <a:ea typeface="华文中宋" panose="02010600040101010101" pitchFamily="2" charset="-122"/>
              </a:rPr>
              <a:t> ( </a:t>
            </a:r>
            <a:r>
              <a:rPr lang="en-US" altLang="zh-CN" sz="1600" dirty="0" err="1">
                <a:latin typeface="华文中宋" panose="02010600040101010101" pitchFamily="2" charset="-122"/>
                <a:ea typeface="华文中宋" panose="02010600040101010101" pitchFamily="2" charset="-122"/>
              </a:rPr>
              <a:t>GraphList</a:t>
            </a:r>
            <a:r>
              <a:rPr lang="en-US" altLang="zh-CN" sz="1600" dirty="0">
                <a:latin typeface="华文中宋" panose="02010600040101010101" pitchFamily="2" charset="-122"/>
                <a:ea typeface="华文中宋" panose="02010600040101010101" pitchFamily="2" charset="-122"/>
              </a:rPr>
              <a:t> * </a:t>
            </a:r>
            <a:r>
              <a:rPr lang="en-US" altLang="zh-CN" sz="1600" dirty="0" err="1">
                <a:latin typeface="华文中宋" panose="02010600040101010101" pitchFamily="2" charset="-122"/>
                <a:ea typeface="华文中宋" panose="02010600040101010101" pitchFamily="2" charset="-122"/>
              </a:rPr>
              <a:t>paoe</a:t>
            </a:r>
            <a:r>
              <a:rPr lang="en-US" altLang="zh-CN" sz="1600" dirty="0">
                <a:latin typeface="华文中宋" panose="02010600040101010101" pitchFamily="2" charset="-122"/>
                <a:ea typeface="华文中宋" panose="02010600040101010101" pitchFamily="2" charset="-122"/>
              </a:rPr>
              <a:t>, Topo* </a:t>
            </a:r>
            <a:r>
              <a:rPr lang="en-US" altLang="zh-CN" sz="1600" dirty="0" err="1">
                <a:latin typeface="华文中宋" panose="02010600040101010101" pitchFamily="2" charset="-122"/>
                <a:ea typeface="华文中宋" panose="02010600040101010101" pitchFamily="2" charset="-122"/>
              </a:rPr>
              <a:t>ptopo</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AdjType</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ee</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AdjType</a:t>
            </a:r>
            <a:r>
              <a:rPr lang="en-US" altLang="zh-CN" sz="1600" dirty="0">
                <a:latin typeface="华文中宋" panose="02010600040101010101" pitchFamily="2" charset="-122"/>
                <a:ea typeface="华文中宋" panose="02010600040101010101" pitchFamily="2" charset="-122"/>
              </a:rPr>
              <a:t> le[] ) </a:t>
            </a:r>
          </a:p>
          <a:p>
            <a:r>
              <a:rPr lang="en-US" altLang="zh-CN" sz="1600" dirty="0">
                <a:latin typeface="华文中宋" panose="02010600040101010101" pitchFamily="2" charset="-122"/>
                <a:ea typeface="华文中宋" panose="02010600040101010101" pitchFamily="2" charset="-122"/>
              </a:rPr>
              <a:t>{</a:t>
            </a:r>
          </a:p>
          <a:p>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int</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i</a:t>
            </a:r>
            <a:r>
              <a:rPr lang="en-US" altLang="zh-CN" sz="1600" dirty="0">
                <a:latin typeface="华文中宋" panose="02010600040101010101" pitchFamily="2" charset="-122"/>
                <a:ea typeface="华文中宋" panose="02010600040101010101" pitchFamily="2" charset="-122"/>
              </a:rPr>
              <a:t>, j, k; </a:t>
            </a:r>
          </a:p>
          <a:p>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EdgeList</a:t>
            </a:r>
            <a:r>
              <a:rPr lang="en-US" altLang="zh-CN" sz="1600" dirty="0">
                <a:latin typeface="华文中宋" panose="02010600040101010101" pitchFamily="2" charset="-122"/>
                <a:ea typeface="华文中宋" panose="02010600040101010101" pitchFamily="2" charset="-122"/>
              </a:rPr>
              <a:t> p;</a:t>
            </a:r>
          </a:p>
          <a:p>
            <a:r>
              <a:rPr lang="en-US" altLang="zh-CN" sz="1600" dirty="0">
                <a:latin typeface="华文中宋" panose="02010600040101010101" pitchFamily="2" charset="-122"/>
                <a:ea typeface="华文中宋" panose="02010600040101010101" pitchFamily="2" charset="-122"/>
              </a:rPr>
              <a:t> </a:t>
            </a:r>
          </a:p>
          <a:p>
            <a:r>
              <a:rPr lang="en-US" altLang="zh-CN" sz="1600" dirty="0">
                <a:latin typeface="华文中宋" panose="02010600040101010101" pitchFamily="2" charset="-122"/>
                <a:ea typeface="华文中宋" panose="02010600040101010101" pitchFamily="2" charset="-122"/>
              </a:rPr>
              <a:t>     for (</a:t>
            </a:r>
            <a:r>
              <a:rPr lang="en-US" altLang="zh-CN" sz="1600" dirty="0" err="1">
                <a:latin typeface="华文中宋" panose="02010600040101010101" pitchFamily="2" charset="-122"/>
                <a:ea typeface="华文中宋" panose="02010600040101010101" pitchFamily="2" charset="-122"/>
              </a:rPr>
              <a:t>i</a:t>
            </a:r>
            <a:r>
              <a:rPr lang="en-US" altLang="zh-CN" sz="1600" dirty="0">
                <a:latin typeface="华文中宋" panose="02010600040101010101" pitchFamily="2" charset="-122"/>
                <a:ea typeface="华文中宋" panose="02010600040101010101" pitchFamily="2" charset="-122"/>
              </a:rPr>
              <a:t> = 0; </a:t>
            </a:r>
            <a:r>
              <a:rPr lang="en-US" altLang="zh-CN" sz="1600" dirty="0" err="1">
                <a:latin typeface="华文中宋" panose="02010600040101010101" pitchFamily="2" charset="-122"/>
                <a:ea typeface="华文中宋" panose="02010600040101010101" pitchFamily="2" charset="-122"/>
              </a:rPr>
              <a:t>i</a:t>
            </a:r>
            <a:r>
              <a:rPr lang="en-US" altLang="zh-CN" sz="1600" dirty="0">
                <a:latin typeface="华文中宋" panose="02010600040101010101" pitchFamily="2" charset="-122"/>
                <a:ea typeface="华文中宋" panose="02010600040101010101" pitchFamily="2" charset="-122"/>
              </a:rPr>
              <a:t> &lt; VN; ++ </a:t>
            </a:r>
            <a:r>
              <a:rPr lang="en-US" altLang="zh-CN" sz="1600" dirty="0" err="1">
                <a:latin typeface="华文中宋" panose="02010600040101010101" pitchFamily="2" charset="-122"/>
                <a:ea typeface="华文中宋" panose="02010600040101010101" pitchFamily="2" charset="-122"/>
              </a:rPr>
              <a:t>i</a:t>
            </a:r>
            <a:r>
              <a:rPr lang="en-US" altLang="zh-CN" sz="1600" dirty="0">
                <a:latin typeface="华文中宋" panose="02010600040101010101" pitchFamily="2" charset="-122"/>
                <a:ea typeface="华文中宋" panose="02010600040101010101" pitchFamily="2" charset="-122"/>
              </a:rPr>
              <a:t>) le[</a:t>
            </a:r>
            <a:r>
              <a:rPr lang="en-US" altLang="zh-CN" sz="1600" dirty="0" err="1">
                <a:latin typeface="华文中宋" panose="02010600040101010101" pitchFamily="2" charset="-122"/>
                <a:ea typeface="华文中宋" panose="02010600040101010101" pitchFamily="2" charset="-122"/>
              </a:rPr>
              <a:t>i</a:t>
            </a:r>
            <a:r>
              <a:rPr lang="en-US" altLang="zh-CN" sz="1600" dirty="0">
                <a:latin typeface="华文中宋" panose="02010600040101010101" pitchFamily="2" charset="-122"/>
                <a:ea typeface="华文中宋" panose="02010600040101010101" pitchFamily="2" charset="-122"/>
              </a:rPr>
              <a:t>] = </a:t>
            </a:r>
            <a:r>
              <a:rPr lang="en-US" altLang="zh-CN" sz="1600" dirty="0" err="1">
                <a:latin typeface="华文中宋" panose="02010600040101010101" pitchFamily="2" charset="-122"/>
                <a:ea typeface="华文中宋" panose="02010600040101010101" pitchFamily="2" charset="-122"/>
              </a:rPr>
              <a:t>ee</a:t>
            </a:r>
            <a:r>
              <a:rPr lang="en-US" altLang="zh-CN" sz="1600" dirty="0">
                <a:latin typeface="华文中宋" panose="02010600040101010101" pitchFamily="2" charset="-122"/>
                <a:ea typeface="华文中宋" panose="02010600040101010101" pitchFamily="2" charset="-122"/>
              </a:rPr>
              <a:t>[ VN -1];</a:t>
            </a:r>
          </a:p>
          <a:p>
            <a:r>
              <a:rPr lang="en-US" altLang="zh-CN" sz="1600" dirty="0">
                <a:latin typeface="华文中宋" panose="02010600040101010101" pitchFamily="2" charset="-122"/>
                <a:ea typeface="华文中宋" panose="02010600040101010101" pitchFamily="2" charset="-122"/>
              </a:rPr>
              <a:t>         for (k = VN -2; k &gt;= 0; --k) {</a:t>
            </a:r>
          </a:p>
          <a:p>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按拓扑序的逆序，根据相邻顶点的</a:t>
            </a:r>
            <a:r>
              <a:rPr lang="en-US" altLang="zh-CN" sz="1600" dirty="0">
                <a:latin typeface="华文中宋" panose="02010600040101010101" pitchFamily="2" charset="-122"/>
                <a:ea typeface="华文中宋" panose="02010600040101010101" pitchFamily="2" charset="-122"/>
              </a:rPr>
              <a:t>le</a:t>
            </a:r>
            <a:r>
              <a:rPr lang="zh-CN" altLang="en-US" sz="1600" dirty="0">
                <a:latin typeface="华文中宋" panose="02010600040101010101" pitchFamily="2" charset="-122"/>
                <a:ea typeface="华文中宋" panose="02010600040101010101" pitchFamily="2" charset="-122"/>
              </a:rPr>
              <a:t>值调整</a:t>
            </a:r>
            <a:r>
              <a:rPr lang="en-US" altLang="zh-CN" sz="1600" dirty="0">
                <a:latin typeface="华文中宋" panose="02010600040101010101" pitchFamily="2" charset="-122"/>
                <a:ea typeface="华文中宋" panose="02010600040101010101" pitchFamily="2" charset="-122"/>
              </a:rPr>
              <a:t>vi</a:t>
            </a:r>
            <a:r>
              <a:rPr lang="zh-CN" altLang="en-US" sz="1600" dirty="0">
                <a:latin typeface="华文中宋" panose="02010600040101010101" pitchFamily="2" charset="-122"/>
                <a:ea typeface="华文中宋" panose="02010600040101010101" pitchFamily="2" charset="-122"/>
              </a:rPr>
              <a:t>的</a:t>
            </a:r>
            <a:r>
              <a:rPr lang="en-US" altLang="zh-CN" sz="1600" dirty="0">
                <a:latin typeface="华文中宋" panose="02010600040101010101" pitchFamily="2" charset="-122"/>
                <a:ea typeface="华文中宋" panose="02010600040101010101" pitchFamily="2" charset="-122"/>
              </a:rPr>
              <a:t>le</a:t>
            </a:r>
            <a:r>
              <a:rPr lang="zh-CN" altLang="en-US" sz="1600" dirty="0">
                <a:latin typeface="华文中宋" panose="02010600040101010101" pitchFamily="2" charset="-122"/>
                <a:ea typeface="华文中宋" panose="02010600040101010101" pitchFamily="2" charset="-122"/>
              </a:rPr>
              <a:t>值</a:t>
            </a:r>
            <a:endParaRPr lang="en-US" altLang="zh-CN" sz="16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i</a:t>
            </a:r>
            <a:r>
              <a:rPr lang="en-US" altLang="zh-CN" sz="1600" dirty="0">
                <a:latin typeface="华文中宋" panose="02010600040101010101" pitchFamily="2" charset="-122"/>
                <a:ea typeface="华文中宋" panose="02010600040101010101" pitchFamily="2" charset="-122"/>
              </a:rPr>
              <a:t> = </a:t>
            </a:r>
            <a:r>
              <a:rPr lang="en-US" altLang="zh-CN" sz="1600" dirty="0" err="1">
                <a:latin typeface="华文中宋" panose="02010600040101010101" pitchFamily="2" charset="-122"/>
                <a:ea typeface="华文中宋" panose="02010600040101010101" pitchFamily="2" charset="-122"/>
              </a:rPr>
              <a:t>ptopo</a:t>
            </a:r>
            <a:r>
              <a:rPr lang="en-US" altLang="zh-CN" sz="1600" dirty="0">
                <a:latin typeface="华文中宋" panose="02010600040101010101" pitchFamily="2" charset="-122"/>
                <a:ea typeface="华文中宋" panose="02010600040101010101" pitchFamily="2" charset="-122"/>
              </a:rPr>
              <a:t>[k];</a:t>
            </a:r>
          </a:p>
          <a:p>
            <a:r>
              <a:rPr lang="en-US" altLang="zh-CN" sz="1600" dirty="0">
                <a:latin typeface="华文中宋" panose="02010600040101010101" pitchFamily="2" charset="-122"/>
                <a:ea typeface="华文中宋" panose="02010600040101010101" pitchFamily="2" charset="-122"/>
              </a:rPr>
              <a:t>             for ( p = </a:t>
            </a:r>
            <a:r>
              <a:rPr lang="en-US" altLang="zh-CN" sz="1600" dirty="0" err="1">
                <a:latin typeface="华文中宋" panose="02010600040101010101" pitchFamily="2" charset="-122"/>
                <a:ea typeface="华文中宋" panose="02010600040101010101" pitchFamily="2" charset="-122"/>
              </a:rPr>
              <a:t>paoe</a:t>
            </a:r>
            <a:r>
              <a:rPr lang="en-US" altLang="zh-CN" sz="1600" dirty="0">
                <a:latin typeface="华文中宋" panose="02010600040101010101" pitchFamily="2" charset="-122"/>
                <a:ea typeface="华文中宋" panose="02010600040101010101" pitchFamily="2" charset="-122"/>
              </a:rPr>
              <a:t>-&gt;</a:t>
            </a:r>
            <a:r>
              <a:rPr lang="en-US" altLang="zh-CN" sz="1600" dirty="0" err="1">
                <a:latin typeface="华文中宋" panose="02010600040101010101" pitchFamily="2" charset="-122"/>
                <a:ea typeface="华文中宋" panose="02010600040101010101" pitchFamily="2" charset="-122"/>
              </a:rPr>
              <a:t>vexs</a:t>
            </a:r>
            <a:r>
              <a:rPr lang="en-US" altLang="zh-CN"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i</a:t>
            </a:r>
            <a:r>
              <a:rPr lang="en-US" altLang="zh-CN"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edgelist</a:t>
            </a:r>
            <a:r>
              <a:rPr lang="en-US" altLang="zh-CN" sz="1600" dirty="0">
                <a:latin typeface="华文中宋" panose="02010600040101010101" pitchFamily="2" charset="-122"/>
                <a:ea typeface="华文中宋" panose="02010600040101010101" pitchFamily="2" charset="-122"/>
              </a:rPr>
              <a:t>; p; p = p-&gt;</a:t>
            </a:r>
            <a:r>
              <a:rPr lang="en-US" altLang="zh-CN" sz="1600" dirty="0" err="1">
                <a:latin typeface="华文中宋" panose="02010600040101010101" pitchFamily="2" charset="-122"/>
                <a:ea typeface="华文中宋" panose="02010600040101010101" pitchFamily="2" charset="-122"/>
              </a:rPr>
              <a:t>nextedge</a:t>
            </a:r>
            <a:r>
              <a:rPr lang="en-US" altLang="zh-CN" sz="1600" dirty="0">
                <a:latin typeface="华文中宋" panose="02010600040101010101" pitchFamily="2" charset="-122"/>
                <a:ea typeface="华文中宋" panose="02010600040101010101" pitchFamily="2" charset="-122"/>
              </a:rPr>
              <a:t> ) {</a:t>
            </a:r>
          </a:p>
          <a:p>
            <a:r>
              <a:rPr lang="en-US" altLang="zh-CN" sz="1600" dirty="0">
                <a:latin typeface="华文中宋" panose="02010600040101010101" pitchFamily="2" charset="-122"/>
                <a:ea typeface="华文中宋" panose="02010600040101010101" pitchFamily="2" charset="-122"/>
              </a:rPr>
              <a:t>                j = p-&gt;</a:t>
            </a:r>
            <a:r>
              <a:rPr lang="en-US" altLang="zh-CN" sz="1600" dirty="0" err="1">
                <a:latin typeface="华文中宋" panose="02010600040101010101" pitchFamily="2" charset="-122"/>
                <a:ea typeface="华文中宋" panose="02010600040101010101" pitchFamily="2" charset="-122"/>
              </a:rPr>
              <a:t>endvex</a:t>
            </a:r>
            <a:r>
              <a:rPr lang="en-US" altLang="zh-CN" sz="1600" dirty="0">
                <a:latin typeface="华文中宋" panose="02010600040101010101" pitchFamily="2" charset="-122"/>
                <a:ea typeface="华文中宋" panose="02010600040101010101" pitchFamily="2" charset="-122"/>
              </a:rPr>
              <a:t>;</a:t>
            </a:r>
          </a:p>
          <a:p>
            <a:r>
              <a:rPr lang="en-US" altLang="zh-CN" sz="1600" dirty="0">
                <a:latin typeface="华文中宋" panose="02010600040101010101" pitchFamily="2" charset="-122"/>
                <a:ea typeface="华文中宋" panose="02010600040101010101" pitchFamily="2" charset="-122"/>
              </a:rPr>
              <a:t>               if ( le[j] - p-&gt;weight &lt; le[</a:t>
            </a:r>
            <a:r>
              <a:rPr lang="en-US" altLang="zh-CN" sz="1600" dirty="0" err="1">
                <a:latin typeface="华文中宋" panose="02010600040101010101" pitchFamily="2" charset="-122"/>
                <a:ea typeface="华文中宋" panose="02010600040101010101" pitchFamily="2" charset="-122"/>
              </a:rPr>
              <a:t>i</a:t>
            </a:r>
            <a:r>
              <a:rPr lang="en-US" altLang="zh-CN" sz="1600" dirty="0">
                <a:latin typeface="华文中宋" panose="02010600040101010101" pitchFamily="2" charset="-122"/>
                <a:ea typeface="华文中宋" panose="02010600040101010101" pitchFamily="2" charset="-122"/>
              </a:rPr>
              <a:t>] )  </a:t>
            </a:r>
          </a:p>
          <a:p>
            <a:r>
              <a:rPr lang="en-US" altLang="zh-CN" sz="1600" dirty="0">
                <a:latin typeface="华文中宋" panose="02010600040101010101" pitchFamily="2" charset="-122"/>
                <a:ea typeface="华文中宋" panose="02010600040101010101" pitchFamily="2" charset="-122"/>
              </a:rPr>
              <a:t>                     le[</a:t>
            </a:r>
            <a:r>
              <a:rPr lang="en-US" altLang="zh-CN" sz="1600" dirty="0" err="1">
                <a:latin typeface="华文中宋" panose="02010600040101010101" pitchFamily="2" charset="-122"/>
                <a:ea typeface="华文中宋" panose="02010600040101010101" pitchFamily="2" charset="-122"/>
              </a:rPr>
              <a:t>i</a:t>
            </a:r>
            <a:r>
              <a:rPr lang="en-US" altLang="zh-CN" sz="1600" dirty="0">
                <a:latin typeface="华文中宋" panose="02010600040101010101" pitchFamily="2" charset="-122"/>
                <a:ea typeface="华文中宋" panose="02010600040101010101" pitchFamily="2" charset="-122"/>
              </a:rPr>
              <a:t>] = le[j] -p-&gt;weight;</a:t>
            </a:r>
          </a:p>
          <a:p>
            <a:r>
              <a:rPr lang="en-US" altLang="zh-CN" sz="1600" dirty="0">
                <a:latin typeface="华文中宋" panose="02010600040101010101" pitchFamily="2" charset="-122"/>
                <a:ea typeface="华文中宋" panose="02010600040101010101" pitchFamily="2" charset="-122"/>
              </a:rPr>
              <a:t>             }</a:t>
            </a:r>
          </a:p>
          <a:p>
            <a:r>
              <a:rPr lang="en-US" altLang="zh-CN" sz="1600" dirty="0">
                <a:latin typeface="华文中宋" panose="02010600040101010101" pitchFamily="2" charset="-122"/>
                <a:ea typeface="华文中宋" panose="02010600040101010101" pitchFamily="2" charset="-122"/>
              </a:rPr>
              <a:t>          }</a:t>
            </a:r>
          </a:p>
          <a:p>
            <a:r>
              <a:rPr lang="en-US" altLang="zh-CN" sz="1600" dirty="0">
                <a:latin typeface="华文中宋" panose="02010600040101010101" pitchFamily="2" charset="-122"/>
                <a:ea typeface="华文中宋" panose="02010600040101010101" pitchFamily="2" charset="-122"/>
              </a:rPr>
              <a:t>} </a:t>
            </a:r>
            <a:endParaRPr lang="zh-CN" altLang="en-US" sz="16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1928434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关键路径：算法分析</a:t>
            </a:r>
          </a:p>
        </p:txBody>
      </p:sp>
      <p:sp>
        <p:nvSpPr>
          <p:cNvPr id="3" name="内容占位符 2"/>
          <p:cNvSpPr>
            <a:spLocks noGrp="1"/>
          </p:cNvSpPr>
          <p:nvPr>
            <p:ph idx="1"/>
          </p:nvPr>
        </p:nvSpPr>
        <p:spPr>
          <a:xfrm>
            <a:off x="452354" y="1341438"/>
            <a:ext cx="8153400" cy="4784725"/>
          </a:xfrm>
        </p:spPr>
        <p:txBody>
          <a:bodyPr/>
          <a:lstStyle/>
          <a:p>
            <a:r>
              <a:rPr lang="zh-CN" altLang="en-US" sz="2400" dirty="0"/>
              <a:t>若</a:t>
            </a:r>
            <a:r>
              <a:rPr lang="en-US" altLang="zh-CN" sz="2400" dirty="0"/>
              <a:t>AOE</a:t>
            </a:r>
            <a:r>
              <a:rPr lang="zh-CN" altLang="en-US" sz="2400" dirty="0"/>
              <a:t>网有</a:t>
            </a:r>
            <a:r>
              <a:rPr lang="en-US" altLang="zh-CN" sz="2400" dirty="0"/>
              <a:t>n</a:t>
            </a:r>
            <a:r>
              <a:rPr lang="zh-CN" altLang="en-US" sz="2400" dirty="0"/>
              <a:t>个顶点，</a:t>
            </a:r>
            <a:r>
              <a:rPr lang="en-US" altLang="zh-CN" sz="2400" dirty="0"/>
              <a:t>e</a:t>
            </a:r>
            <a:r>
              <a:rPr lang="zh-CN" altLang="en-US" sz="2400" dirty="0"/>
              <a:t>条边，在求拓扑序列和事件可能的最早发生时间及允许的最迟发生时间，以及判断关键活动的最早开始时间和最晚开始时间时，都要对图中所有顶点及每个顶点边表中所有的边结点进行检查，时间花费为</a:t>
            </a:r>
            <a:r>
              <a:rPr lang="en-US" altLang="zh-CN" sz="2400" dirty="0"/>
              <a:t>O(</a:t>
            </a:r>
            <a:r>
              <a:rPr lang="en-US" altLang="zh-CN" sz="2400" dirty="0" err="1"/>
              <a:t>n+e</a:t>
            </a:r>
            <a:r>
              <a:rPr lang="en-US" altLang="zh-CN" sz="2400" dirty="0"/>
              <a:t>)</a:t>
            </a:r>
            <a:r>
              <a:rPr lang="zh-CN" altLang="en-US" sz="2400" dirty="0"/>
              <a:t>，即求关键路径算法的时间复杂度为</a:t>
            </a:r>
            <a:r>
              <a:rPr lang="en-US" altLang="zh-CN" sz="2400" dirty="0"/>
              <a:t>O(</a:t>
            </a:r>
            <a:r>
              <a:rPr lang="en-US" altLang="zh-CN" sz="2400" dirty="0" err="1"/>
              <a:t>n+e</a:t>
            </a:r>
            <a:r>
              <a:rPr lang="en-US" altLang="zh-CN" sz="2400" dirty="0"/>
              <a:t>)</a:t>
            </a:r>
          </a:p>
        </p:txBody>
      </p:sp>
    </p:spTree>
    <p:extLst>
      <p:ext uri="{BB962C8B-B14F-4D97-AF65-F5344CB8AC3E}">
        <p14:creationId xmlns:p14="http://schemas.microsoft.com/office/powerpoint/2010/main" val="8847121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p:sp>
        <p:nvSpPr>
          <p:cNvPr id="3" name="内容占位符 2"/>
          <p:cNvSpPr>
            <a:spLocks noGrp="1"/>
          </p:cNvSpPr>
          <p:nvPr>
            <p:ph idx="1"/>
          </p:nvPr>
        </p:nvSpPr>
        <p:spPr>
          <a:xfrm>
            <a:off x="452354" y="1341438"/>
            <a:ext cx="8153400" cy="4784725"/>
          </a:xfrm>
        </p:spPr>
        <p:txBody>
          <a:bodyPr/>
          <a:lstStyle/>
          <a:p>
            <a:endParaRPr lang="en-US" altLang="zh-CN" dirty="0"/>
          </a:p>
        </p:txBody>
      </p:sp>
    </p:spTree>
    <p:extLst>
      <p:ext uri="{BB962C8B-B14F-4D97-AF65-F5344CB8AC3E}">
        <p14:creationId xmlns:p14="http://schemas.microsoft.com/office/powerpoint/2010/main" val="14160723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323850" y="5358271"/>
            <a:ext cx="9144000" cy="4107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solidFill>
                <a:srgbClr val="555555"/>
              </a:solidFill>
              <a:latin typeface="Arial" panose="020B0604020202020204" pitchFamily="34" charset="0"/>
              <a:ea typeface="宋体" panose="02010600030101010101" pitchFamily="2" charset="-122"/>
            </a:endParaRPr>
          </a:p>
        </p:txBody>
      </p:sp>
      <p:pic>
        <p:nvPicPr>
          <p:cNvPr id="12" name="Picture 7" descr="C:\Users\HP\Desktop\图片1.jpg"/>
          <p:cNvPicPr>
            <a:picLocks noChangeAspect="1" noChangeArrowheads="1"/>
          </p:cNvPicPr>
          <p:nvPr/>
        </p:nvPicPr>
        <p:blipFill>
          <a:blip r:embed="rId3" cstate="print">
            <a:extLst>
              <a:ext uri="{28A0092B-C50C-407E-A947-70E740481C1C}">
                <a14:useLocalDpi xmlns:a14="http://schemas.microsoft.com/office/drawing/2010/main" val="0"/>
              </a:ext>
            </a:extLst>
          </a:blip>
          <a:srcRect t="24120" b="23666"/>
          <a:stretch>
            <a:fillRect/>
          </a:stretch>
        </p:blipFill>
        <p:spPr bwMode="auto">
          <a:xfrm>
            <a:off x="0" y="0"/>
            <a:ext cx="9144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内容占位符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928267"/>
            <a:ext cx="9144001"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3"/>
          <p:cNvSpPr>
            <a:spLocks noChangeArrowheads="1"/>
          </p:cNvSpPr>
          <p:nvPr/>
        </p:nvSpPr>
        <p:spPr bwMode="auto">
          <a:xfrm>
            <a:off x="323850" y="1416446"/>
            <a:ext cx="8496300" cy="3392487"/>
          </a:xfrm>
          <a:prstGeom prst="rect">
            <a:avLst/>
          </a:prstGeom>
          <a:noFill/>
          <a:ln w="9525">
            <a:noFill/>
            <a:miter lim="800000"/>
            <a:headEnd/>
            <a:tailEnd/>
          </a:ln>
        </p:spPr>
        <p:txBody>
          <a:bodyPr lIns="0" tIns="0" rIns="0" bIns="0" anchor="ctr"/>
          <a:lstStyle/>
          <a:p>
            <a:pPr algn="ctr" eaLnBrk="1" hangingPunct="1">
              <a:buFont typeface="Arial" charset="0"/>
              <a:buNone/>
            </a:pPr>
            <a:r>
              <a:rPr lang="en-US" altLang="zh-CN" sz="4800" b="1" dirty="0">
                <a:solidFill>
                  <a:srgbClr val="555555"/>
                </a:solidFill>
                <a:latin typeface="微软雅黑" pitchFamily="34" charset="-122"/>
                <a:ea typeface="微软雅黑" pitchFamily="34" charset="-122"/>
                <a:sym typeface="微软雅黑" pitchFamily="34" charset="-122"/>
              </a:rPr>
              <a:t>Q  &amp;  A</a:t>
            </a:r>
          </a:p>
          <a:p>
            <a:pPr algn="ctr" eaLnBrk="1" hangingPunct="1">
              <a:buFont typeface="Arial" charset="0"/>
              <a:buNone/>
            </a:pPr>
            <a:endParaRPr lang="zh-CN" altLang="en-US" sz="4800" b="1" dirty="0">
              <a:solidFill>
                <a:srgbClr val="555555"/>
              </a:solidFill>
              <a:latin typeface="微软雅黑" pitchFamily="34" charset="-122"/>
              <a:ea typeface="微软雅黑" pitchFamily="34" charset="-122"/>
              <a:sym typeface="微软雅黑" pitchFamily="34" charset="-122"/>
            </a:endParaRPr>
          </a:p>
          <a:p>
            <a:pPr algn="ctr" eaLnBrk="1" hangingPunct="1">
              <a:buFont typeface="Arial" charset="0"/>
              <a:buNone/>
            </a:pPr>
            <a:r>
              <a:rPr lang="zh-CN" altLang="en-US" sz="4800" b="1" dirty="0">
                <a:solidFill>
                  <a:srgbClr val="555555"/>
                </a:solidFill>
                <a:latin typeface="微软雅黑" pitchFamily="34" charset="-122"/>
                <a:ea typeface="微软雅黑" pitchFamily="34" charset="-122"/>
                <a:sym typeface="微软雅黑" pitchFamily="34" charset="-122"/>
              </a:rPr>
              <a:t>  谢 谢！</a:t>
            </a:r>
            <a:endParaRPr lang="en-US" altLang="zh-CN" sz="4800" b="1" dirty="0">
              <a:solidFill>
                <a:srgbClr val="555555"/>
              </a:solidFill>
              <a:latin typeface="微软雅黑" pitchFamily="34" charset="-122"/>
              <a:ea typeface="微软雅黑" pitchFamily="34" charset="-122"/>
              <a:sym typeface="微软雅黑" pitchFamily="34" charset="-122"/>
            </a:endParaRPr>
          </a:p>
        </p:txBody>
      </p:sp>
      <p:pic>
        <p:nvPicPr>
          <p:cNvPr id="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51088" y="52221"/>
            <a:ext cx="3116262"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91549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图的周游：深度优先周游</a:t>
            </a:r>
          </a:p>
        </p:txBody>
      </p:sp>
      <p:sp>
        <p:nvSpPr>
          <p:cNvPr id="3" name="内容占位符 2"/>
          <p:cNvSpPr>
            <a:spLocks noGrp="1"/>
          </p:cNvSpPr>
          <p:nvPr>
            <p:ph idx="1"/>
          </p:nvPr>
        </p:nvSpPr>
        <p:spPr>
          <a:xfrm>
            <a:off x="452354" y="1341438"/>
            <a:ext cx="8153400" cy="605349"/>
          </a:xfrm>
        </p:spPr>
        <p:txBody>
          <a:bodyPr/>
          <a:lstStyle/>
          <a:p>
            <a:r>
              <a:rPr lang="zh-CN" altLang="en-US" dirty="0"/>
              <a:t>请给出下图的深度优先搜索（</a:t>
            </a:r>
            <a:r>
              <a:rPr lang="en-US" altLang="zh-CN" dirty="0"/>
              <a:t>DFS</a:t>
            </a:r>
            <a:r>
              <a:rPr lang="zh-CN" altLang="en-US" dirty="0"/>
              <a:t>）序列</a:t>
            </a:r>
            <a:endParaRPr lang="en-US" altLang="zh-CN" dirty="0"/>
          </a:p>
        </p:txBody>
      </p:sp>
      <p:sp>
        <p:nvSpPr>
          <p:cNvPr id="4" name="椭圆 3"/>
          <p:cNvSpPr/>
          <p:nvPr/>
        </p:nvSpPr>
        <p:spPr bwMode="auto">
          <a:xfrm>
            <a:off x="4100051" y="2253380"/>
            <a:ext cx="747251" cy="545690"/>
          </a:xfrm>
          <a:prstGeom prst="ellipse">
            <a:avLst/>
          </a:prstGeom>
          <a:solidFill>
            <a:srgbClr val="9FEF5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 name="椭圆 4"/>
          <p:cNvSpPr/>
          <p:nvPr/>
        </p:nvSpPr>
        <p:spPr bwMode="auto">
          <a:xfrm>
            <a:off x="2575147" y="2992667"/>
            <a:ext cx="891625" cy="545690"/>
          </a:xfrm>
          <a:prstGeom prst="ellipse">
            <a:avLst/>
          </a:prstGeom>
          <a:solidFill>
            <a:srgbClr val="9FEF5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椭圆 5"/>
          <p:cNvSpPr/>
          <p:nvPr/>
        </p:nvSpPr>
        <p:spPr bwMode="auto">
          <a:xfrm>
            <a:off x="5392993" y="3072581"/>
            <a:ext cx="1116242" cy="545690"/>
          </a:xfrm>
          <a:prstGeom prst="ellipse">
            <a:avLst/>
          </a:prstGeom>
          <a:solidFill>
            <a:srgbClr val="9FEF5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3</a:t>
            </a:r>
            <a:endParaRPr kumimoji="0" lang="zh-CN" altLang="en-US"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2627967" y="5751872"/>
            <a:ext cx="838805" cy="545690"/>
          </a:xfrm>
          <a:prstGeom prst="ellipse">
            <a:avLst/>
          </a:prstGeom>
          <a:solidFill>
            <a:srgbClr val="9FEF5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8</a:t>
            </a:r>
            <a:endParaRPr kumimoji="0" lang="zh-CN" altLang="en-US"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3569109" y="4481052"/>
            <a:ext cx="733067" cy="545690"/>
          </a:xfrm>
          <a:prstGeom prst="ellipse">
            <a:avLst/>
          </a:prstGeom>
          <a:solidFill>
            <a:srgbClr val="9FEF5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椭圆 8"/>
          <p:cNvSpPr/>
          <p:nvPr/>
        </p:nvSpPr>
        <p:spPr bwMode="auto">
          <a:xfrm>
            <a:off x="2231922" y="4481052"/>
            <a:ext cx="781664" cy="526025"/>
          </a:xfrm>
          <a:prstGeom prst="ellipse">
            <a:avLst/>
          </a:prstGeom>
          <a:solidFill>
            <a:srgbClr val="9FEF5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4</a:t>
            </a:r>
            <a:endParaRPr kumimoji="0" lang="zh-CN" altLang="en-US"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 name="椭圆 9"/>
          <p:cNvSpPr/>
          <p:nvPr/>
        </p:nvSpPr>
        <p:spPr bwMode="auto">
          <a:xfrm>
            <a:off x="4581831" y="4461387"/>
            <a:ext cx="811161" cy="545690"/>
          </a:xfrm>
          <a:prstGeom prst="ellipse">
            <a:avLst/>
          </a:prstGeom>
          <a:solidFill>
            <a:srgbClr val="9FEF5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6</a:t>
            </a:r>
            <a:endParaRPr kumimoji="0" lang="zh-CN" altLang="en-US"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椭圆 10"/>
          <p:cNvSpPr/>
          <p:nvPr/>
        </p:nvSpPr>
        <p:spPr bwMode="auto">
          <a:xfrm>
            <a:off x="5973093" y="4461387"/>
            <a:ext cx="1072283" cy="545690"/>
          </a:xfrm>
          <a:prstGeom prst="ellipse">
            <a:avLst/>
          </a:prstGeom>
          <a:solidFill>
            <a:srgbClr val="9FEF5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7</a:t>
            </a:r>
            <a:endParaRPr kumimoji="0" lang="zh-CN" altLang="en-US"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3" name="直接连接符 12"/>
          <p:cNvCxnSpPr>
            <a:stCxn id="4" idx="2"/>
            <a:endCxn id="5" idx="0"/>
          </p:cNvCxnSpPr>
          <p:nvPr/>
        </p:nvCxnSpPr>
        <p:spPr bwMode="auto">
          <a:xfrm flipH="1">
            <a:off x="3020960" y="2526225"/>
            <a:ext cx="1079091" cy="46644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a:stCxn id="4" idx="6"/>
            <a:endCxn id="6" idx="0"/>
          </p:cNvCxnSpPr>
          <p:nvPr/>
        </p:nvCxnSpPr>
        <p:spPr bwMode="auto">
          <a:xfrm>
            <a:off x="4847302" y="2526225"/>
            <a:ext cx="1103812" cy="54635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stCxn id="5" idx="3"/>
            <a:endCxn id="9" idx="0"/>
          </p:cNvCxnSpPr>
          <p:nvPr/>
        </p:nvCxnSpPr>
        <p:spPr bwMode="auto">
          <a:xfrm flipH="1">
            <a:off x="2622754" y="3458443"/>
            <a:ext cx="82969" cy="102260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a:endCxn id="8" idx="0"/>
          </p:cNvCxnSpPr>
          <p:nvPr/>
        </p:nvCxnSpPr>
        <p:spPr bwMode="auto">
          <a:xfrm>
            <a:off x="3264309" y="3497826"/>
            <a:ext cx="671334" cy="98322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a:endCxn id="7" idx="7"/>
          </p:cNvCxnSpPr>
          <p:nvPr/>
        </p:nvCxnSpPr>
        <p:spPr bwMode="auto">
          <a:xfrm flipH="1">
            <a:off x="3343932" y="5026742"/>
            <a:ext cx="395238" cy="80504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a:stCxn id="6" idx="3"/>
            <a:endCxn id="10" idx="0"/>
          </p:cNvCxnSpPr>
          <p:nvPr/>
        </p:nvCxnSpPr>
        <p:spPr bwMode="auto">
          <a:xfrm flipH="1">
            <a:off x="4987412" y="3538357"/>
            <a:ext cx="569051" cy="92303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stCxn id="9" idx="4"/>
            <a:endCxn id="7" idx="1"/>
          </p:cNvCxnSpPr>
          <p:nvPr/>
        </p:nvCxnSpPr>
        <p:spPr bwMode="auto">
          <a:xfrm>
            <a:off x="2622754" y="5007077"/>
            <a:ext cx="128053" cy="82470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stCxn id="6" idx="5"/>
            <a:endCxn id="11" idx="0"/>
          </p:cNvCxnSpPr>
          <p:nvPr/>
        </p:nvCxnSpPr>
        <p:spPr bwMode="auto">
          <a:xfrm>
            <a:off x="6345765" y="3538357"/>
            <a:ext cx="163470" cy="92303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474065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图的周游：广度优先周游</a:t>
            </a:r>
          </a:p>
        </p:txBody>
      </p:sp>
      <p:sp>
        <p:nvSpPr>
          <p:cNvPr id="3" name="内容占位符 2"/>
          <p:cNvSpPr>
            <a:spLocks noGrp="1"/>
          </p:cNvSpPr>
          <p:nvPr>
            <p:ph idx="1"/>
          </p:nvPr>
        </p:nvSpPr>
        <p:spPr>
          <a:xfrm>
            <a:off x="340477" y="1341439"/>
            <a:ext cx="8691646" cy="4390622"/>
          </a:xfrm>
        </p:spPr>
        <p:txBody>
          <a:bodyPr/>
          <a:lstStyle/>
          <a:p>
            <a:r>
              <a:rPr lang="zh-CN" altLang="en-US" sz="2400" b="1" dirty="0">
                <a:solidFill>
                  <a:srgbClr val="C00000"/>
                </a:solidFill>
              </a:rPr>
              <a:t>广度优先周游（</a:t>
            </a:r>
            <a:r>
              <a:rPr lang="en-US" altLang="zh-CN" sz="2400" b="1" dirty="0">
                <a:solidFill>
                  <a:srgbClr val="C00000"/>
                </a:solidFill>
              </a:rPr>
              <a:t>Breadth-First Traversal</a:t>
            </a:r>
            <a:r>
              <a:rPr lang="zh-CN" altLang="en-US" sz="2400" b="1" dirty="0">
                <a:solidFill>
                  <a:srgbClr val="C00000"/>
                </a:solidFill>
              </a:rPr>
              <a:t>）的策略</a:t>
            </a:r>
          </a:p>
          <a:p>
            <a:pPr lvl="1"/>
            <a:r>
              <a:rPr lang="zh-CN" altLang="en-US" b="1" dirty="0"/>
              <a:t>从指定顶点</a:t>
            </a:r>
            <a:r>
              <a:rPr lang="en-US" altLang="zh-CN" b="1" dirty="0"/>
              <a:t>v</a:t>
            </a:r>
            <a:r>
              <a:rPr lang="zh-CN" altLang="en-US" b="1" dirty="0"/>
              <a:t>出发，先访问顶点</a:t>
            </a:r>
            <a:r>
              <a:rPr lang="en-US" altLang="zh-CN" b="1" dirty="0"/>
              <a:t>v </a:t>
            </a:r>
            <a:r>
              <a:rPr lang="zh-CN" altLang="en-US" b="1" dirty="0"/>
              <a:t>并将其标记为已访问</a:t>
            </a:r>
            <a:endParaRPr lang="en-US" altLang="zh-CN" b="1" dirty="0"/>
          </a:p>
          <a:p>
            <a:pPr lvl="1"/>
            <a:r>
              <a:rPr lang="zh-CN" altLang="en-US" b="1" dirty="0"/>
              <a:t>依次访问</a:t>
            </a:r>
            <a:r>
              <a:rPr lang="en-US" altLang="zh-CN" b="1" dirty="0"/>
              <a:t>v </a:t>
            </a:r>
            <a:r>
              <a:rPr lang="zh-CN" altLang="en-US" b="1" dirty="0"/>
              <a:t>的所有相邻结点</a:t>
            </a:r>
            <a:r>
              <a:rPr lang="en-US" altLang="zh-CN" b="1" dirty="0"/>
              <a:t>w1, w2, …, </a:t>
            </a:r>
            <a:r>
              <a:rPr lang="en-US" altLang="zh-CN" b="1" dirty="0" err="1"/>
              <a:t>wx</a:t>
            </a:r>
            <a:r>
              <a:rPr lang="en-US" altLang="zh-CN" b="1" dirty="0"/>
              <a:t> </a:t>
            </a:r>
            <a:r>
              <a:rPr lang="zh-CN" altLang="en-US" b="1" dirty="0"/>
              <a:t>，然后依次访问与</a:t>
            </a:r>
            <a:r>
              <a:rPr lang="en-US" altLang="zh-CN" b="1" dirty="0"/>
              <a:t>w1, w2, …, </a:t>
            </a:r>
            <a:r>
              <a:rPr lang="en-US" altLang="zh-CN" b="1" dirty="0" err="1"/>
              <a:t>wx</a:t>
            </a:r>
            <a:r>
              <a:rPr lang="en-US" altLang="zh-CN" b="1" dirty="0"/>
              <a:t> </a:t>
            </a:r>
            <a:r>
              <a:rPr lang="zh-CN" altLang="en-US" b="1" dirty="0"/>
              <a:t>邻接的所有未访问顶点；依次类推，直到所有已访问顶点的相邻结点都已访问为止</a:t>
            </a:r>
            <a:endParaRPr lang="en-US" altLang="zh-CN" b="1" dirty="0"/>
          </a:p>
          <a:p>
            <a:pPr lvl="1"/>
            <a:r>
              <a:rPr lang="zh-CN" altLang="en-US" b="1" dirty="0"/>
              <a:t>如果图中还有未访问顶点，则选择一个未访问顶点，由它出发进行广度优先搜索，直到所有顶点都已访问为止</a:t>
            </a:r>
            <a:endParaRPr lang="en-US" altLang="zh-CN" b="1" dirty="0"/>
          </a:p>
          <a:p>
            <a:pPr lvl="1"/>
            <a:endParaRPr lang="zh-CN" altLang="en-US" sz="2000" dirty="0"/>
          </a:p>
        </p:txBody>
      </p:sp>
    </p:spTree>
    <p:extLst>
      <p:ext uri="{BB962C8B-B14F-4D97-AF65-F5344CB8AC3E}">
        <p14:creationId xmlns:p14="http://schemas.microsoft.com/office/powerpoint/2010/main" val="298469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图的周游：广度优先周游</a:t>
            </a:r>
          </a:p>
        </p:txBody>
      </p:sp>
      <p:sp>
        <p:nvSpPr>
          <p:cNvPr id="4" name="椭圆 3"/>
          <p:cNvSpPr/>
          <p:nvPr/>
        </p:nvSpPr>
        <p:spPr bwMode="auto">
          <a:xfrm>
            <a:off x="4100051" y="2253380"/>
            <a:ext cx="747251" cy="545690"/>
          </a:xfrm>
          <a:prstGeom prst="ellipse">
            <a:avLst/>
          </a:prstGeom>
          <a:solidFill>
            <a:srgbClr val="9FEF5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 name="椭圆 4"/>
          <p:cNvSpPr/>
          <p:nvPr/>
        </p:nvSpPr>
        <p:spPr bwMode="auto">
          <a:xfrm>
            <a:off x="2575147" y="2992667"/>
            <a:ext cx="891625" cy="545690"/>
          </a:xfrm>
          <a:prstGeom prst="ellipse">
            <a:avLst/>
          </a:prstGeom>
          <a:solidFill>
            <a:srgbClr val="9FEF5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椭圆 5"/>
          <p:cNvSpPr/>
          <p:nvPr/>
        </p:nvSpPr>
        <p:spPr bwMode="auto">
          <a:xfrm>
            <a:off x="5392993" y="3072581"/>
            <a:ext cx="1116242" cy="545690"/>
          </a:xfrm>
          <a:prstGeom prst="ellipse">
            <a:avLst/>
          </a:prstGeom>
          <a:solidFill>
            <a:srgbClr val="9FEF5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3</a:t>
            </a:r>
            <a:endParaRPr kumimoji="0" lang="zh-CN" altLang="en-US"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2627967" y="5751872"/>
            <a:ext cx="838805" cy="545690"/>
          </a:xfrm>
          <a:prstGeom prst="ellipse">
            <a:avLst/>
          </a:prstGeom>
          <a:solidFill>
            <a:srgbClr val="9FEF5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8</a:t>
            </a:r>
            <a:endParaRPr kumimoji="0" lang="zh-CN" altLang="en-US"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3569109" y="4481052"/>
            <a:ext cx="733067" cy="545690"/>
          </a:xfrm>
          <a:prstGeom prst="ellipse">
            <a:avLst/>
          </a:prstGeom>
          <a:solidFill>
            <a:srgbClr val="9FEF5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椭圆 8"/>
          <p:cNvSpPr/>
          <p:nvPr/>
        </p:nvSpPr>
        <p:spPr bwMode="auto">
          <a:xfrm>
            <a:off x="2231922" y="4481052"/>
            <a:ext cx="781664" cy="526025"/>
          </a:xfrm>
          <a:prstGeom prst="ellipse">
            <a:avLst/>
          </a:prstGeom>
          <a:solidFill>
            <a:srgbClr val="9FEF5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4</a:t>
            </a:r>
            <a:endParaRPr kumimoji="0" lang="zh-CN" altLang="en-US"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 name="椭圆 9"/>
          <p:cNvSpPr/>
          <p:nvPr/>
        </p:nvSpPr>
        <p:spPr bwMode="auto">
          <a:xfrm>
            <a:off x="4581831" y="4461387"/>
            <a:ext cx="811161" cy="545690"/>
          </a:xfrm>
          <a:prstGeom prst="ellipse">
            <a:avLst/>
          </a:prstGeom>
          <a:solidFill>
            <a:srgbClr val="9FEF5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6</a:t>
            </a:r>
            <a:endParaRPr kumimoji="0" lang="zh-CN" altLang="en-US"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椭圆 10"/>
          <p:cNvSpPr/>
          <p:nvPr/>
        </p:nvSpPr>
        <p:spPr bwMode="auto">
          <a:xfrm>
            <a:off x="5973093" y="4461387"/>
            <a:ext cx="1072283" cy="545690"/>
          </a:xfrm>
          <a:prstGeom prst="ellipse">
            <a:avLst/>
          </a:prstGeom>
          <a:solidFill>
            <a:srgbClr val="9FEF5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7</a:t>
            </a:r>
            <a:endParaRPr kumimoji="0" lang="zh-CN" altLang="en-US" sz="2000" b="1"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3" name="直接连接符 12"/>
          <p:cNvCxnSpPr>
            <a:stCxn id="4" idx="2"/>
            <a:endCxn id="5" idx="0"/>
          </p:cNvCxnSpPr>
          <p:nvPr/>
        </p:nvCxnSpPr>
        <p:spPr bwMode="auto">
          <a:xfrm flipH="1">
            <a:off x="3020960" y="2526225"/>
            <a:ext cx="1079091" cy="46644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a:stCxn id="4" idx="6"/>
            <a:endCxn id="6" idx="0"/>
          </p:cNvCxnSpPr>
          <p:nvPr/>
        </p:nvCxnSpPr>
        <p:spPr bwMode="auto">
          <a:xfrm>
            <a:off x="4847302" y="2526225"/>
            <a:ext cx="1103812" cy="54635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stCxn id="5" idx="3"/>
            <a:endCxn id="9" idx="0"/>
          </p:cNvCxnSpPr>
          <p:nvPr/>
        </p:nvCxnSpPr>
        <p:spPr bwMode="auto">
          <a:xfrm flipH="1">
            <a:off x="2622754" y="3458443"/>
            <a:ext cx="82969" cy="102260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a:endCxn id="8" idx="0"/>
          </p:cNvCxnSpPr>
          <p:nvPr/>
        </p:nvCxnSpPr>
        <p:spPr bwMode="auto">
          <a:xfrm>
            <a:off x="3264309" y="3497826"/>
            <a:ext cx="671334" cy="98322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a:endCxn id="7" idx="7"/>
          </p:cNvCxnSpPr>
          <p:nvPr/>
        </p:nvCxnSpPr>
        <p:spPr bwMode="auto">
          <a:xfrm flipH="1">
            <a:off x="3343932" y="5026742"/>
            <a:ext cx="395238" cy="80504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a:stCxn id="6" idx="3"/>
            <a:endCxn id="10" idx="0"/>
          </p:cNvCxnSpPr>
          <p:nvPr/>
        </p:nvCxnSpPr>
        <p:spPr bwMode="auto">
          <a:xfrm flipH="1">
            <a:off x="4987412" y="3538357"/>
            <a:ext cx="569051" cy="92303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stCxn id="9" idx="4"/>
            <a:endCxn id="7" idx="1"/>
          </p:cNvCxnSpPr>
          <p:nvPr/>
        </p:nvCxnSpPr>
        <p:spPr bwMode="auto">
          <a:xfrm>
            <a:off x="2622754" y="5007077"/>
            <a:ext cx="128053" cy="82470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stCxn id="6" idx="5"/>
            <a:endCxn id="11" idx="0"/>
          </p:cNvCxnSpPr>
          <p:nvPr/>
        </p:nvCxnSpPr>
        <p:spPr bwMode="auto">
          <a:xfrm>
            <a:off x="6345765" y="3538357"/>
            <a:ext cx="163470" cy="92303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内容占位符 19"/>
          <p:cNvSpPr>
            <a:spLocks noGrp="1"/>
          </p:cNvSpPr>
          <p:nvPr>
            <p:ph idx="1"/>
          </p:nvPr>
        </p:nvSpPr>
        <p:spPr/>
        <p:txBody>
          <a:bodyPr/>
          <a:lstStyle/>
          <a:p>
            <a:endParaRPr lang="zh-CN" altLang="en-US"/>
          </a:p>
        </p:txBody>
      </p:sp>
    </p:spTree>
    <p:extLst>
      <p:ext uri="{BB962C8B-B14F-4D97-AF65-F5344CB8AC3E}">
        <p14:creationId xmlns:p14="http://schemas.microsoft.com/office/powerpoint/2010/main" val="3474065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图的周游：广度优先周游</a:t>
            </a:r>
          </a:p>
        </p:txBody>
      </p:sp>
      <p:grpSp>
        <p:nvGrpSpPr>
          <p:cNvPr id="21" name="组合 20"/>
          <p:cNvGrpSpPr/>
          <p:nvPr/>
        </p:nvGrpSpPr>
        <p:grpSpPr>
          <a:xfrm>
            <a:off x="227444" y="1460033"/>
            <a:ext cx="3590088" cy="2972703"/>
            <a:chOff x="552404" y="1320150"/>
            <a:chExt cx="3590088" cy="2972703"/>
          </a:xfrm>
        </p:grpSpPr>
        <p:sp>
          <p:nvSpPr>
            <p:cNvPr id="22" name="椭圆 21"/>
            <p:cNvSpPr/>
            <p:nvPr/>
          </p:nvSpPr>
          <p:spPr bwMode="auto">
            <a:xfrm>
              <a:off x="2003979" y="1320150"/>
              <a:ext cx="530942" cy="545690"/>
            </a:xfrm>
            <a:prstGeom prst="ellipse">
              <a:avLst/>
            </a:prstGeom>
            <a:solidFill>
              <a:srgbClr val="FF9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1200" dirty="0">
                  <a:latin typeface="华文中宋" panose="02010600040101010101" pitchFamily="2" charset="-122"/>
                  <a:ea typeface="华文中宋" panose="02010600040101010101" pitchFamily="2" charset="-122"/>
                </a:rPr>
                <a:t>V</a:t>
              </a:r>
              <a:r>
                <a:rPr lang="en-US" altLang="zh-CN" sz="1200" baseline="-25000" dirty="0">
                  <a:latin typeface="华文中宋" panose="02010600040101010101" pitchFamily="2" charset="-122"/>
                  <a:ea typeface="华文中宋" panose="02010600040101010101" pitchFamily="2" charset="-122"/>
                </a:rPr>
                <a:t>1</a:t>
              </a:r>
              <a:endParaRPr lang="zh-CN" altLang="en-US" sz="1200" baseline="-25000" dirty="0">
                <a:latin typeface="华文中宋" panose="02010600040101010101" pitchFamily="2" charset="-122"/>
                <a:ea typeface="华文中宋" panose="02010600040101010101" pitchFamily="2" charset="-122"/>
              </a:endParaRPr>
            </a:p>
          </p:txBody>
        </p:sp>
        <p:sp>
          <p:nvSpPr>
            <p:cNvPr id="23" name="椭圆 22"/>
            <p:cNvSpPr/>
            <p:nvPr/>
          </p:nvSpPr>
          <p:spPr bwMode="auto">
            <a:xfrm>
              <a:off x="1105229" y="1919698"/>
              <a:ext cx="530942" cy="545690"/>
            </a:xfrm>
            <a:prstGeom prst="ellipse">
              <a:avLst/>
            </a:prstGeom>
            <a:solidFill>
              <a:srgbClr val="FF9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1200" dirty="0">
                  <a:latin typeface="华文中宋" panose="02010600040101010101" pitchFamily="2" charset="-122"/>
                  <a:ea typeface="华文中宋" panose="02010600040101010101" pitchFamily="2" charset="-122"/>
                </a:rPr>
                <a:t>V</a:t>
              </a:r>
              <a:r>
                <a:rPr lang="en-US" altLang="zh-CN" sz="1200" baseline="-25000" dirty="0">
                  <a:latin typeface="华文中宋" panose="02010600040101010101" pitchFamily="2" charset="-122"/>
                  <a:ea typeface="华文中宋" panose="02010600040101010101" pitchFamily="2" charset="-122"/>
                </a:rPr>
                <a:t>2</a:t>
              </a:r>
              <a:endParaRPr lang="zh-CN" altLang="en-US" sz="1200" baseline="-25000" dirty="0">
                <a:latin typeface="华文中宋" panose="02010600040101010101" pitchFamily="2" charset="-122"/>
                <a:ea typeface="华文中宋" panose="02010600040101010101" pitchFamily="2" charset="-122"/>
              </a:endParaRPr>
            </a:p>
          </p:txBody>
        </p:sp>
        <p:sp>
          <p:nvSpPr>
            <p:cNvPr id="24" name="椭圆 23"/>
            <p:cNvSpPr/>
            <p:nvPr/>
          </p:nvSpPr>
          <p:spPr bwMode="auto">
            <a:xfrm>
              <a:off x="3041416" y="1882772"/>
              <a:ext cx="530942" cy="545690"/>
            </a:xfrm>
            <a:prstGeom prst="ellipse">
              <a:avLst/>
            </a:prstGeom>
            <a:solidFill>
              <a:srgbClr val="FF9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1200" dirty="0">
                  <a:latin typeface="华文中宋" panose="02010600040101010101" pitchFamily="2" charset="-122"/>
                  <a:ea typeface="华文中宋" panose="02010600040101010101" pitchFamily="2" charset="-122"/>
                </a:rPr>
                <a:t>V</a:t>
              </a:r>
              <a:r>
                <a:rPr lang="en-US" altLang="zh-CN" sz="1200" baseline="-25000" dirty="0">
                  <a:latin typeface="华文中宋" panose="02010600040101010101" pitchFamily="2" charset="-122"/>
                  <a:ea typeface="华文中宋" panose="02010600040101010101" pitchFamily="2" charset="-122"/>
                </a:rPr>
                <a:t>3</a:t>
              </a:r>
              <a:endParaRPr lang="zh-CN" altLang="en-US" sz="1200" baseline="-25000" dirty="0">
                <a:latin typeface="华文中宋" panose="02010600040101010101" pitchFamily="2" charset="-122"/>
                <a:ea typeface="华文中宋" panose="02010600040101010101" pitchFamily="2" charset="-122"/>
              </a:endParaRPr>
            </a:p>
          </p:txBody>
        </p:sp>
        <p:sp>
          <p:nvSpPr>
            <p:cNvPr id="25" name="椭圆 24"/>
            <p:cNvSpPr/>
            <p:nvPr/>
          </p:nvSpPr>
          <p:spPr bwMode="auto">
            <a:xfrm>
              <a:off x="1061050" y="3747163"/>
              <a:ext cx="530942" cy="545690"/>
            </a:xfrm>
            <a:prstGeom prst="ellipse">
              <a:avLst/>
            </a:prstGeom>
            <a:solidFill>
              <a:srgbClr val="FF9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8</a:t>
              </a:r>
              <a:endParaRPr kumimoji="0" lang="zh-CN" altLang="en-US"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6" name="椭圆 25"/>
            <p:cNvSpPr/>
            <p:nvPr/>
          </p:nvSpPr>
          <p:spPr bwMode="auto">
            <a:xfrm>
              <a:off x="1621422" y="2769858"/>
              <a:ext cx="530942" cy="545690"/>
            </a:xfrm>
            <a:prstGeom prst="ellipse">
              <a:avLst/>
            </a:prstGeom>
            <a:solidFill>
              <a:srgbClr val="FF9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7" name="椭圆 26"/>
            <p:cNvSpPr/>
            <p:nvPr/>
          </p:nvSpPr>
          <p:spPr bwMode="auto">
            <a:xfrm>
              <a:off x="552404" y="2843145"/>
              <a:ext cx="530942" cy="526025"/>
            </a:xfrm>
            <a:prstGeom prst="ellipse">
              <a:avLst/>
            </a:prstGeom>
            <a:solidFill>
              <a:srgbClr val="FF9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1200" dirty="0">
                  <a:latin typeface="华文中宋" panose="02010600040101010101" pitchFamily="2" charset="-122"/>
                  <a:ea typeface="华文中宋" panose="02010600040101010101" pitchFamily="2" charset="-122"/>
                </a:rPr>
                <a:t>V</a:t>
              </a:r>
              <a:r>
                <a:rPr lang="en-US" altLang="zh-CN" sz="1200" baseline="-25000" dirty="0">
                  <a:latin typeface="华文中宋" panose="02010600040101010101" pitchFamily="2" charset="-122"/>
                  <a:ea typeface="华文中宋" panose="02010600040101010101" pitchFamily="2" charset="-122"/>
                </a:rPr>
                <a:t>4</a:t>
              </a:r>
              <a:endParaRPr lang="zh-CN" altLang="en-US" sz="1200" baseline="-25000" dirty="0">
                <a:latin typeface="华文中宋" panose="02010600040101010101" pitchFamily="2" charset="-122"/>
                <a:ea typeface="华文中宋" panose="02010600040101010101" pitchFamily="2" charset="-122"/>
              </a:endParaRPr>
            </a:p>
          </p:txBody>
        </p:sp>
        <p:sp>
          <p:nvSpPr>
            <p:cNvPr id="28" name="椭圆 27"/>
            <p:cNvSpPr/>
            <p:nvPr/>
          </p:nvSpPr>
          <p:spPr bwMode="auto">
            <a:xfrm>
              <a:off x="2398255" y="2769858"/>
              <a:ext cx="530942" cy="545690"/>
            </a:xfrm>
            <a:prstGeom prst="ellipse">
              <a:avLst/>
            </a:prstGeom>
            <a:solidFill>
              <a:srgbClr val="FF9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6</a:t>
              </a:r>
              <a:endParaRPr kumimoji="0" lang="zh-CN" altLang="en-US"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9" name="椭圆 28"/>
            <p:cNvSpPr/>
            <p:nvPr/>
          </p:nvSpPr>
          <p:spPr bwMode="auto">
            <a:xfrm>
              <a:off x="3611550" y="2769858"/>
              <a:ext cx="530942" cy="545690"/>
            </a:xfrm>
            <a:prstGeom prst="ellipse">
              <a:avLst/>
            </a:prstGeom>
            <a:solidFill>
              <a:srgbClr val="FF9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7</a:t>
              </a:r>
              <a:endParaRPr kumimoji="0" lang="zh-CN" altLang="en-US"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30" name="直接连接符 29"/>
            <p:cNvCxnSpPr>
              <a:stCxn id="22" idx="2"/>
              <a:endCxn id="23" idx="0"/>
            </p:cNvCxnSpPr>
            <p:nvPr/>
          </p:nvCxnSpPr>
          <p:spPr bwMode="auto">
            <a:xfrm flipH="1">
              <a:off x="1370700" y="1592995"/>
              <a:ext cx="633279" cy="32670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a:endCxn id="24" idx="0"/>
            </p:cNvCxnSpPr>
            <p:nvPr/>
          </p:nvCxnSpPr>
          <p:spPr bwMode="auto">
            <a:xfrm>
              <a:off x="2513565" y="1557679"/>
              <a:ext cx="793322" cy="32509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a:stCxn id="23" idx="3"/>
              <a:endCxn id="27" idx="0"/>
            </p:cNvCxnSpPr>
            <p:nvPr/>
          </p:nvCxnSpPr>
          <p:spPr bwMode="auto">
            <a:xfrm flipH="1">
              <a:off x="817875" y="2385474"/>
              <a:ext cx="365109" cy="45767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a:stCxn id="23" idx="5"/>
            </p:cNvCxnSpPr>
            <p:nvPr/>
          </p:nvCxnSpPr>
          <p:spPr bwMode="auto">
            <a:xfrm>
              <a:off x="1558416" y="2385474"/>
              <a:ext cx="328477" cy="406617"/>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p:cNvCxnSpPr>
              <a:stCxn id="26" idx="4"/>
              <a:endCxn id="25" idx="7"/>
            </p:cNvCxnSpPr>
            <p:nvPr/>
          </p:nvCxnSpPr>
          <p:spPr bwMode="auto">
            <a:xfrm flipH="1">
              <a:off x="1514237" y="3315548"/>
              <a:ext cx="372656" cy="51152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a:stCxn id="24" idx="3"/>
              <a:endCxn id="28" idx="0"/>
            </p:cNvCxnSpPr>
            <p:nvPr/>
          </p:nvCxnSpPr>
          <p:spPr bwMode="auto">
            <a:xfrm flipH="1">
              <a:off x="2663726" y="2348548"/>
              <a:ext cx="455445" cy="42131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a:stCxn id="27" idx="4"/>
              <a:endCxn id="25" idx="1"/>
            </p:cNvCxnSpPr>
            <p:nvPr/>
          </p:nvCxnSpPr>
          <p:spPr bwMode="auto">
            <a:xfrm>
              <a:off x="817875" y="3369170"/>
              <a:ext cx="320930" cy="457907"/>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a:stCxn id="24" idx="5"/>
              <a:endCxn id="29" idx="0"/>
            </p:cNvCxnSpPr>
            <p:nvPr/>
          </p:nvCxnSpPr>
          <p:spPr bwMode="auto">
            <a:xfrm>
              <a:off x="3494603" y="2348548"/>
              <a:ext cx="382418" cy="42131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8" name="矩形 37"/>
          <p:cNvSpPr/>
          <p:nvPr/>
        </p:nvSpPr>
        <p:spPr bwMode="auto">
          <a:xfrm>
            <a:off x="3743307" y="4419322"/>
            <a:ext cx="616152" cy="57731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p:txBody>
      </p:sp>
      <p:sp>
        <p:nvSpPr>
          <p:cNvPr id="39" name="矩形 38"/>
          <p:cNvSpPr/>
          <p:nvPr/>
        </p:nvSpPr>
        <p:spPr bwMode="auto">
          <a:xfrm>
            <a:off x="4359459" y="4419322"/>
            <a:ext cx="616152" cy="57731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eaLnBrk="1" hangingPunct="1"/>
            <a:endParaRPr lang="zh-CN" altLang="en-US" baseline="-25000" dirty="0">
              <a:latin typeface="Arial" panose="020B0604020202020204" pitchFamily="34" charset="0"/>
              <a:ea typeface="宋体" panose="02010600030101010101" pitchFamily="2" charset="-122"/>
            </a:endParaRPr>
          </a:p>
        </p:txBody>
      </p:sp>
      <p:sp>
        <p:nvSpPr>
          <p:cNvPr id="40" name="矩形 39"/>
          <p:cNvSpPr/>
          <p:nvPr/>
        </p:nvSpPr>
        <p:spPr bwMode="auto">
          <a:xfrm>
            <a:off x="4975611" y="4419322"/>
            <a:ext cx="616152" cy="57731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eaLnBrk="1" hangingPunct="1"/>
            <a:endParaRPr lang="zh-CN" altLang="en-US" baseline="-25000" dirty="0">
              <a:latin typeface="Arial" panose="020B0604020202020204" pitchFamily="34" charset="0"/>
              <a:ea typeface="宋体" panose="02010600030101010101" pitchFamily="2" charset="-122"/>
            </a:endParaRPr>
          </a:p>
        </p:txBody>
      </p:sp>
      <p:sp>
        <p:nvSpPr>
          <p:cNvPr id="41" name="矩形 40"/>
          <p:cNvSpPr/>
          <p:nvPr/>
        </p:nvSpPr>
        <p:spPr bwMode="auto">
          <a:xfrm>
            <a:off x="5591763" y="4419322"/>
            <a:ext cx="616152" cy="57731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eaLnBrk="1" hangingPunct="1"/>
            <a:endParaRPr lang="zh-CN" altLang="en-US" baseline="-25000" dirty="0">
              <a:latin typeface="Arial" panose="020B0604020202020204" pitchFamily="34" charset="0"/>
              <a:ea typeface="宋体" panose="02010600030101010101" pitchFamily="2" charset="-122"/>
            </a:endParaRPr>
          </a:p>
        </p:txBody>
      </p:sp>
      <p:sp>
        <p:nvSpPr>
          <p:cNvPr id="42" name="矩形 41"/>
          <p:cNvSpPr/>
          <p:nvPr/>
        </p:nvSpPr>
        <p:spPr bwMode="auto">
          <a:xfrm>
            <a:off x="6207915" y="4419322"/>
            <a:ext cx="616152" cy="57731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eaLnBrk="1" hangingPunct="1"/>
            <a:endParaRPr lang="zh-CN" altLang="en-US" baseline="-25000" dirty="0">
              <a:latin typeface="Arial" panose="020B0604020202020204" pitchFamily="34" charset="0"/>
              <a:ea typeface="宋体" panose="02010600030101010101" pitchFamily="2" charset="-122"/>
            </a:endParaRPr>
          </a:p>
        </p:txBody>
      </p:sp>
      <p:sp>
        <p:nvSpPr>
          <p:cNvPr id="43" name="矩形 42"/>
          <p:cNvSpPr/>
          <p:nvPr/>
        </p:nvSpPr>
        <p:spPr bwMode="auto">
          <a:xfrm>
            <a:off x="6824067" y="4419322"/>
            <a:ext cx="616152" cy="57731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eaLnBrk="1" hangingPunct="1"/>
            <a:endParaRPr lang="zh-CN" altLang="en-US" baseline="-25000" dirty="0">
              <a:latin typeface="Arial" panose="020B0604020202020204" pitchFamily="34" charset="0"/>
              <a:ea typeface="宋体" panose="02010600030101010101" pitchFamily="2" charset="-122"/>
            </a:endParaRPr>
          </a:p>
        </p:txBody>
      </p:sp>
      <p:sp>
        <p:nvSpPr>
          <p:cNvPr id="44" name="矩形 43"/>
          <p:cNvSpPr/>
          <p:nvPr/>
        </p:nvSpPr>
        <p:spPr bwMode="auto">
          <a:xfrm>
            <a:off x="7440219" y="4419322"/>
            <a:ext cx="616152" cy="57731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eaLnBrk="1" hangingPunct="1"/>
            <a:endParaRPr lang="zh-CN" altLang="en-US" baseline="-25000" dirty="0">
              <a:latin typeface="Arial" panose="020B0604020202020204" pitchFamily="34" charset="0"/>
              <a:ea typeface="宋体" panose="02010600030101010101" pitchFamily="2" charset="-122"/>
            </a:endParaRPr>
          </a:p>
        </p:txBody>
      </p:sp>
      <p:sp>
        <p:nvSpPr>
          <p:cNvPr id="45" name="矩形 44"/>
          <p:cNvSpPr/>
          <p:nvPr/>
        </p:nvSpPr>
        <p:spPr bwMode="auto">
          <a:xfrm>
            <a:off x="8056371" y="4419322"/>
            <a:ext cx="616152" cy="577315"/>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eaLnBrk="1" hangingPunct="1"/>
            <a:endParaRPr lang="zh-CN" altLang="en-US" baseline="-25000" dirty="0">
              <a:latin typeface="Arial" panose="020B0604020202020204" pitchFamily="34" charset="0"/>
              <a:ea typeface="宋体" panose="02010600030101010101" pitchFamily="2" charset="-122"/>
            </a:endParaRPr>
          </a:p>
        </p:txBody>
      </p:sp>
      <p:sp>
        <p:nvSpPr>
          <p:cNvPr id="47" name="文本框 46"/>
          <p:cNvSpPr txBox="1"/>
          <p:nvPr/>
        </p:nvSpPr>
        <p:spPr>
          <a:xfrm>
            <a:off x="3411873" y="5403242"/>
            <a:ext cx="646331" cy="369332"/>
          </a:xfrm>
          <a:prstGeom prst="rect">
            <a:avLst/>
          </a:prstGeom>
          <a:noFill/>
          <a:ln>
            <a:noFill/>
          </a:ln>
        </p:spPr>
        <p:txBody>
          <a:bodyPr wrap="none" rtlCol="0">
            <a:spAutoFit/>
          </a:bodyPr>
          <a:lstStyle>
            <a:defPPr>
              <a:defRPr lang="zh-CN"/>
            </a:defPPr>
            <a:lvl1pPr>
              <a:defRPr>
                <a:solidFill>
                  <a:srgbClr val="0033CC"/>
                </a:solidFill>
              </a:defRPr>
            </a:lvl1pPr>
          </a:lstStyle>
          <a:p>
            <a:r>
              <a:rPr lang="en-US" altLang="zh-CN" dirty="0"/>
              <a:t>front</a:t>
            </a:r>
            <a:endParaRPr lang="zh-CN" altLang="en-US" dirty="0"/>
          </a:p>
        </p:txBody>
      </p:sp>
      <p:sp>
        <p:nvSpPr>
          <p:cNvPr id="48" name="文本框 47"/>
          <p:cNvSpPr txBox="1"/>
          <p:nvPr/>
        </p:nvSpPr>
        <p:spPr>
          <a:xfrm>
            <a:off x="3924980" y="5397832"/>
            <a:ext cx="595035" cy="369332"/>
          </a:xfrm>
          <a:prstGeom prst="rect">
            <a:avLst/>
          </a:prstGeom>
          <a:noFill/>
          <a:ln>
            <a:noFill/>
          </a:ln>
        </p:spPr>
        <p:txBody>
          <a:bodyPr wrap="none" rtlCol="0">
            <a:spAutoFit/>
          </a:bodyPr>
          <a:lstStyle/>
          <a:p>
            <a:r>
              <a:rPr lang="en-US" altLang="zh-CN" dirty="0">
                <a:solidFill>
                  <a:srgbClr val="0033CC"/>
                </a:solidFill>
              </a:rPr>
              <a:t>rear</a:t>
            </a:r>
            <a:endParaRPr lang="zh-CN" altLang="en-US" dirty="0">
              <a:solidFill>
                <a:srgbClr val="0033CC"/>
              </a:solidFill>
            </a:endParaRPr>
          </a:p>
        </p:txBody>
      </p:sp>
      <p:cxnSp>
        <p:nvCxnSpPr>
          <p:cNvPr id="50" name="直接箭头连接符 49"/>
          <p:cNvCxnSpPr/>
          <p:nvPr/>
        </p:nvCxnSpPr>
        <p:spPr bwMode="auto">
          <a:xfrm flipV="1">
            <a:off x="3878153" y="4996637"/>
            <a:ext cx="0" cy="448820"/>
          </a:xfrm>
          <a:prstGeom prst="straightConnector1">
            <a:avLst/>
          </a:prstGeom>
          <a:solidFill>
            <a:schemeClr val="accent1"/>
          </a:solidFill>
          <a:ln w="28575" cap="flat" cmpd="sng" algn="ctr">
            <a:solidFill>
              <a:srgbClr val="0033C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箭头连接符 51"/>
          <p:cNvCxnSpPr/>
          <p:nvPr/>
        </p:nvCxnSpPr>
        <p:spPr bwMode="auto">
          <a:xfrm flipV="1">
            <a:off x="4186671" y="4977238"/>
            <a:ext cx="0" cy="448820"/>
          </a:xfrm>
          <a:prstGeom prst="straightConnector1">
            <a:avLst/>
          </a:prstGeom>
          <a:solidFill>
            <a:schemeClr val="accent1"/>
          </a:solidFill>
          <a:ln w="28575" cap="flat" cmpd="sng" algn="ctr">
            <a:solidFill>
              <a:srgbClr val="0033C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文本框 52"/>
          <p:cNvSpPr txBox="1"/>
          <p:nvPr/>
        </p:nvSpPr>
        <p:spPr>
          <a:xfrm>
            <a:off x="3878153" y="4150353"/>
            <a:ext cx="4801314" cy="369332"/>
          </a:xfrm>
          <a:prstGeom prst="rect">
            <a:avLst/>
          </a:prstGeom>
          <a:noFill/>
        </p:spPr>
        <p:txBody>
          <a:bodyPr wrap="none" rtlCol="0">
            <a:spAutoFit/>
          </a:bodyPr>
          <a:lstStyle/>
          <a:p>
            <a:r>
              <a:rPr lang="en-US" altLang="zh-CN" dirty="0"/>
              <a:t>0        1        2        3       4        5        6        7</a:t>
            </a:r>
            <a:endParaRPr lang="zh-CN" altLang="en-US" dirty="0"/>
          </a:p>
        </p:txBody>
      </p:sp>
      <p:sp>
        <p:nvSpPr>
          <p:cNvPr id="3" name="文本框 2"/>
          <p:cNvSpPr txBox="1"/>
          <p:nvPr/>
        </p:nvSpPr>
        <p:spPr>
          <a:xfrm>
            <a:off x="3625088" y="1633177"/>
            <a:ext cx="5378669" cy="584775"/>
          </a:xfrm>
          <a:prstGeom prst="rect">
            <a:avLst/>
          </a:prstGeom>
          <a:solidFill>
            <a:schemeClr val="accent1">
              <a:lumMod val="40000"/>
              <a:lumOff val="60000"/>
            </a:schemeClr>
          </a:solidFill>
        </p:spPr>
        <p:txBody>
          <a:bodyPr wrap="square" rtlCol="0">
            <a:spAutoFit/>
          </a:bodyPr>
          <a:lstStyle/>
          <a:p>
            <a:r>
              <a:rPr lang="en-US" altLang="zh-CN" sz="3200" dirty="0">
                <a:latin typeface="华文新魏" panose="02010800040101010101" pitchFamily="2" charset="-122"/>
                <a:ea typeface="华文新魏" panose="02010800040101010101" pitchFamily="2" charset="-122"/>
              </a:rPr>
              <a:t>V</a:t>
            </a:r>
            <a:r>
              <a:rPr lang="en-US" altLang="zh-CN" sz="3200" baseline="-25000" dirty="0">
                <a:latin typeface="华文新魏" panose="02010800040101010101" pitchFamily="2" charset="-122"/>
                <a:ea typeface="华文新魏" panose="02010800040101010101" pitchFamily="2" charset="-122"/>
              </a:rPr>
              <a:t>1     </a:t>
            </a:r>
            <a:r>
              <a:rPr lang="en-US" altLang="zh-CN" sz="3200" dirty="0">
                <a:latin typeface="华文新魏" panose="02010800040101010101" pitchFamily="2" charset="-122"/>
                <a:ea typeface="华文新魏" panose="02010800040101010101" pitchFamily="2" charset="-122"/>
              </a:rPr>
              <a:t>V</a:t>
            </a:r>
            <a:r>
              <a:rPr lang="en-US" altLang="zh-CN" sz="3200" baseline="-25000" dirty="0">
                <a:latin typeface="华文新魏" panose="02010800040101010101" pitchFamily="2" charset="-122"/>
                <a:ea typeface="华文新魏" panose="02010800040101010101" pitchFamily="2" charset="-122"/>
              </a:rPr>
              <a:t>2    </a:t>
            </a:r>
            <a:r>
              <a:rPr lang="en-US" altLang="zh-CN" sz="3200" dirty="0">
                <a:latin typeface="华文新魏" panose="02010800040101010101" pitchFamily="2" charset="-122"/>
                <a:ea typeface="华文新魏" panose="02010800040101010101" pitchFamily="2" charset="-122"/>
              </a:rPr>
              <a:t>V</a:t>
            </a:r>
            <a:r>
              <a:rPr lang="en-US" altLang="zh-CN" sz="3200" baseline="-25000" dirty="0">
                <a:latin typeface="华文新魏" panose="02010800040101010101" pitchFamily="2" charset="-122"/>
                <a:ea typeface="华文新魏" panose="02010800040101010101" pitchFamily="2" charset="-122"/>
              </a:rPr>
              <a:t>3   </a:t>
            </a:r>
            <a:r>
              <a:rPr lang="en-US" altLang="zh-CN" sz="3200" dirty="0">
                <a:latin typeface="华文新魏" panose="02010800040101010101" pitchFamily="2" charset="-122"/>
                <a:ea typeface="华文新魏" panose="02010800040101010101" pitchFamily="2" charset="-122"/>
              </a:rPr>
              <a:t>V</a:t>
            </a:r>
            <a:r>
              <a:rPr lang="en-US" altLang="zh-CN" sz="3200" baseline="-25000" dirty="0">
                <a:latin typeface="华文新魏" panose="02010800040101010101" pitchFamily="2" charset="-122"/>
                <a:ea typeface="华文新魏" panose="02010800040101010101" pitchFamily="2" charset="-122"/>
              </a:rPr>
              <a:t>4   </a:t>
            </a:r>
            <a:r>
              <a:rPr lang="en-US" altLang="zh-CN" sz="3200" dirty="0">
                <a:latin typeface="华文新魏" panose="02010800040101010101" pitchFamily="2" charset="-122"/>
                <a:ea typeface="华文新魏" panose="02010800040101010101" pitchFamily="2" charset="-122"/>
              </a:rPr>
              <a:t>V</a:t>
            </a:r>
            <a:r>
              <a:rPr lang="en-US" altLang="zh-CN" sz="3200" baseline="-25000" dirty="0">
                <a:latin typeface="华文新魏" panose="02010800040101010101" pitchFamily="2" charset="-122"/>
                <a:ea typeface="华文新魏" panose="02010800040101010101" pitchFamily="2" charset="-122"/>
              </a:rPr>
              <a:t>5     </a:t>
            </a:r>
            <a:r>
              <a:rPr lang="en-US" altLang="zh-CN" sz="3200" dirty="0">
                <a:latin typeface="华文新魏" panose="02010800040101010101" pitchFamily="2" charset="-122"/>
                <a:ea typeface="华文新魏" panose="02010800040101010101" pitchFamily="2" charset="-122"/>
              </a:rPr>
              <a:t>V</a:t>
            </a:r>
            <a:r>
              <a:rPr lang="en-US" altLang="zh-CN" sz="3200" baseline="-25000" dirty="0">
                <a:latin typeface="华文新魏" panose="02010800040101010101" pitchFamily="2" charset="-122"/>
                <a:ea typeface="华文新魏" panose="02010800040101010101" pitchFamily="2" charset="-122"/>
              </a:rPr>
              <a:t>6    </a:t>
            </a:r>
            <a:r>
              <a:rPr lang="en-US" altLang="zh-CN" sz="3200" dirty="0">
                <a:latin typeface="华文新魏" panose="02010800040101010101" pitchFamily="2" charset="-122"/>
                <a:ea typeface="华文新魏" panose="02010800040101010101" pitchFamily="2" charset="-122"/>
              </a:rPr>
              <a:t>V</a:t>
            </a:r>
            <a:r>
              <a:rPr lang="en-US" altLang="zh-CN" sz="3200" baseline="-25000" dirty="0">
                <a:latin typeface="华文新魏" panose="02010800040101010101" pitchFamily="2" charset="-122"/>
                <a:ea typeface="华文新魏" panose="02010800040101010101" pitchFamily="2" charset="-122"/>
              </a:rPr>
              <a:t>7   </a:t>
            </a:r>
            <a:r>
              <a:rPr lang="en-US" altLang="zh-CN" sz="3200" dirty="0">
                <a:latin typeface="华文新魏" panose="02010800040101010101" pitchFamily="2" charset="-122"/>
                <a:ea typeface="华文新魏" panose="02010800040101010101" pitchFamily="2" charset="-122"/>
              </a:rPr>
              <a:t>V</a:t>
            </a:r>
            <a:r>
              <a:rPr lang="en-US" altLang="zh-CN" sz="3200" baseline="-25000" dirty="0">
                <a:latin typeface="华文新魏" panose="02010800040101010101" pitchFamily="2" charset="-122"/>
                <a:ea typeface="华文新魏" panose="02010800040101010101" pitchFamily="2" charset="-122"/>
              </a:rPr>
              <a:t>8</a:t>
            </a:r>
            <a:endParaRPr lang="zh-CN" altLang="en-US" sz="3200" baseline="-250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41016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图的存储表示：邻接矩阵</a:t>
            </a:r>
          </a:p>
        </p:txBody>
      </p:sp>
      <p:sp>
        <p:nvSpPr>
          <p:cNvPr id="4" name="矩形 3"/>
          <p:cNvSpPr/>
          <p:nvPr/>
        </p:nvSpPr>
        <p:spPr>
          <a:xfrm>
            <a:off x="859093" y="1828800"/>
            <a:ext cx="7654413" cy="3207288"/>
          </a:xfrm>
          <a:prstGeom prst="rect">
            <a:avLst/>
          </a:prstGeom>
          <a:solidFill>
            <a:schemeClr val="bg1">
              <a:lumMod val="90000"/>
            </a:schemeClr>
          </a:solidFill>
        </p:spPr>
        <p:txBody>
          <a:bodyPr wrap="square">
            <a:spAutoFit/>
          </a:bodyPr>
          <a:lstStyle/>
          <a:p>
            <a:pPr marR="93680" algn="just">
              <a:lnSpc>
                <a:spcPts val="3500"/>
              </a:lnSpc>
            </a:pPr>
            <a:r>
              <a:rPr lang="en-US" altLang="zh-CN" sz="2800" b="1" dirty="0" err="1">
                <a:solidFill>
                  <a:schemeClr val="bg1">
                    <a:lumMod val="10000"/>
                  </a:schemeClr>
                </a:solidFill>
                <a:latin typeface="华文中宋" panose="02010600040101010101" pitchFamily="2" charset="-122"/>
                <a:ea typeface="华文中宋" panose="02010600040101010101" pitchFamily="2" charset="-122"/>
              </a:rPr>
              <a:t>typedef</a:t>
            </a:r>
            <a:r>
              <a:rPr lang="en-US" altLang="zh-CN" sz="2800" b="1" dirty="0">
                <a:solidFill>
                  <a:schemeClr val="bg1">
                    <a:lumMod val="10000"/>
                  </a:schemeClr>
                </a:solidFill>
                <a:latin typeface="华文中宋" panose="02010600040101010101" pitchFamily="2" charset="-122"/>
                <a:ea typeface="华文中宋" panose="02010600040101010101" pitchFamily="2" charset="-122"/>
              </a:rPr>
              <a:t>  char  </a:t>
            </a:r>
            <a:r>
              <a:rPr lang="en-US" altLang="zh-CN" sz="2800" b="1" dirty="0" err="1">
                <a:solidFill>
                  <a:schemeClr val="bg1">
                    <a:lumMod val="10000"/>
                  </a:schemeClr>
                </a:solidFill>
                <a:latin typeface="华文中宋" panose="02010600040101010101" pitchFamily="2" charset="-122"/>
                <a:ea typeface="华文中宋" panose="02010600040101010101" pitchFamily="2" charset="-122"/>
              </a:rPr>
              <a:t>VexType</a:t>
            </a:r>
            <a:r>
              <a:rPr lang="en-US" altLang="zh-CN" sz="2800" b="1" dirty="0">
                <a:solidFill>
                  <a:schemeClr val="bg1">
                    <a:lumMod val="10000"/>
                  </a:schemeClr>
                </a:solidFill>
                <a:latin typeface="华文中宋" panose="02010600040101010101" pitchFamily="2" charset="-122"/>
                <a:ea typeface="华文中宋" panose="02010600040101010101" pitchFamily="2" charset="-122"/>
              </a:rPr>
              <a:t>;</a:t>
            </a:r>
          </a:p>
          <a:p>
            <a:pPr marR="93680" algn="just">
              <a:lnSpc>
                <a:spcPts val="3500"/>
              </a:lnSpc>
            </a:pPr>
            <a:r>
              <a:rPr lang="en-US" altLang="zh-CN" sz="2800" b="1" dirty="0" err="1">
                <a:solidFill>
                  <a:schemeClr val="bg1">
                    <a:lumMod val="10000"/>
                  </a:schemeClr>
                </a:solidFill>
                <a:latin typeface="华文中宋" panose="02010600040101010101" pitchFamily="2" charset="-122"/>
                <a:ea typeface="华文中宋" panose="02010600040101010101" pitchFamily="2" charset="-122"/>
              </a:rPr>
              <a:t>typedef</a:t>
            </a:r>
            <a:r>
              <a:rPr lang="en-US" altLang="zh-CN" sz="2800" b="1" dirty="0">
                <a:solidFill>
                  <a:schemeClr val="bg1">
                    <a:lumMod val="10000"/>
                  </a:schemeClr>
                </a:solidFill>
                <a:latin typeface="华文中宋" panose="02010600040101010101" pitchFamily="2" charset="-122"/>
                <a:ea typeface="华文中宋" panose="02010600040101010101" pitchFamily="2" charset="-122"/>
              </a:rPr>
              <a:t>  float  </a:t>
            </a:r>
            <a:r>
              <a:rPr lang="en-US" altLang="zh-CN" sz="2800" b="1" dirty="0" err="1">
                <a:solidFill>
                  <a:schemeClr val="bg1">
                    <a:lumMod val="10000"/>
                  </a:schemeClr>
                </a:solidFill>
                <a:latin typeface="华文中宋" panose="02010600040101010101" pitchFamily="2" charset="-122"/>
                <a:ea typeface="华文中宋" panose="02010600040101010101" pitchFamily="2" charset="-122"/>
              </a:rPr>
              <a:t>AdjType</a:t>
            </a:r>
            <a:r>
              <a:rPr lang="en-US" altLang="zh-CN" sz="2800" b="1" dirty="0">
                <a:solidFill>
                  <a:schemeClr val="bg1">
                    <a:lumMod val="10000"/>
                  </a:schemeClr>
                </a:solidFill>
                <a:latin typeface="华文中宋" panose="02010600040101010101" pitchFamily="2" charset="-122"/>
                <a:ea typeface="华文中宋" panose="02010600040101010101" pitchFamily="2" charset="-122"/>
              </a:rPr>
              <a:t>; </a:t>
            </a:r>
          </a:p>
          <a:p>
            <a:pPr marR="93680" algn="just">
              <a:lnSpc>
                <a:spcPts val="3500"/>
              </a:lnSpc>
            </a:pPr>
            <a:r>
              <a:rPr lang="en-US" altLang="zh-CN" sz="2800" b="1" dirty="0">
                <a:solidFill>
                  <a:schemeClr val="bg1">
                    <a:lumMod val="10000"/>
                  </a:schemeClr>
                </a:solidFill>
                <a:latin typeface="华文中宋" panose="02010600040101010101" pitchFamily="2" charset="-122"/>
                <a:ea typeface="华文中宋" panose="02010600040101010101" pitchFamily="2" charset="-122"/>
              </a:rPr>
              <a:t>#define  N   5</a:t>
            </a:r>
          </a:p>
          <a:p>
            <a:pPr marR="93680" algn="just">
              <a:lnSpc>
                <a:spcPts val="3500"/>
              </a:lnSpc>
            </a:pPr>
            <a:r>
              <a:rPr lang="en-US" altLang="zh-CN" sz="2800" b="1" dirty="0" err="1">
                <a:solidFill>
                  <a:schemeClr val="bg1">
                    <a:lumMod val="10000"/>
                  </a:schemeClr>
                </a:solidFill>
                <a:latin typeface="华文中宋" panose="02010600040101010101" pitchFamily="2" charset="-122"/>
                <a:ea typeface="华文中宋" panose="02010600040101010101" pitchFamily="2" charset="-122"/>
              </a:rPr>
              <a:t>typedef</a:t>
            </a:r>
            <a:r>
              <a:rPr lang="en-US" altLang="zh-CN" sz="2800" b="1" dirty="0">
                <a:solidFill>
                  <a:schemeClr val="bg1">
                    <a:lumMod val="10000"/>
                  </a:schemeClr>
                </a:solidFill>
                <a:latin typeface="华文中宋" panose="02010600040101010101" pitchFamily="2" charset="-122"/>
                <a:ea typeface="华文中宋" panose="02010600040101010101" pitchFamily="2" charset="-122"/>
              </a:rPr>
              <a:t>  </a:t>
            </a:r>
            <a:r>
              <a:rPr lang="en-US" altLang="zh-CN" sz="2800" b="1" dirty="0" err="1">
                <a:solidFill>
                  <a:schemeClr val="bg1">
                    <a:lumMod val="10000"/>
                  </a:schemeClr>
                </a:solidFill>
                <a:latin typeface="华文中宋" panose="02010600040101010101" pitchFamily="2" charset="-122"/>
                <a:ea typeface="华文中宋" panose="02010600040101010101" pitchFamily="2" charset="-122"/>
              </a:rPr>
              <a:t>struct</a:t>
            </a:r>
            <a:r>
              <a:rPr lang="en-US" altLang="zh-CN" sz="2800" b="1" dirty="0">
                <a:solidFill>
                  <a:schemeClr val="bg1">
                    <a:lumMod val="10000"/>
                  </a:schemeClr>
                </a:solidFill>
                <a:latin typeface="华文中宋" panose="02010600040101010101" pitchFamily="2" charset="-122"/>
                <a:ea typeface="华文中宋" panose="02010600040101010101" pitchFamily="2" charset="-122"/>
              </a:rPr>
              <a:t>{</a:t>
            </a:r>
          </a:p>
          <a:p>
            <a:pPr marR="93680" algn="just">
              <a:lnSpc>
                <a:spcPts val="3500"/>
              </a:lnSpc>
            </a:pPr>
            <a:r>
              <a:rPr lang="en-US" altLang="zh-CN" sz="2800" b="1" dirty="0">
                <a:solidFill>
                  <a:schemeClr val="bg1">
                    <a:lumMod val="10000"/>
                  </a:schemeClr>
                </a:solidFill>
                <a:latin typeface="华文中宋" panose="02010600040101010101" pitchFamily="2" charset="-122"/>
                <a:ea typeface="华文中宋" panose="02010600040101010101" pitchFamily="2" charset="-122"/>
              </a:rPr>
              <a:t>   </a:t>
            </a:r>
            <a:r>
              <a:rPr lang="en-US" altLang="zh-CN" sz="2800" b="1" dirty="0" err="1">
                <a:solidFill>
                  <a:schemeClr val="bg1">
                    <a:lumMod val="10000"/>
                  </a:schemeClr>
                </a:solidFill>
                <a:latin typeface="华文中宋" panose="02010600040101010101" pitchFamily="2" charset="-122"/>
                <a:ea typeface="华文中宋" panose="02010600040101010101" pitchFamily="2" charset="-122"/>
              </a:rPr>
              <a:t>VexType</a:t>
            </a:r>
            <a:r>
              <a:rPr lang="en-US" altLang="zh-CN" sz="2800" b="1" dirty="0">
                <a:solidFill>
                  <a:schemeClr val="bg1">
                    <a:lumMod val="10000"/>
                  </a:schemeClr>
                </a:solidFill>
                <a:latin typeface="华文中宋" panose="02010600040101010101" pitchFamily="2" charset="-122"/>
                <a:ea typeface="华文中宋" panose="02010600040101010101" pitchFamily="2" charset="-122"/>
              </a:rPr>
              <a:t>  </a:t>
            </a:r>
            <a:r>
              <a:rPr lang="en-US" altLang="zh-CN" sz="2800" b="1" dirty="0" err="1">
                <a:solidFill>
                  <a:schemeClr val="bg1">
                    <a:lumMod val="10000"/>
                  </a:schemeClr>
                </a:solidFill>
                <a:latin typeface="华文中宋" panose="02010600040101010101" pitchFamily="2" charset="-122"/>
                <a:ea typeface="华文中宋" panose="02010600040101010101" pitchFamily="2" charset="-122"/>
              </a:rPr>
              <a:t>vexs</a:t>
            </a:r>
            <a:r>
              <a:rPr lang="en-US" altLang="zh-CN" sz="2800" b="1" dirty="0">
                <a:solidFill>
                  <a:schemeClr val="bg1">
                    <a:lumMod val="10000"/>
                  </a:schemeClr>
                </a:solidFill>
                <a:latin typeface="华文中宋" panose="02010600040101010101" pitchFamily="2" charset="-122"/>
                <a:ea typeface="华文中宋" panose="02010600040101010101" pitchFamily="2" charset="-122"/>
              </a:rPr>
              <a:t>[N];          // </a:t>
            </a:r>
            <a:r>
              <a:rPr lang="zh-CN" altLang="en-US" sz="2800" b="1" dirty="0">
                <a:solidFill>
                  <a:schemeClr val="bg1">
                    <a:lumMod val="10000"/>
                  </a:schemeClr>
                </a:solidFill>
                <a:latin typeface="华文中宋" panose="02010600040101010101" pitchFamily="2" charset="-122"/>
                <a:ea typeface="华文中宋" panose="02010600040101010101" pitchFamily="2" charset="-122"/>
              </a:rPr>
              <a:t>顶点信息</a:t>
            </a:r>
            <a:endParaRPr lang="en-US" altLang="zh-CN" sz="2800" b="1" dirty="0">
              <a:solidFill>
                <a:schemeClr val="bg1">
                  <a:lumMod val="10000"/>
                </a:schemeClr>
              </a:solidFill>
              <a:latin typeface="华文中宋" panose="02010600040101010101" pitchFamily="2" charset="-122"/>
              <a:ea typeface="华文中宋" panose="02010600040101010101" pitchFamily="2" charset="-122"/>
            </a:endParaRPr>
          </a:p>
          <a:p>
            <a:pPr marR="93680" algn="just">
              <a:lnSpc>
                <a:spcPts val="3500"/>
              </a:lnSpc>
            </a:pPr>
            <a:r>
              <a:rPr lang="en-US" altLang="zh-CN" sz="2800" b="1" dirty="0">
                <a:solidFill>
                  <a:schemeClr val="bg1">
                    <a:lumMod val="10000"/>
                  </a:schemeClr>
                </a:solidFill>
                <a:latin typeface="华文中宋" panose="02010600040101010101" pitchFamily="2" charset="-122"/>
                <a:ea typeface="华文中宋" panose="02010600040101010101" pitchFamily="2" charset="-122"/>
              </a:rPr>
              <a:t>   </a:t>
            </a:r>
            <a:r>
              <a:rPr lang="en-US" altLang="zh-CN" sz="2800" b="1" dirty="0" err="1">
                <a:solidFill>
                  <a:schemeClr val="bg1">
                    <a:lumMod val="10000"/>
                  </a:schemeClr>
                </a:solidFill>
                <a:latin typeface="华文中宋" panose="02010600040101010101" pitchFamily="2" charset="-122"/>
                <a:ea typeface="华文中宋" panose="02010600040101010101" pitchFamily="2" charset="-122"/>
              </a:rPr>
              <a:t>AdjType</a:t>
            </a:r>
            <a:r>
              <a:rPr lang="en-US" altLang="zh-CN" sz="2800" b="1" dirty="0">
                <a:solidFill>
                  <a:schemeClr val="bg1">
                    <a:lumMod val="10000"/>
                  </a:schemeClr>
                </a:solidFill>
                <a:latin typeface="华文中宋" panose="02010600040101010101" pitchFamily="2" charset="-122"/>
                <a:ea typeface="华文中宋" panose="02010600040101010101" pitchFamily="2" charset="-122"/>
              </a:rPr>
              <a:t>   arcs[N][N];    //</a:t>
            </a:r>
            <a:r>
              <a:rPr lang="zh-CN" altLang="en-US" sz="2800" b="1" dirty="0">
                <a:solidFill>
                  <a:schemeClr val="bg1">
                    <a:lumMod val="10000"/>
                  </a:schemeClr>
                </a:solidFill>
                <a:latin typeface="华文中宋" panose="02010600040101010101" pitchFamily="2" charset="-122"/>
                <a:ea typeface="华文中宋" panose="02010600040101010101" pitchFamily="2" charset="-122"/>
              </a:rPr>
              <a:t>关系矩阵</a:t>
            </a:r>
            <a:endParaRPr lang="en-US" altLang="zh-CN" sz="2800" b="1" dirty="0">
              <a:solidFill>
                <a:schemeClr val="bg1">
                  <a:lumMod val="10000"/>
                </a:schemeClr>
              </a:solidFill>
              <a:latin typeface="华文中宋" panose="02010600040101010101" pitchFamily="2" charset="-122"/>
              <a:ea typeface="华文中宋" panose="02010600040101010101" pitchFamily="2" charset="-122"/>
            </a:endParaRPr>
          </a:p>
          <a:p>
            <a:pPr marR="93680" algn="just">
              <a:lnSpc>
                <a:spcPts val="3500"/>
              </a:lnSpc>
            </a:pPr>
            <a:r>
              <a:rPr lang="en-US" altLang="zh-CN" sz="2800" b="1" dirty="0">
                <a:solidFill>
                  <a:schemeClr val="bg1">
                    <a:lumMod val="10000"/>
                  </a:schemeClr>
                </a:solidFill>
                <a:latin typeface="华文中宋" panose="02010600040101010101" pitchFamily="2" charset="-122"/>
                <a:ea typeface="华文中宋" panose="02010600040101010101" pitchFamily="2" charset="-122"/>
              </a:rPr>
              <a:t>} </a:t>
            </a:r>
            <a:r>
              <a:rPr lang="en-US" altLang="zh-CN" sz="2800" b="1" dirty="0" err="1">
                <a:solidFill>
                  <a:schemeClr val="bg1">
                    <a:lumMod val="10000"/>
                  </a:schemeClr>
                </a:solidFill>
                <a:latin typeface="华文中宋" panose="02010600040101010101" pitchFamily="2" charset="-122"/>
                <a:ea typeface="华文中宋" panose="02010600040101010101" pitchFamily="2" charset="-122"/>
              </a:rPr>
              <a:t>GraphMatrix</a:t>
            </a:r>
            <a:r>
              <a:rPr lang="en-US" altLang="zh-CN" sz="2800" b="1" dirty="0">
                <a:solidFill>
                  <a:schemeClr val="bg1">
                    <a:lumMod val="10000"/>
                  </a:schemeClr>
                </a:solidFill>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3631821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图的存储表示：邻接矩阵</a:t>
            </a:r>
          </a:p>
        </p:txBody>
      </p:sp>
      <p:sp>
        <p:nvSpPr>
          <p:cNvPr id="5" name="椭圆 4"/>
          <p:cNvSpPr/>
          <p:nvPr/>
        </p:nvSpPr>
        <p:spPr bwMode="auto">
          <a:xfrm>
            <a:off x="6402959" y="1784288"/>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椭圆 5"/>
          <p:cNvSpPr/>
          <p:nvPr/>
        </p:nvSpPr>
        <p:spPr bwMode="auto">
          <a:xfrm>
            <a:off x="6402959" y="3337784"/>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椭圆 6"/>
          <p:cNvSpPr/>
          <p:nvPr/>
        </p:nvSpPr>
        <p:spPr bwMode="auto">
          <a:xfrm>
            <a:off x="8202262" y="3337784"/>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椭圆 7"/>
          <p:cNvSpPr/>
          <p:nvPr/>
        </p:nvSpPr>
        <p:spPr bwMode="auto">
          <a:xfrm>
            <a:off x="8199804" y="1784288"/>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0" name="直接连接符 9"/>
          <p:cNvCxnSpPr>
            <a:stCxn id="5" idx="6"/>
            <a:endCxn id="8" idx="2"/>
          </p:cNvCxnSpPr>
          <p:nvPr/>
        </p:nvCxnSpPr>
        <p:spPr bwMode="auto">
          <a:xfrm>
            <a:off x="6624185" y="1902275"/>
            <a:ext cx="157561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p:nvCxnSpPr>
        <p:spPr bwMode="auto">
          <a:xfrm>
            <a:off x="6624185" y="3445941"/>
            <a:ext cx="157561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a:stCxn id="5" idx="4"/>
            <a:endCxn id="6" idx="0"/>
          </p:cNvCxnSpPr>
          <p:nvPr/>
        </p:nvCxnSpPr>
        <p:spPr bwMode="auto">
          <a:xfrm>
            <a:off x="6513572" y="2020262"/>
            <a:ext cx="0" cy="13175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a:stCxn id="5" idx="5"/>
            <a:endCxn id="7" idx="1"/>
          </p:cNvCxnSpPr>
          <p:nvPr/>
        </p:nvCxnSpPr>
        <p:spPr bwMode="auto">
          <a:xfrm>
            <a:off x="6591787" y="1985704"/>
            <a:ext cx="1642873" cy="138663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6" idx="7"/>
            <a:endCxn id="8" idx="3"/>
          </p:cNvCxnSpPr>
          <p:nvPr/>
        </p:nvCxnSpPr>
        <p:spPr bwMode="auto">
          <a:xfrm flipV="1">
            <a:off x="6591787" y="1985704"/>
            <a:ext cx="1640415" cy="138663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p:cNvSpPr txBox="1"/>
          <p:nvPr/>
        </p:nvSpPr>
        <p:spPr>
          <a:xfrm>
            <a:off x="6149037" y="1414956"/>
            <a:ext cx="319318"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a</a:t>
            </a:r>
            <a:endParaRPr lang="en-US" altLang="zh-CN" baseline="-25000" dirty="0">
              <a:latin typeface="华文中宋" panose="02010600040101010101" pitchFamily="2" charset="-122"/>
              <a:ea typeface="华文中宋" panose="02010600040101010101" pitchFamily="2" charset="-122"/>
            </a:endParaRPr>
          </a:p>
        </p:txBody>
      </p:sp>
      <p:sp>
        <p:nvSpPr>
          <p:cNvPr id="19" name="文本框 18"/>
          <p:cNvSpPr txBox="1"/>
          <p:nvPr/>
        </p:nvSpPr>
        <p:spPr>
          <a:xfrm>
            <a:off x="8165834" y="1432235"/>
            <a:ext cx="304892"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c</a:t>
            </a:r>
            <a:endParaRPr lang="en-US" altLang="zh-CN" baseline="-25000" dirty="0">
              <a:latin typeface="华文中宋" panose="02010600040101010101" pitchFamily="2" charset="-122"/>
              <a:ea typeface="华文中宋" panose="02010600040101010101" pitchFamily="2" charset="-122"/>
            </a:endParaRPr>
          </a:p>
        </p:txBody>
      </p:sp>
      <p:sp>
        <p:nvSpPr>
          <p:cNvPr id="20" name="文本框 19"/>
          <p:cNvSpPr txBox="1"/>
          <p:nvPr/>
        </p:nvSpPr>
        <p:spPr>
          <a:xfrm>
            <a:off x="7931242" y="3484936"/>
            <a:ext cx="327334"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d</a:t>
            </a:r>
            <a:endParaRPr lang="en-US" altLang="zh-CN" baseline="-25000" dirty="0">
              <a:latin typeface="华文中宋" panose="02010600040101010101" pitchFamily="2" charset="-122"/>
              <a:ea typeface="华文中宋" panose="02010600040101010101" pitchFamily="2" charset="-122"/>
            </a:endParaRPr>
          </a:p>
        </p:txBody>
      </p:sp>
      <p:sp>
        <p:nvSpPr>
          <p:cNvPr id="21" name="文本框 20"/>
          <p:cNvSpPr txBox="1"/>
          <p:nvPr/>
        </p:nvSpPr>
        <p:spPr>
          <a:xfrm>
            <a:off x="6131790" y="3465748"/>
            <a:ext cx="327334"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b</a:t>
            </a:r>
          </a:p>
        </p:txBody>
      </p:sp>
      <p:sp>
        <p:nvSpPr>
          <p:cNvPr id="23" name="矩形 22"/>
          <p:cNvSpPr/>
          <p:nvPr/>
        </p:nvSpPr>
        <p:spPr>
          <a:xfrm>
            <a:off x="146732" y="1494617"/>
            <a:ext cx="5689643" cy="461665"/>
          </a:xfrm>
          <a:prstGeom prst="rect">
            <a:avLst/>
          </a:prstGeom>
        </p:spPr>
        <p:txBody>
          <a:bodyPr wrap="square">
            <a:spAutoFit/>
          </a:bodyPr>
          <a:lstStyle/>
          <a:p>
            <a:r>
              <a:rPr lang="en-US" altLang="zh-CN" sz="2400" dirty="0" err="1">
                <a:latin typeface="华文中宋" panose="02010600040101010101" pitchFamily="2" charset="-122"/>
                <a:ea typeface="华文中宋" panose="02010600040101010101" pitchFamily="2" charset="-122"/>
              </a:rPr>
              <a:t>vexs</a:t>
            </a:r>
            <a:r>
              <a:rPr lang="en-US" altLang="zh-CN" sz="2400" dirty="0">
                <a:latin typeface="华文中宋" panose="02010600040101010101" pitchFamily="2" charset="-122"/>
                <a:ea typeface="华文中宋" panose="02010600040101010101" pitchFamily="2" charset="-122"/>
              </a:rPr>
              <a:t>[ ] = {‘a’, ‘b’, ‘c’, ‘d’}</a:t>
            </a:r>
          </a:p>
        </p:txBody>
      </p:sp>
      <mc:AlternateContent xmlns:mc="http://schemas.openxmlformats.org/markup-compatibility/2006" xmlns:a14="http://schemas.microsoft.com/office/drawing/2010/main">
        <mc:Choice Requires="a14">
          <p:sp>
            <p:nvSpPr>
              <p:cNvPr id="24" name="文本框 23"/>
              <p:cNvSpPr txBox="1"/>
              <p:nvPr/>
            </p:nvSpPr>
            <p:spPr>
              <a:xfrm>
                <a:off x="146732" y="2509511"/>
                <a:ext cx="2779479" cy="12320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𝑎𝑟𝑐𝑠</m:t>
                      </m:r>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m>
                            <m:mPr>
                              <m:mcs>
                                <m:mc>
                                  <m:mcPr>
                                    <m:count m:val="2"/>
                                    <m:mcJc m:val="center"/>
                                  </m:mcPr>
                                </m:mc>
                              </m:mcs>
                              <m:ctrlPr>
                                <a:rPr lang="en-US" altLang="zh-CN" sz="2000" b="0" i="1" smtClean="0">
                                  <a:latin typeface="Cambria Math" panose="02040503050406030204" pitchFamily="18" charset="0"/>
                                </a:rPr>
                              </m:ctrlPr>
                            </m:mPr>
                            <m:mr>
                              <m:e>
                                <m:m>
                                  <m:mPr>
                                    <m:mcs>
                                      <m:mc>
                                        <m:mcPr>
                                          <m:count m:val="2"/>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0</m:t>
                                      </m:r>
                                    </m:e>
                                    <m:e>
                                      <m:r>
                                        <a:rPr lang="en-US" altLang="zh-CN" sz="2000" b="0" i="1" smtClean="0">
                                          <a:latin typeface="Cambria Math" panose="02040503050406030204" pitchFamily="18" charset="0"/>
                                        </a:rPr>
                                        <m:t>1</m:t>
                                      </m:r>
                                    </m:e>
                                  </m:mr>
                                  <m:mr>
                                    <m:e>
                                      <m:r>
                                        <a:rPr lang="en-US" altLang="zh-CN" sz="2000" b="0" i="1" smtClean="0">
                                          <a:latin typeface="Cambria Math" panose="02040503050406030204" pitchFamily="18" charset="0"/>
                                        </a:rPr>
                                        <m:t>1</m:t>
                                      </m:r>
                                    </m:e>
                                    <m:e>
                                      <m:r>
                                        <a:rPr lang="en-US" altLang="zh-CN" sz="2000" b="0" i="1" smtClean="0">
                                          <a:latin typeface="Cambria Math" panose="02040503050406030204" pitchFamily="18" charset="0"/>
                                        </a:rPr>
                                        <m:t>0</m:t>
                                      </m:r>
                                    </m:e>
                                  </m:mr>
                                </m:m>
                              </m:e>
                              <m:e>
                                <m:m>
                                  <m:mPr>
                                    <m:mcs>
                                      <m:mc>
                                        <m:mcPr>
                                          <m:count m:val="2"/>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1</m:t>
                                      </m:r>
                                    </m:e>
                                    <m:e>
                                      <m:r>
                                        <a:rPr lang="en-US" altLang="zh-CN" sz="2000" b="0" i="1" smtClean="0">
                                          <a:latin typeface="Cambria Math" panose="02040503050406030204" pitchFamily="18" charset="0"/>
                                        </a:rPr>
                                        <m:t>1</m:t>
                                      </m:r>
                                    </m:e>
                                  </m:mr>
                                  <m:mr>
                                    <m:e>
                                      <m:r>
                                        <a:rPr lang="en-US" altLang="zh-CN" sz="2000" b="0" i="1" smtClean="0">
                                          <a:latin typeface="Cambria Math" panose="02040503050406030204" pitchFamily="18" charset="0"/>
                                        </a:rPr>
                                        <m:t>1</m:t>
                                      </m:r>
                                    </m:e>
                                    <m:e>
                                      <m:r>
                                        <a:rPr lang="en-US" altLang="zh-CN" sz="2000" b="0" i="1" smtClean="0">
                                          <a:latin typeface="Cambria Math" panose="02040503050406030204" pitchFamily="18" charset="0"/>
                                        </a:rPr>
                                        <m:t>1</m:t>
                                      </m:r>
                                    </m:e>
                                  </m:mr>
                                </m:m>
                              </m:e>
                            </m:mr>
                            <m:mr>
                              <m:e>
                                <m:m>
                                  <m:mPr>
                                    <m:mcs>
                                      <m:mc>
                                        <m:mcPr>
                                          <m:count m:val="2"/>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1</m:t>
                                      </m:r>
                                    </m:e>
                                    <m:e>
                                      <m:r>
                                        <a:rPr lang="en-US" altLang="zh-CN" sz="2000" b="0" i="1" smtClean="0">
                                          <a:latin typeface="Cambria Math" panose="02040503050406030204" pitchFamily="18" charset="0"/>
                                        </a:rPr>
                                        <m:t>1</m:t>
                                      </m:r>
                                    </m:e>
                                  </m:mr>
                                  <m:mr>
                                    <m:e>
                                      <m:r>
                                        <a:rPr lang="en-US" altLang="zh-CN" sz="2000" b="0" i="1" smtClean="0">
                                          <a:latin typeface="Cambria Math" panose="02040503050406030204" pitchFamily="18" charset="0"/>
                                        </a:rPr>
                                        <m:t>1</m:t>
                                      </m:r>
                                    </m:e>
                                    <m:e>
                                      <m:r>
                                        <a:rPr lang="en-US" altLang="zh-CN" sz="2000" b="0" i="1" smtClean="0">
                                          <a:latin typeface="Cambria Math" panose="02040503050406030204" pitchFamily="18" charset="0"/>
                                        </a:rPr>
                                        <m:t>1</m:t>
                                      </m:r>
                                    </m:e>
                                  </m:mr>
                                </m:m>
                              </m:e>
                              <m:e>
                                <m:m>
                                  <m:mPr>
                                    <m:mcs>
                                      <m:mc>
                                        <m:mcPr>
                                          <m:count m:val="2"/>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0</m:t>
                                      </m:r>
                                    </m:e>
                                    <m:e>
                                      <m:r>
                                        <a:rPr lang="en-US" altLang="zh-CN" sz="2000" b="0" i="1" smtClean="0">
                                          <a:latin typeface="Cambria Math" panose="02040503050406030204" pitchFamily="18" charset="0"/>
                                        </a:rPr>
                                        <m:t>0</m:t>
                                      </m:r>
                                    </m:e>
                                  </m:mr>
                                  <m:mr>
                                    <m:e>
                                      <m:r>
                                        <a:rPr lang="en-US" altLang="zh-CN" sz="2000" b="0" i="1" smtClean="0">
                                          <a:latin typeface="Cambria Math" panose="02040503050406030204" pitchFamily="18" charset="0"/>
                                        </a:rPr>
                                        <m:t>0</m:t>
                                      </m:r>
                                    </m:e>
                                    <m:e>
                                      <m:r>
                                        <a:rPr lang="en-US" altLang="zh-CN" sz="2000" b="0" i="1" smtClean="0">
                                          <a:latin typeface="Cambria Math" panose="02040503050406030204" pitchFamily="18" charset="0"/>
                                        </a:rPr>
                                        <m:t>0</m:t>
                                      </m:r>
                                    </m:e>
                                  </m:mr>
                                </m:m>
                              </m:e>
                            </m:mr>
                          </m:m>
                        </m:e>
                      </m:d>
                    </m:oMath>
                  </m:oMathPara>
                </a14:m>
                <a:endParaRPr lang="zh-CN" altLang="en-US" sz="2000" dirty="0">
                  <a:latin typeface="华文中宋" panose="02010600040101010101" pitchFamily="2" charset="-122"/>
                  <a:ea typeface="华文中宋" panose="02010600040101010101" pitchFamily="2" charset="-122"/>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146732" y="2509511"/>
                <a:ext cx="2779479" cy="1232004"/>
              </a:xfrm>
              <a:prstGeom prst="rect">
                <a:avLst/>
              </a:prstGeom>
              <a:blipFill rotWithShape="0">
                <a:blip r:embed="rId2" cstate="print"/>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2861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图的存储表示：邻接矩阵</a:t>
            </a:r>
          </a:p>
        </p:txBody>
      </p:sp>
      <p:sp>
        <p:nvSpPr>
          <p:cNvPr id="4" name="椭圆 3"/>
          <p:cNvSpPr/>
          <p:nvPr/>
        </p:nvSpPr>
        <p:spPr bwMode="auto">
          <a:xfrm>
            <a:off x="5016611" y="1912105"/>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椭圆 4"/>
          <p:cNvSpPr/>
          <p:nvPr/>
        </p:nvSpPr>
        <p:spPr bwMode="auto">
          <a:xfrm>
            <a:off x="5016611" y="3465601"/>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椭圆 5"/>
          <p:cNvSpPr/>
          <p:nvPr/>
        </p:nvSpPr>
        <p:spPr bwMode="auto">
          <a:xfrm>
            <a:off x="6815914" y="3465601"/>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椭圆 6"/>
          <p:cNvSpPr/>
          <p:nvPr/>
        </p:nvSpPr>
        <p:spPr bwMode="auto">
          <a:xfrm>
            <a:off x="6813456" y="1912105"/>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8" name="直接连接符 7"/>
          <p:cNvCxnSpPr/>
          <p:nvPr/>
        </p:nvCxnSpPr>
        <p:spPr bwMode="auto">
          <a:xfrm>
            <a:off x="5237837" y="3593565"/>
            <a:ext cx="1575619" cy="0"/>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a:endCxn id="17" idx="1"/>
          </p:cNvCxnSpPr>
          <p:nvPr/>
        </p:nvCxnSpPr>
        <p:spPr bwMode="auto">
          <a:xfrm>
            <a:off x="7034682" y="2056932"/>
            <a:ext cx="1069701" cy="666479"/>
          </a:xfrm>
          <a:prstGeom prst="line">
            <a:avLst/>
          </a:prstGeom>
          <a:solidFill>
            <a:schemeClr val="accent1"/>
          </a:solidFill>
          <a:ln w="3810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a:endCxn id="6" idx="7"/>
          </p:cNvCxnSpPr>
          <p:nvPr/>
        </p:nvCxnSpPr>
        <p:spPr bwMode="auto">
          <a:xfrm flipH="1">
            <a:off x="7004742" y="2826795"/>
            <a:ext cx="1118918" cy="673364"/>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p:nvCxnSpPr>
        <p:spPr bwMode="auto">
          <a:xfrm>
            <a:off x="5202981" y="2098918"/>
            <a:ext cx="1642873" cy="1386638"/>
          </a:xfrm>
          <a:prstGeom prst="line">
            <a:avLst/>
          </a:prstGeom>
          <a:solidFill>
            <a:schemeClr val="accent1"/>
          </a:solidFill>
          <a:ln w="3810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p:nvCxnSpPr>
        <p:spPr bwMode="auto">
          <a:xfrm flipV="1">
            <a:off x="5184772" y="2098918"/>
            <a:ext cx="1640415" cy="1386638"/>
          </a:xfrm>
          <a:prstGeom prst="line">
            <a:avLst/>
          </a:prstGeom>
          <a:solidFill>
            <a:schemeClr val="accent1"/>
          </a:solidFill>
          <a:ln w="3810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文本框 12"/>
          <p:cNvSpPr txBox="1"/>
          <p:nvPr/>
        </p:nvSpPr>
        <p:spPr>
          <a:xfrm>
            <a:off x="4762689" y="1542773"/>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0</a:t>
            </a:r>
          </a:p>
        </p:txBody>
      </p:sp>
      <p:sp>
        <p:nvSpPr>
          <p:cNvPr id="14" name="文本框 13"/>
          <p:cNvSpPr txBox="1"/>
          <p:nvPr/>
        </p:nvSpPr>
        <p:spPr>
          <a:xfrm>
            <a:off x="6779486" y="1560052"/>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1</a:t>
            </a:r>
          </a:p>
        </p:txBody>
      </p:sp>
      <p:sp>
        <p:nvSpPr>
          <p:cNvPr id="15" name="文本框 14"/>
          <p:cNvSpPr txBox="1"/>
          <p:nvPr/>
        </p:nvSpPr>
        <p:spPr>
          <a:xfrm>
            <a:off x="6544894" y="3612753"/>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3</a:t>
            </a:r>
          </a:p>
        </p:txBody>
      </p:sp>
      <p:sp>
        <p:nvSpPr>
          <p:cNvPr id="16" name="文本框 15"/>
          <p:cNvSpPr txBox="1"/>
          <p:nvPr/>
        </p:nvSpPr>
        <p:spPr>
          <a:xfrm>
            <a:off x="4745442" y="3593565"/>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4</a:t>
            </a:r>
          </a:p>
        </p:txBody>
      </p:sp>
      <p:sp>
        <p:nvSpPr>
          <p:cNvPr id="17" name="椭圆 16"/>
          <p:cNvSpPr/>
          <p:nvPr/>
        </p:nvSpPr>
        <p:spPr bwMode="auto">
          <a:xfrm>
            <a:off x="8071985" y="2688853"/>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任意多边形 19"/>
          <p:cNvSpPr/>
          <p:nvPr/>
        </p:nvSpPr>
        <p:spPr bwMode="auto">
          <a:xfrm>
            <a:off x="5235677" y="2005781"/>
            <a:ext cx="1577779" cy="250307"/>
          </a:xfrm>
          <a:custGeom>
            <a:avLst/>
            <a:gdLst>
              <a:gd name="connsiteX0" fmla="*/ 0 w 1666568"/>
              <a:gd name="connsiteY0" fmla="*/ 0 h 280356"/>
              <a:gd name="connsiteX1" fmla="*/ 752168 w 1666568"/>
              <a:gd name="connsiteY1" fmla="*/ 280219 h 280356"/>
              <a:gd name="connsiteX2" fmla="*/ 1666568 w 1666568"/>
              <a:gd name="connsiteY2" fmla="*/ 29496 h 280356"/>
            </a:gdLst>
            <a:ahLst/>
            <a:cxnLst>
              <a:cxn ang="0">
                <a:pos x="connsiteX0" y="connsiteY0"/>
              </a:cxn>
              <a:cxn ang="0">
                <a:pos x="connsiteX1" y="connsiteY1"/>
              </a:cxn>
              <a:cxn ang="0">
                <a:pos x="connsiteX2" y="connsiteY2"/>
              </a:cxn>
            </a:cxnLst>
            <a:rect l="l" t="t" r="r" b="b"/>
            <a:pathLst>
              <a:path w="1666568" h="280356">
                <a:moveTo>
                  <a:pt x="0" y="0"/>
                </a:moveTo>
                <a:cubicBezTo>
                  <a:pt x="237203" y="137651"/>
                  <a:pt x="474407" y="275303"/>
                  <a:pt x="752168" y="280219"/>
                </a:cubicBezTo>
                <a:cubicBezTo>
                  <a:pt x="1029929" y="285135"/>
                  <a:pt x="1348248" y="157315"/>
                  <a:pt x="1666568" y="29496"/>
                </a:cubicBezTo>
              </a:path>
            </a:pathLst>
          </a:custGeom>
          <a:noFill/>
          <a:ln w="38100"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 name="任意多边形 20"/>
          <p:cNvSpPr/>
          <p:nvPr/>
        </p:nvSpPr>
        <p:spPr bwMode="auto">
          <a:xfrm rot="10800000">
            <a:off x="5184772" y="1611077"/>
            <a:ext cx="1661082" cy="394704"/>
          </a:xfrm>
          <a:custGeom>
            <a:avLst/>
            <a:gdLst>
              <a:gd name="connsiteX0" fmla="*/ 0 w 1666568"/>
              <a:gd name="connsiteY0" fmla="*/ 0 h 280356"/>
              <a:gd name="connsiteX1" fmla="*/ 752168 w 1666568"/>
              <a:gd name="connsiteY1" fmla="*/ 280219 h 280356"/>
              <a:gd name="connsiteX2" fmla="*/ 1666568 w 1666568"/>
              <a:gd name="connsiteY2" fmla="*/ 29496 h 280356"/>
            </a:gdLst>
            <a:ahLst/>
            <a:cxnLst>
              <a:cxn ang="0">
                <a:pos x="connsiteX0" y="connsiteY0"/>
              </a:cxn>
              <a:cxn ang="0">
                <a:pos x="connsiteX1" y="connsiteY1"/>
              </a:cxn>
              <a:cxn ang="0">
                <a:pos x="connsiteX2" y="connsiteY2"/>
              </a:cxn>
            </a:cxnLst>
            <a:rect l="l" t="t" r="r" b="b"/>
            <a:pathLst>
              <a:path w="1666568" h="280356">
                <a:moveTo>
                  <a:pt x="0" y="0"/>
                </a:moveTo>
                <a:cubicBezTo>
                  <a:pt x="237203" y="137651"/>
                  <a:pt x="474407" y="275303"/>
                  <a:pt x="752168" y="280219"/>
                </a:cubicBezTo>
                <a:cubicBezTo>
                  <a:pt x="1029929" y="285135"/>
                  <a:pt x="1348248" y="157315"/>
                  <a:pt x="1666568" y="29496"/>
                </a:cubicBezTo>
              </a:path>
            </a:pathLst>
          </a:custGeom>
          <a:noFill/>
          <a:ln w="38100"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2" name="文本框 21"/>
          <p:cNvSpPr txBox="1"/>
          <p:nvPr/>
        </p:nvSpPr>
        <p:spPr>
          <a:xfrm>
            <a:off x="8293211" y="2642129"/>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2</a:t>
            </a:r>
          </a:p>
        </p:txBody>
      </p:sp>
      <p:sp>
        <p:nvSpPr>
          <p:cNvPr id="23" name="矩形 22"/>
          <p:cNvSpPr/>
          <p:nvPr/>
        </p:nvSpPr>
        <p:spPr>
          <a:xfrm>
            <a:off x="336086" y="1660760"/>
            <a:ext cx="4050221" cy="461665"/>
          </a:xfrm>
          <a:prstGeom prst="rect">
            <a:avLst/>
          </a:prstGeom>
        </p:spPr>
        <p:txBody>
          <a:bodyPr wrap="square">
            <a:spAutoFit/>
          </a:bodyPr>
          <a:lstStyle/>
          <a:p>
            <a:r>
              <a:rPr lang="en-US" altLang="zh-CN" sz="2400" dirty="0" err="1">
                <a:latin typeface="华文中宋" panose="02010600040101010101" pitchFamily="2" charset="-122"/>
                <a:ea typeface="华文中宋" panose="02010600040101010101" pitchFamily="2" charset="-122"/>
              </a:rPr>
              <a:t>vexs</a:t>
            </a:r>
            <a:r>
              <a:rPr lang="en-US" altLang="zh-CN" sz="2400" dirty="0">
                <a:latin typeface="华文中宋" panose="02010600040101010101" pitchFamily="2" charset="-122"/>
                <a:ea typeface="华文中宋" panose="02010600040101010101" pitchFamily="2" charset="-122"/>
              </a:rPr>
              <a:t>[] = {v</a:t>
            </a:r>
            <a:r>
              <a:rPr lang="en-US" altLang="zh-CN" sz="2400" baseline="-25000" dirty="0">
                <a:latin typeface="华文中宋" panose="02010600040101010101" pitchFamily="2" charset="-122"/>
                <a:ea typeface="华文中宋" panose="02010600040101010101" pitchFamily="2" charset="-122"/>
              </a:rPr>
              <a:t>0</a:t>
            </a:r>
            <a:r>
              <a:rPr lang="en-US" altLang="zh-CN" sz="2400" dirty="0">
                <a:latin typeface="华文中宋" panose="02010600040101010101" pitchFamily="2" charset="-122"/>
                <a:ea typeface="华文中宋" panose="02010600040101010101" pitchFamily="2" charset="-122"/>
              </a:rPr>
              <a:t>, v</a:t>
            </a:r>
            <a:r>
              <a:rPr lang="en-US" altLang="zh-CN" sz="2400" baseline="-25000" dirty="0">
                <a:latin typeface="华文中宋" panose="02010600040101010101" pitchFamily="2" charset="-122"/>
                <a:ea typeface="华文中宋" panose="02010600040101010101" pitchFamily="2" charset="-122"/>
              </a:rPr>
              <a:t>1</a:t>
            </a:r>
            <a:r>
              <a:rPr lang="en-US" altLang="zh-CN" sz="2400" dirty="0">
                <a:latin typeface="华文中宋" panose="02010600040101010101" pitchFamily="2" charset="-122"/>
                <a:ea typeface="华文中宋" panose="02010600040101010101" pitchFamily="2" charset="-122"/>
              </a:rPr>
              <a:t>, v</a:t>
            </a:r>
            <a:r>
              <a:rPr lang="en-US" altLang="zh-CN" sz="2400" baseline="-25000" dirty="0">
                <a:latin typeface="华文中宋" panose="02010600040101010101" pitchFamily="2" charset="-122"/>
                <a:ea typeface="华文中宋" panose="02010600040101010101" pitchFamily="2" charset="-122"/>
              </a:rPr>
              <a:t>2</a:t>
            </a:r>
            <a:r>
              <a:rPr lang="en-US" altLang="zh-CN" sz="2400" dirty="0">
                <a:latin typeface="华文中宋" panose="02010600040101010101" pitchFamily="2" charset="-122"/>
                <a:ea typeface="华文中宋" panose="02010600040101010101" pitchFamily="2" charset="-122"/>
              </a:rPr>
              <a:t>, v</a:t>
            </a:r>
            <a:r>
              <a:rPr lang="en-US" altLang="zh-CN" sz="2400" baseline="-25000" dirty="0">
                <a:latin typeface="华文中宋" panose="02010600040101010101" pitchFamily="2" charset="-122"/>
                <a:ea typeface="华文中宋" panose="02010600040101010101" pitchFamily="2" charset="-122"/>
              </a:rPr>
              <a:t>3</a:t>
            </a:r>
            <a:r>
              <a:rPr lang="en-US" altLang="zh-CN" sz="2400" dirty="0">
                <a:latin typeface="华文中宋" panose="02010600040101010101" pitchFamily="2" charset="-122"/>
                <a:ea typeface="华文中宋" panose="02010600040101010101" pitchFamily="2" charset="-122"/>
              </a:rPr>
              <a:t>, v</a:t>
            </a:r>
            <a:r>
              <a:rPr lang="en-US" altLang="zh-CN" sz="2400" baseline="-25000" dirty="0">
                <a:latin typeface="华文中宋" panose="02010600040101010101" pitchFamily="2" charset="-122"/>
                <a:ea typeface="华文中宋" panose="02010600040101010101" pitchFamily="2" charset="-122"/>
              </a:rPr>
              <a:t>4</a:t>
            </a:r>
            <a:r>
              <a:rPr lang="en-US" altLang="zh-CN" sz="2400" dirty="0">
                <a:latin typeface="华文中宋" panose="02010600040101010101" pitchFamily="2" charset="-122"/>
                <a:ea typeface="华文中宋" panose="02010600040101010101" pitchFamily="2" charset="-122"/>
              </a:rPr>
              <a:t>}</a:t>
            </a:r>
          </a:p>
        </p:txBody>
      </p:sp>
      <mc:AlternateContent xmlns:mc="http://schemas.openxmlformats.org/markup-compatibility/2006" xmlns:a14="http://schemas.microsoft.com/office/drawing/2010/main">
        <mc:Choice Requires="a14">
          <p:sp>
            <p:nvSpPr>
              <p:cNvPr id="24" name="文本框 23"/>
              <p:cNvSpPr txBox="1"/>
              <p:nvPr/>
            </p:nvSpPr>
            <p:spPr>
              <a:xfrm>
                <a:off x="337203" y="2817013"/>
                <a:ext cx="3291606" cy="14801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𝑎𝑟𝑐𝑠</m:t>
                      </m:r>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m>
                            <m:mPr>
                              <m:mcs>
                                <m:mc>
                                  <m:mcPr>
                                    <m:count m:val="2"/>
                                    <m:mcJc m:val="center"/>
                                  </m:mcPr>
                                </m:mc>
                              </m:mcs>
                              <m:ctrlPr>
                                <a:rPr lang="en-US" altLang="zh-CN" sz="2000" b="0" i="1" smtClean="0">
                                  <a:latin typeface="Cambria Math" panose="02040503050406030204" pitchFamily="18" charset="0"/>
                                </a:rPr>
                              </m:ctrlPr>
                            </m:mPr>
                            <m:mr>
                              <m:e>
                                <m:m>
                                  <m:mPr>
                                    <m:mcs>
                                      <m:mc>
                                        <m:mcPr>
                                          <m:count m:val="2"/>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0</m:t>
                                      </m:r>
                                    </m:e>
                                    <m:e>
                                      <m:r>
                                        <a:rPr lang="en-US" altLang="zh-CN" sz="2000" b="0" i="1" smtClean="0">
                                          <a:latin typeface="Cambria Math" panose="02040503050406030204" pitchFamily="18" charset="0"/>
                                        </a:rPr>
                                        <m:t>1</m:t>
                                      </m:r>
                                    </m:e>
                                  </m:mr>
                                  <m:mr>
                                    <m:e>
                                      <m:r>
                                        <a:rPr lang="en-US" altLang="zh-CN" sz="2000" b="0" i="1" smtClean="0">
                                          <a:latin typeface="Cambria Math" panose="02040503050406030204" pitchFamily="18" charset="0"/>
                                        </a:rPr>
                                        <m:t>1</m:t>
                                      </m:r>
                                    </m:e>
                                    <m:e>
                                      <m:r>
                                        <a:rPr lang="en-US" altLang="zh-CN" sz="2000" b="0" i="1" smtClean="0">
                                          <a:latin typeface="Cambria Math" panose="02040503050406030204" pitchFamily="18" charset="0"/>
                                        </a:rPr>
                                        <m:t>0</m:t>
                                      </m:r>
                                    </m:e>
                                  </m:mr>
                                </m:m>
                              </m:e>
                              <m:e>
                                <m:m>
                                  <m:mPr>
                                    <m:mcs>
                                      <m:mc>
                                        <m:mcPr>
                                          <m:count m:val="2"/>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0</m:t>
                                      </m:r>
                                    </m:e>
                                    <m:e>
                                      <m:m>
                                        <m:mPr>
                                          <m:mcs>
                                            <m:mc>
                                              <m:mcPr>
                                                <m:count m:val="2"/>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0</m:t>
                                            </m:r>
                                          </m:e>
                                          <m:e>
                                            <m:r>
                                              <a:rPr lang="en-US" altLang="zh-CN" sz="2000" b="0" i="1" smtClean="0">
                                                <a:latin typeface="Cambria Math" panose="02040503050406030204" pitchFamily="18" charset="0"/>
                                              </a:rPr>
                                              <m:t>0</m:t>
                                            </m:r>
                                          </m:e>
                                        </m:mr>
                                      </m:m>
                                    </m:e>
                                  </m:mr>
                                  <m:mr>
                                    <m:e>
                                      <m:r>
                                        <a:rPr lang="en-US" altLang="zh-CN" sz="2000" b="0" i="1" smtClean="0">
                                          <a:latin typeface="Cambria Math" panose="02040503050406030204" pitchFamily="18" charset="0"/>
                                        </a:rPr>
                                        <m:t>0</m:t>
                                      </m:r>
                                    </m:e>
                                    <m:e>
                                      <m:m>
                                        <m:mPr>
                                          <m:mcs>
                                            <m:mc>
                                              <m:mcPr>
                                                <m:count m:val="2"/>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0</m:t>
                                            </m:r>
                                          </m:e>
                                          <m:e>
                                            <m:r>
                                              <a:rPr lang="en-US" altLang="zh-CN" sz="2000" b="0" i="1" smtClean="0">
                                                <a:latin typeface="Cambria Math" panose="02040503050406030204" pitchFamily="18" charset="0"/>
                                              </a:rPr>
                                              <m:t>1</m:t>
                                            </m:r>
                                          </m:e>
                                        </m:mr>
                                      </m:m>
                                    </m:e>
                                  </m:mr>
                                </m:m>
                              </m:e>
                            </m:mr>
                            <m:mr>
                              <m:e>
                                <m:m>
                                  <m:mPr>
                                    <m:mcs>
                                      <m:mc>
                                        <m:mcPr>
                                          <m:count m:val="2"/>
                                          <m:mcJc m:val="center"/>
                                        </m:mcPr>
                                      </m:mc>
                                    </m:mcs>
                                    <m:ctrlPr>
                                      <a:rPr lang="en-US" altLang="zh-CN" sz="2000" b="0" i="1" smtClean="0">
                                        <a:latin typeface="Cambria Math" panose="02040503050406030204" pitchFamily="18" charset="0"/>
                                      </a:rPr>
                                    </m:ctrlPr>
                                  </m:mPr>
                                  <m:mr>
                                    <m:e>
                                      <m:r>
                                        <a:rPr lang="en-US" altLang="zh-CN" sz="2000" b="0" i="1" smtClean="0">
                                          <a:latin typeface="Cambria Math" panose="02040503050406030204" pitchFamily="18" charset="0"/>
                                        </a:rPr>
                                        <m:t>0</m:t>
                                      </m:r>
                                    </m:e>
                                    <m:e>
                                      <m:r>
                                        <a:rPr lang="en-US" altLang="zh-CN" sz="2000" b="0" i="1" smtClean="0">
                                          <a:latin typeface="Cambria Math" panose="02040503050406030204" pitchFamily="18" charset="0"/>
                                        </a:rPr>
                                        <m:t>1</m:t>
                                      </m:r>
                                    </m:e>
                                  </m:mr>
                                  <m:mr>
                                    <m:e>
                                      <m:m>
                                        <m:mPr>
                                          <m:mcs>
                                            <m:mc>
                                              <m:mcPr>
                                                <m:count m:val="1"/>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1</m:t>
                                            </m:r>
                                          </m:e>
                                        </m:mr>
                                        <m:mr>
                                          <m:e>
                                            <m:r>
                                              <a:rPr lang="en-US" altLang="zh-CN" sz="2000" b="0" i="1" smtClean="0">
                                                <a:latin typeface="Cambria Math" panose="02040503050406030204" pitchFamily="18" charset="0"/>
                                              </a:rPr>
                                              <m:t>0</m:t>
                                            </m:r>
                                          </m:e>
                                        </m:mr>
                                      </m:m>
                                    </m:e>
                                    <m:e>
                                      <m:m>
                                        <m:mPr>
                                          <m:mcs>
                                            <m:mc>
                                              <m:mcPr>
                                                <m:count m:val="1"/>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0</m:t>
                                            </m:r>
                                          </m:e>
                                        </m:mr>
                                        <m:mr>
                                          <m:e>
                                            <m:r>
                                              <a:rPr lang="en-US" altLang="zh-CN" sz="2000" b="0" i="1" smtClean="0">
                                                <a:latin typeface="Cambria Math" panose="02040503050406030204" pitchFamily="18" charset="0"/>
                                              </a:rPr>
                                              <m:t>0</m:t>
                                            </m:r>
                                          </m:e>
                                        </m:mr>
                                      </m:m>
                                    </m:e>
                                  </m:mr>
                                </m:m>
                              </m:e>
                              <m:e>
                                <m:m>
                                  <m:mPr>
                                    <m:mcs>
                                      <m:mc>
                                        <m:mcPr>
                                          <m:count m:val="2"/>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0</m:t>
                                      </m:r>
                                    </m:e>
                                    <m:e>
                                      <m:m>
                                        <m:mPr>
                                          <m:mcs>
                                            <m:mc>
                                              <m:mcPr>
                                                <m:count m:val="2"/>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1</m:t>
                                            </m:r>
                                          </m:e>
                                          <m:e>
                                            <m:r>
                                              <a:rPr lang="en-US" altLang="zh-CN" sz="2000" b="0" i="1" smtClean="0">
                                                <a:latin typeface="Cambria Math" panose="02040503050406030204" pitchFamily="18" charset="0"/>
                                              </a:rPr>
                                              <m:t>0</m:t>
                                            </m:r>
                                          </m:e>
                                        </m:mr>
                                      </m:m>
                                    </m:e>
                                  </m:mr>
                                  <m:mr>
                                    <m:e>
                                      <m:m>
                                        <m:mPr>
                                          <m:mcs>
                                            <m:mc>
                                              <m:mcPr>
                                                <m:count m:val="1"/>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0</m:t>
                                            </m:r>
                                          </m:e>
                                        </m:mr>
                                        <m:mr>
                                          <m:e>
                                            <m:r>
                                              <a:rPr lang="en-US" altLang="zh-CN" sz="2000" b="0" i="1" smtClean="0">
                                                <a:latin typeface="Cambria Math" panose="02040503050406030204" pitchFamily="18" charset="0"/>
                                              </a:rPr>
                                              <m:t>0</m:t>
                                            </m:r>
                                          </m:e>
                                        </m:mr>
                                      </m:m>
                                    </m:e>
                                    <m:e>
                                      <m:m>
                                        <m:mPr>
                                          <m:mcs>
                                            <m:mc>
                                              <m:mcPr>
                                                <m:count m:val="2"/>
                                                <m:mcJc m:val="center"/>
                                              </m:mcPr>
                                            </m:mc>
                                          </m:mcs>
                                          <m:ctrlPr>
                                            <a:rPr lang="en-US" altLang="zh-CN" sz="2000" b="0" i="1" smtClean="0">
                                              <a:latin typeface="Cambria Math" panose="02040503050406030204" pitchFamily="18" charset="0"/>
                                            </a:rPr>
                                          </m:ctrlPr>
                                        </m:mPr>
                                        <m:mr>
                                          <m:e>
                                            <m:m>
                                              <m:mPr>
                                                <m:mcs>
                                                  <m:mc>
                                                    <m:mcPr>
                                                      <m:count m:val="1"/>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0</m:t>
                                                  </m:r>
                                                </m:e>
                                              </m:mr>
                                              <m:mr>
                                                <m:e>
                                                  <m:r>
                                                    <a:rPr lang="en-US" altLang="zh-CN" sz="2000" b="0" i="1" smtClean="0">
                                                      <a:latin typeface="Cambria Math" panose="02040503050406030204" pitchFamily="18" charset="0"/>
                                                    </a:rPr>
                                                    <m:t>1</m:t>
                                                  </m:r>
                                                </m:e>
                                              </m:mr>
                                            </m:m>
                                          </m:e>
                                          <m:e>
                                            <m:m>
                                              <m:mPr>
                                                <m:mcs>
                                                  <m:mc>
                                                    <m:mcPr>
                                                      <m:count m:val="1"/>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0</m:t>
                                                  </m:r>
                                                </m:e>
                                              </m:mr>
                                              <m:mr>
                                                <m:e>
                                                  <m:r>
                                                    <a:rPr lang="en-US" altLang="zh-CN" sz="2000" b="0" i="1" smtClean="0">
                                                      <a:latin typeface="Cambria Math" panose="02040503050406030204" pitchFamily="18" charset="0"/>
                                                    </a:rPr>
                                                    <m:t>0</m:t>
                                                  </m:r>
                                                </m:e>
                                              </m:mr>
                                            </m:m>
                                          </m:e>
                                        </m:mr>
                                      </m:m>
                                    </m:e>
                                  </m:mr>
                                </m:m>
                              </m:e>
                            </m:mr>
                          </m:m>
                        </m:e>
                      </m:d>
                    </m:oMath>
                  </m:oMathPara>
                </a14:m>
                <a:endParaRPr lang="zh-CN" altLang="en-US" sz="2000" dirty="0">
                  <a:latin typeface="华文中宋" panose="02010600040101010101" pitchFamily="2" charset="-122"/>
                  <a:ea typeface="华文中宋" panose="02010600040101010101" pitchFamily="2" charset="-122"/>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337203" y="2817013"/>
                <a:ext cx="3291606" cy="1480149"/>
              </a:xfrm>
              <a:prstGeom prst="rect">
                <a:avLst/>
              </a:prstGeom>
              <a:blipFill rotWithShape="0">
                <a:blip r:embed="rId2" cstate="print"/>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841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图的基本概念</a:t>
            </a:r>
          </a:p>
        </p:txBody>
      </p:sp>
      <p:pic>
        <p:nvPicPr>
          <p:cNvPr id="7" name="图片 6">
            <a:extLst>
              <a:ext uri="{FF2B5EF4-FFF2-40B4-BE49-F238E27FC236}">
                <a16:creationId xmlns:a16="http://schemas.microsoft.com/office/drawing/2014/main" id="{8901A5E5-4BED-444A-9A88-EE0DC6CA1EC8}"/>
              </a:ext>
            </a:extLst>
          </p:cNvPr>
          <p:cNvPicPr>
            <a:picLocks noChangeAspect="1"/>
          </p:cNvPicPr>
          <p:nvPr/>
        </p:nvPicPr>
        <p:blipFill>
          <a:blip r:embed="rId2"/>
          <a:stretch>
            <a:fillRect/>
          </a:stretch>
        </p:blipFill>
        <p:spPr>
          <a:xfrm>
            <a:off x="990289" y="1180253"/>
            <a:ext cx="6159541" cy="5373217"/>
          </a:xfrm>
          <a:prstGeom prst="rect">
            <a:avLst/>
          </a:prstGeom>
        </p:spPr>
      </p:pic>
    </p:spTree>
    <p:extLst>
      <p:ext uri="{BB962C8B-B14F-4D97-AF65-F5344CB8AC3E}">
        <p14:creationId xmlns:p14="http://schemas.microsoft.com/office/powerpoint/2010/main" val="2488380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图的存储表示</a:t>
            </a:r>
          </a:p>
        </p:txBody>
      </p:sp>
      <p:sp>
        <p:nvSpPr>
          <p:cNvPr id="3" name="内容占位符 2"/>
          <p:cNvSpPr>
            <a:spLocks noGrp="1"/>
          </p:cNvSpPr>
          <p:nvPr>
            <p:ph idx="1"/>
          </p:nvPr>
        </p:nvSpPr>
        <p:spPr>
          <a:xfrm>
            <a:off x="452354" y="1341438"/>
            <a:ext cx="8153400" cy="4784725"/>
          </a:xfrm>
        </p:spPr>
        <p:txBody>
          <a:bodyPr/>
          <a:lstStyle/>
          <a:p>
            <a:pPr>
              <a:lnSpc>
                <a:spcPts val="4000"/>
              </a:lnSpc>
            </a:pPr>
            <a:r>
              <a:rPr lang="zh-CN" altLang="en-US" b="1" dirty="0"/>
              <a:t>无向图的关系矩阵是对称矩阵</a:t>
            </a:r>
            <a:endParaRPr lang="en-US" altLang="zh-CN" b="1" dirty="0"/>
          </a:p>
          <a:p>
            <a:pPr>
              <a:lnSpc>
                <a:spcPts val="4000"/>
              </a:lnSpc>
            </a:pPr>
            <a:r>
              <a:rPr lang="zh-CN" altLang="en-US" b="1" dirty="0"/>
              <a:t>无向图的关系矩阵的第</a:t>
            </a:r>
            <a:r>
              <a:rPr lang="en-US" altLang="zh-CN" b="1" dirty="0" err="1"/>
              <a:t>i</a:t>
            </a:r>
            <a:r>
              <a:rPr lang="zh-CN" altLang="en-US" b="1" dirty="0"/>
              <a:t>行（或第</a:t>
            </a:r>
            <a:r>
              <a:rPr lang="en-US" altLang="zh-CN" b="1" dirty="0" err="1"/>
              <a:t>i</a:t>
            </a:r>
            <a:r>
              <a:rPr lang="zh-CN" altLang="en-US" b="1" dirty="0"/>
              <a:t>列）的非零元素个数为第</a:t>
            </a:r>
            <a:r>
              <a:rPr lang="en-US" altLang="zh-CN" b="1" dirty="0" err="1"/>
              <a:t>i</a:t>
            </a:r>
            <a:r>
              <a:rPr lang="zh-CN" altLang="en-US" b="1" dirty="0"/>
              <a:t>个顶点的度</a:t>
            </a:r>
            <a:r>
              <a:rPr lang="en-US" altLang="zh-CN" b="1" dirty="0"/>
              <a:t>D(v</a:t>
            </a:r>
            <a:r>
              <a:rPr lang="en-US" altLang="zh-CN" b="1" baseline="-25000" dirty="0"/>
              <a:t>i</a:t>
            </a:r>
            <a:r>
              <a:rPr lang="en-US" altLang="zh-CN" b="1" dirty="0"/>
              <a:t>)</a:t>
            </a:r>
          </a:p>
          <a:p>
            <a:pPr>
              <a:lnSpc>
                <a:spcPts val="4000"/>
              </a:lnSpc>
            </a:pPr>
            <a:r>
              <a:rPr lang="zh-CN" altLang="en-US" b="1" dirty="0"/>
              <a:t>有向图的关系矩阵的第</a:t>
            </a:r>
            <a:r>
              <a:rPr lang="en-US" altLang="zh-CN" b="1" dirty="0" err="1"/>
              <a:t>i</a:t>
            </a:r>
            <a:r>
              <a:rPr lang="zh-CN" altLang="en-US" b="1" dirty="0"/>
              <a:t>行非零元素个数为第</a:t>
            </a:r>
            <a:r>
              <a:rPr lang="en-US" altLang="zh-CN" b="1" dirty="0" err="1"/>
              <a:t>i</a:t>
            </a:r>
            <a:r>
              <a:rPr lang="zh-CN" altLang="en-US" b="1" dirty="0"/>
              <a:t>个顶点的</a:t>
            </a:r>
            <a:r>
              <a:rPr lang="zh-CN" altLang="en-US" b="1" dirty="0">
                <a:solidFill>
                  <a:srgbClr val="C00000"/>
                </a:solidFill>
              </a:rPr>
              <a:t>出度</a:t>
            </a:r>
            <a:r>
              <a:rPr lang="en-US" altLang="zh-CN" b="1" dirty="0"/>
              <a:t>OD(v</a:t>
            </a:r>
            <a:r>
              <a:rPr lang="en-US" altLang="zh-CN" b="1" baseline="-25000" dirty="0"/>
              <a:t>i</a:t>
            </a:r>
            <a:r>
              <a:rPr lang="en-US" altLang="zh-CN" b="1" dirty="0"/>
              <a:t>)</a:t>
            </a:r>
            <a:r>
              <a:rPr lang="zh-CN" altLang="en-US" b="1" dirty="0"/>
              <a:t>，第</a:t>
            </a:r>
            <a:r>
              <a:rPr lang="en-US" altLang="zh-CN" b="1" dirty="0" err="1"/>
              <a:t>i</a:t>
            </a:r>
            <a:r>
              <a:rPr lang="zh-CN" altLang="en-US" b="1" dirty="0"/>
              <a:t>列非零元素个数就是第</a:t>
            </a:r>
            <a:r>
              <a:rPr lang="en-US" altLang="zh-CN" b="1" dirty="0" err="1"/>
              <a:t>i</a:t>
            </a:r>
            <a:r>
              <a:rPr lang="zh-CN" altLang="en-US" b="1" dirty="0"/>
              <a:t>个顶点的</a:t>
            </a:r>
            <a:r>
              <a:rPr lang="zh-CN" altLang="en-US" b="1" dirty="0">
                <a:solidFill>
                  <a:srgbClr val="C00000"/>
                </a:solidFill>
              </a:rPr>
              <a:t>入度</a:t>
            </a:r>
            <a:r>
              <a:rPr lang="en-US" altLang="zh-CN" b="1" dirty="0"/>
              <a:t>ID(v</a:t>
            </a:r>
            <a:r>
              <a:rPr lang="en-US" altLang="zh-CN" b="1" baseline="-25000" dirty="0"/>
              <a:t>i</a:t>
            </a:r>
            <a:r>
              <a:rPr lang="en-US" altLang="zh-CN" b="1" dirty="0"/>
              <a:t>)</a:t>
            </a:r>
          </a:p>
          <a:p>
            <a:pPr>
              <a:lnSpc>
                <a:spcPts val="4000"/>
              </a:lnSpc>
            </a:pPr>
            <a:r>
              <a:rPr lang="zh-CN" altLang="en-US" b="1" dirty="0"/>
              <a:t>从图的邻接矩阵表示，很容易确定图中任意两个顶点之间是否有边相连</a:t>
            </a:r>
            <a:endParaRPr lang="en-US" altLang="zh-CN" b="1" dirty="0"/>
          </a:p>
        </p:txBody>
      </p:sp>
    </p:spTree>
    <p:extLst>
      <p:ext uri="{BB962C8B-B14F-4D97-AF65-F5344CB8AC3E}">
        <p14:creationId xmlns:p14="http://schemas.microsoft.com/office/powerpoint/2010/main" val="52642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heckerboard(across)">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heckerboard(across)">
                                      <p:cBhvr>
                                        <p:cTn id="15" dur="500"/>
                                        <p:tgtEl>
                                          <p:spTgt spid="3">
                                            <p:txEl>
                                              <p:pRg st="2" end="2"/>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checkerboard(across)">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图的存储表示</a:t>
            </a:r>
          </a:p>
        </p:txBody>
      </p:sp>
      <p:sp>
        <p:nvSpPr>
          <p:cNvPr id="3" name="内容占位符 2"/>
          <p:cNvSpPr>
            <a:spLocks noGrp="1"/>
          </p:cNvSpPr>
          <p:nvPr>
            <p:ph idx="1"/>
          </p:nvPr>
        </p:nvSpPr>
        <p:spPr>
          <a:xfrm>
            <a:off x="612775" y="1341438"/>
            <a:ext cx="8153400" cy="620097"/>
          </a:xfrm>
        </p:spPr>
        <p:txBody>
          <a:bodyPr/>
          <a:lstStyle/>
          <a:p>
            <a:r>
              <a:rPr lang="zh-CN" altLang="en-US" b="1" dirty="0">
                <a:solidFill>
                  <a:srgbClr val="C00000"/>
                </a:solidFill>
              </a:rPr>
              <a:t>如何存储带权图？</a:t>
            </a:r>
          </a:p>
        </p:txBody>
      </p:sp>
      <mc:AlternateContent xmlns:mc="http://schemas.openxmlformats.org/markup-compatibility/2006" xmlns:a14="http://schemas.microsoft.com/office/drawing/2010/main">
        <mc:Choice Requires="a14">
          <p:sp>
            <p:nvSpPr>
              <p:cNvPr id="31" name="矩形 30"/>
              <p:cNvSpPr/>
              <p:nvPr/>
            </p:nvSpPr>
            <p:spPr>
              <a:xfrm>
                <a:off x="1142389" y="3128288"/>
                <a:ext cx="6858000" cy="1418786"/>
              </a:xfrm>
              <a:prstGeom prst="rect">
                <a:avLst/>
              </a:prstGeom>
            </p:spPr>
            <p:txBody>
              <a:bodyPr wrap="square">
                <a:spAutoFit/>
              </a:bodyPr>
              <a:lstStyle/>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𝑎𝑟𝑐𝑠</m:t>
                      </m:r>
                      <m:r>
                        <a:rPr lang="en-US" altLang="zh-CN" i="1" smtClean="0">
                          <a:latin typeface="Cambria Math" panose="02040503050406030204" pitchFamily="18" charset="0"/>
                        </a:rPr>
                        <m:t>[</m:t>
                      </m:r>
                      <m:r>
                        <a:rPr lang="en-US" altLang="zh-CN" i="1" smtClean="0">
                          <a:latin typeface="Cambria Math" panose="02040503050406030204" pitchFamily="18" charset="0"/>
                        </a:rPr>
                        <m:t>𝑖</m:t>
                      </m:r>
                      <m:r>
                        <a:rPr lang="en-US" altLang="zh-CN" i="1" smtClean="0">
                          <a:latin typeface="Cambria Math" panose="02040503050406030204" pitchFamily="18" charset="0"/>
                        </a:rPr>
                        <m:t>,</m:t>
                      </m:r>
                      <m:r>
                        <a:rPr lang="en-US" altLang="zh-CN" i="1" smtClean="0">
                          <a:latin typeface="Cambria Math" panose="02040503050406030204" pitchFamily="18" charset="0"/>
                        </a:rPr>
                        <m:t>𝑗</m:t>
                      </m:r>
                      <m:r>
                        <a:rPr lang="en-US" altLang="zh-CN" i="1" smtClean="0">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m>
                                  <m:mPr>
                                    <m:mcs>
                                      <m:mc>
                                        <m:mcPr>
                                          <m:count m:val="2"/>
                                          <m:mcJc m:val="center"/>
                                        </m:mcPr>
                                      </m:mc>
                                    </m:mcs>
                                    <m:ctrlPr>
                                      <a:rPr lang="en-US" altLang="zh-CN" i="1">
                                        <a:latin typeface="Cambria Math" panose="02040503050406030204" pitchFamily="18" charset="0"/>
                                      </a:rPr>
                                    </m:ctrlPr>
                                  </m:mPr>
                                  <m:m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𝑖𝑗</m:t>
                                          </m:r>
                                        </m:sub>
                                      </m:sSub>
                                    </m:e>
                                    <m:e>
                                      <m:r>
                                        <a:rPr lang="zh-CN" altLang="en-US" i="1">
                                          <a:latin typeface="Cambria Math" panose="02040503050406030204" pitchFamily="18" charset="0"/>
                                        </a:rPr>
                                        <m:t>若</m:t>
                                      </m:r>
                                      <m:d>
                                        <m:dPr>
                                          <m:begChr m:val="（"/>
                                          <m:endChr m:val="）"/>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e>
                                      </m:d>
                                      <m:r>
                                        <a:rPr lang="zh-CN" altLang="en-US" i="1">
                                          <a:latin typeface="Cambria Math" panose="02040503050406030204" pitchFamily="18" charset="0"/>
                                        </a:rPr>
                                        <m:t>或</m:t>
                                      </m:r>
                                      <m:r>
                                        <a:rPr lang="en-US" altLang="zh-CN" i="1">
                                          <a:latin typeface="Cambria Math" panose="02040503050406030204" pitchFamily="18" charset="0"/>
                                        </a:rPr>
                                        <m:t>&lt;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r>
                                        <a:rPr lang="en-US" altLang="zh-CN" i="1">
                                          <a:latin typeface="Cambria Math" panose="02040503050406030204" pitchFamily="18" charset="0"/>
                                        </a:rPr>
                                        <m:t>&gt;</m:t>
                                      </m:r>
                                      <m:r>
                                        <a:rPr lang="zh-CN" altLang="en-US" i="1">
                                          <a:latin typeface="Cambria Math" panose="02040503050406030204" pitchFamily="18" charset="0"/>
                                        </a:rPr>
                                        <m:t>是图</m:t>
                                      </m:r>
                                      <m:r>
                                        <m:rPr>
                                          <m:sty m:val="p"/>
                                        </m:rPr>
                                        <a:rPr lang="en-US" altLang="zh-CN" i="1">
                                          <a:latin typeface="Cambria Math" panose="02040503050406030204" pitchFamily="18" charset="0"/>
                                        </a:rPr>
                                        <m:t>G</m:t>
                                      </m:r>
                                      <m:r>
                                        <a:rPr lang="zh-CN" altLang="en-US" i="1">
                                          <a:latin typeface="Cambria Math" panose="02040503050406030204" pitchFamily="18" charset="0"/>
                                        </a:rPr>
                                        <m:t>的边</m:t>
                                      </m:r>
                                    </m:e>
                                  </m:mr>
                                </m:m>
                                <m:r>
                                  <a:rPr lang="zh-CN" altLang="en-US" i="1" smtClean="0">
                                    <a:latin typeface="Cambria Math" panose="02040503050406030204" pitchFamily="18" charset="0"/>
                                  </a:rPr>
                                  <m:t>（</m:t>
                                </m:r>
                                <m:r>
                                  <m:rPr>
                                    <m:sty m:val="p"/>
                                  </m:rPr>
                                  <a:rPr lang="en-US" altLang="zh-CN" i="1">
                                    <a:latin typeface="Cambria Math" panose="02040503050406030204" pitchFamily="18" charset="0"/>
                                  </a:rPr>
                                  <m:t>i</m:t>
                                </m:r>
                                <m:r>
                                  <a:rPr lang="en-US" altLang="zh-CN"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rPr>
                                  <m:t>j</m:t>
                                </m:r>
                                <m:r>
                                  <a:rPr lang="zh-CN" altLang="en-US" i="1">
                                    <a:latin typeface="Cambria Math" panose="02040503050406030204" pitchFamily="18" charset="0"/>
                                  </a:rPr>
                                  <m:t>）</m:t>
                                </m:r>
                              </m:e>
                            </m:mr>
                            <m:mr>
                              <m:e>
                                <m:m>
                                  <m:mPr>
                                    <m:mcs>
                                      <m:mc>
                                        <m:mcPr>
                                          <m:count m:val="2"/>
                                          <m:mcJc m:val="center"/>
                                        </m:mcPr>
                                      </m:mc>
                                    </m:mcs>
                                    <m:ctrlPr>
                                      <a:rPr lang="en-US" altLang="zh-CN" i="1">
                                        <a:latin typeface="Cambria Math" panose="02040503050406030204" pitchFamily="18" charset="0"/>
                                      </a:rPr>
                                    </m:ctrlPr>
                                  </m:mPr>
                                  <m:mr>
                                    <m:e>
                                      <m:r>
                                        <m:rPr>
                                          <m:brk m:alnAt="7"/>
                                        </m:rPr>
                                        <a:rPr lang="en-US" altLang="zh-CN" b="0" i="1" smtClean="0">
                                          <a:latin typeface="Cambria Math" panose="02040503050406030204" pitchFamily="18" charset="0"/>
                                        </a:rPr>
                                        <m:t> </m:t>
                                      </m:r>
                                      <m:r>
                                        <a:rPr lang="en-US" altLang="zh-CN" b="0" i="1" smtClean="0">
                                          <a:latin typeface="Cambria Math" panose="02040503050406030204" pitchFamily="18" charset="0"/>
                                        </a:rPr>
                                        <m:t>    </m:t>
                                      </m:r>
                                      <m:r>
                                        <a:rPr lang="en-US" altLang="zh-CN" i="1" smtClean="0">
                                          <a:latin typeface="Cambria Math" panose="02040503050406030204" pitchFamily="18" charset="0"/>
                                          <a:ea typeface="Cambria Math" panose="02040503050406030204" pitchFamily="18" charset="0"/>
                                        </a:rPr>
                                        <m:t>∞</m:t>
                                      </m:r>
                                    </m:e>
                                    <m:e>
                                      <m:r>
                                        <a:rPr lang="zh-CN" altLang="en-US" i="1">
                                          <a:latin typeface="Cambria Math" panose="02040503050406030204" pitchFamily="18" charset="0"/>
                                        </a:rPr>
                                        <m:t>若</m:t>
                                      </m:r>
                                      <m:d>
                                        <m:dPr>
                                          <m:begChr m:val="（"/>
                                          <m:endChr m:val="）"/>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e>
                                      </m:d>
                                      <m:r>
                                        <a:rPr lang="zh-CN" altLang="en-US" i="1">
                                          <a:latin typeface="Cambria Math" panose="02040503050406030204" pitchFamily="18" charset="0"/>
                                        </a:rPr>
                                        <m:t>或</m:t>
                                      </m:r>
                                      <m:r>
                                        <a:rPr lang="en-US" altLang="zh-CN" i="1">
                                          <a:latin typeface="Cambria Math" panose="02040503050406030204" pitchFamily="18" charset="0"/>
                                        </a:rPr>
                                        <m:t>&lt;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r>
                                        <a:rPr lang="en-US" altLang="zh-CN" i="1">
                                          <a:latin typeface="Cambria Math" panose="02040503050406030204" pitchFamily="18" charset="0"/>
                                        </a:rPr>
                                        <m:t>&gt;</m:t>
                                      </m:r>
                                      <m:r>
                                        <a:rPr lang="zh-CN" altLang="en-US" i="1">
                                          <a:latin typeface="Cambria Math" panose="02040503050406030204" pitchFamily="18" charset="0"/>
                                        </a:rPr>
                                        <m:t>不是图</m:t>
                                      </m:r>
                                      <m:r>
                                        <m:rPr>
                                          <m:sty m:val="p"/>
                                        </m:rPr>
                                        <a:rPr lang="en-US" altLang="zh-CN" i="1">
                                          <a:latin typeface="Cambria Math" panose="02040503050406030204" pitchFamily="18" charset="0"/>
                                        </a:rPr>
                                        <m:t>G</m:t>
                                      </m:r>
                                      <m:r>
                                        <a:rPr lang="zh-CN" altLang="en-US" i="1">
                                          <a:latin typeface="Cambria Math" panose="02040503050406030204" pitchFamily="18" charset="0"/>
                                        </a:rPr>
                                        <m:t>的边（</m:t>
                                      </m:r>
                                      <m:r>
                                        <m:rPr>
                                          <m:sty m:val="p"/>
                                        </m:rPr>
                                        <a:rPr lang="en-US" altLang="zh-CN" i="1">
                                          <a:latin typeface="Cambria Math" panose="02040503050406030204" pitchFamily="18" charset="0"/>
                                        </a:rPr>
                                        <m:t>i</m:t>
                                      </m:r>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rPr>
                                        <m:t>j</m:t>
                                      </m:r>
                                      <m:r>
                                        <a:rPr lang="zh-CN" altLang="en-US" i="1">
                                          <a:latin typeface="Cambria Math" panose="02040503050406030204" pitchFamily="18" charset="0"/>
                                        </a:rPr>
                                        <m:t>）</m:t>
                                      </m:r>
                                    </m:e>
                                  </m:mr>
                                </m:m>
                              </m:e>
                            </m:mr>
                          </m:m>
                        </m:e>
                      </m:d>
                    </m:oMath>
                  </m:oMathPara>
                </a14:m>
                <a:endParaRPr lang="en-US" altLang="zh-CN" dirty="0"/>
              </a:p>
            </p:txBody>
          </p:sp>
        </mc:Choice>
        <mc:Fallback xmlns="">
          <p:sp>
            <p:nvSpPr>
              <p:cNvPr id="31" name="矩形 30"/>
              <p:cNvSpPr>
                <a:spLocks noRot="1" noChangeAspect="1" noMove="1" noResize="1" noEditPoints="1" noAdjustHandles="1" noChangeArrowheads="1" noChangeShapeType="1" noTextEdit="1"/>
              </p:cNvSpPr>
              <p:nvPr/>
            </p:nvSpPr>
            <p:spPr>
              <a:xfrm>
                <a:off x="1142389" y="3128288"/>
                <a:ext cx="6858000" cy="1418786"/>
              </a:xfrm>
              <a:prstGeom prst="rect">
                <a:avLst/>
              </a:prstGeom>
              <a:blipFill rotWithShape="0">
                <a:blip r:embed="rId2" cstate="print"/>
                <a:stretch>
                  <a:fillRect/>
                </a:stretch>
              </a:blipFill>
            </p:spPr>
            <p:txBody>
              <a:bodyPr/>
              <a:lstStyle/>
              <a:p>
                <a:r>
                  <a:rPr lang="zh-CN" altLang="en-US">
                    <a:noFill/>
                  </a:rPr>
                  <a:t> </a:t>
                </a:r>
              </a:p>
            </p:txBody>
          </p:sp>
        </mc:Fallback>
      </mc:AlternateContent>
      <p:sp>
        <p:nvSpPr>
          <p:cNvPr id="32" name="矩形 31"/>
          <p:cNvSpPr/>
          <p:nvPr/>
        </p:nvSpPr>
        <p:spPr>
          <a:xfrm>
            <a:off x="608630" y="1961535"/>
            <a:ext cx="7925518" cy="1246495"/>
          </a:xfrm>
          <a:prstGeom prst="rect">
            <a:avLst/>
          </a:prstGeom>
        </p:spPr>
        <p:txBody>
          <a:bodyPr wrap="square">
            <a:spAutoFit/>
          </a:bodyPr>
          <a:lstStyle/>
          <a:p>
            <a:pPr>
              <a:lnSpc>
                <a:spcPts val="3000"/>
              </a:lnSpc>
            </a:pPr>
            <a:r>
              <a:rPr lang="zh-CN" altLang="en-US" sz="2800" b="1" dirty="0">
                <a:latin typeface="华文中宋" panose="02010600040101010101" pitchFamily="2" charset="-122"/>
                <a:ea typeface="华文中宋" panose="02010600040101010101" pitchFamily="2" charset="-122"/>
              </a:rPr>
              <a:t>如果</a:t>
            </a:r>
            <a:r>
              <a:rPr lang="en-US" altLang="zh-CN" sz="2800" b="1" dirty="0">
                <a:latin typeface="华文中宋" panose="02010600040101010101" pitchFamily="2" charset="-122"/>
                <a:ea typeface="华文中宋" panose="02010600040101010101" pitchFamily="2" charset="-122"/>
              </a:rPr>
              <a:t>G</a:t>
            </a:r>
            <a:r>
              <a:rPr lang="zh-CN" altLang="en-US" sz="2800" b="1" dirty="0">
                <a:latin typeface="华文中宋" panose="02010600040101010101" pitchFamily="2" charset="-122"/>
                <a:ea typeface="华文中宋" panose="02010600040101010101" pitchFamily="2" charset="-122"/>
              </a:rPr>
              <a:t>是带权图，</a:t>
            </a:r>
            <a:r>
              <a:rPr lang="en-US" altLang="zh-CN" sz="2800" b="1" dirty="0" err="1">
                <a:latin typeface="华文中宋" panose="02010600040101010101" pitchFamily="2" charset="-122"/>
                <a:ea typeface="华文中宋" panose="02010600040101010101" pitchFamily="2" charset="-122"/>
              </a:rPr>
              <a:t>w</a:t>
            </a:r>
            <a:r>
              <a:rPr lang="en-US" altLang="zh-CN" sz="2800" b="1" baseline="-25000" dirty="0" err="1">
                <a:latin typeface="华文中宋" panose="02010600040101010101" pitchFamily="2" charset="-122"/>
                <a:ea typeface="华文中宋" panose="02010600040101010101" pitchFamily="2" charset="-122"/>
              </a:rPr>
              <a:t>ij</a:t>
            </a:r>
            <a:r>
              <a:rPr lang="zh-CN" altLang="en-US" sz="2800" b="1" dirty="0">
                <a:latin typeface="华文中宋" panose="02010600040101010101" pitchFamily="2" charset="-122"/>
                <a:ea typeface="华文中宋" panose="02010600040101010101" pitchFamily="2" charset="-122"/>
              </a:rPr>
              <a:t>是边 </a:t>
            </a:r>
            <a:r>
              <a:rPr lang="en-US" altLang="zh-CN" sz="2800" b="1" dirty="0">
                <a:latin typeface="华文中宋" panose="02010600040101010101" pitchFamily="2" charset="-122"/>
                <a:ea typeface="华文中宋" panose="02010600040101010101" pitchFamily="2" charset="-122"/>
              </a:rPr>
              <a:t>( v</a:t>
            </a:r>
            <a:r>
              <a:rPr lang="en-US" altLang="zh-CN" sz="2800" b="1" baseline="-25000" dirty="0">
                <a:latin typeface="华文中宋" panose="02010600040101010101" pitchFamily="2" charset="-122"/>
                <a:ea typeface="华文中宋" panose="02010600040101010101" pitchFamily="2" charset="-122"/>
              </a:rPr>
              <a:t>i</a:t>
            </a:r>
            <a:r>
              <a:rPr lang="en-US" altLang="zh-CN" sz="2800" b="1" dirty="0">
                <a:latin typeface="华文中宋" panose="02010600040101010101" pitchFamily="2" charset="-122"/>
                <a:ea typeface="华文中宋" panose="02010600040101010101" pitchFamily="2" charset="-122"/>
              </a:rPr>
              <a:t>, </a:t>
            </a:r>
            <a:r>
              <a:rPr lang="en-US" altLang="zh-CN" sz="2800" b="1" dirty="0" err="1">
                <a:latin typeface="华文中宋" panose="02010600040101010101" pitchFamily="2" charset="-122"/>
                <a:ea typeface="华文中宋" panose="02010600040101010101" pitchFamily="2" charset="-122"/>
              </a:rPr>
              <a:t>v</a:t>
            </a:r>
            <a:r>
              <a:rPr lang="en-US" altLang="zh-CN" sz="2800" b="1" baseline="-25000" dirty="0" err="1">
                <a:latin typeface="华文中宋" panose="02010600040101010101" pitchFamily="2" charset="-122"/>
                <a:ea typeface="华文中宋" panose="02010600040101010101" pitchFamily="2" charset="-122"/>
              </a:rPr>
              <a:t>j</a:t>
            </a:r>
            <a:r>
              <a:rPr lang="en-US" altLang="zh-CN" sz="2800" b="1" baseline="-25000" dirty="0">
                <a:latin typeface="华文中宋" panose="02010600040101010101" pitchFamily="2" charset="-122"/>
                <a:ea typeface="华文中宋" panose="02010600040101010101" pitchFamily="2" charset="-122"/>
              </a:rPr>
              <a:t> </a:t>
            </a:r>
            <a:r>
              <a:rPr lang="en-US" altLang="zh-CN" sz="2800" b="1" dirty="0">
                <a:latin typeface="华文中宋" panose="02010600040101010101" pitchFamily="2" charset="-122"/>
                <a:ea typeface="华文中宋" panose="02010600040101010101" pitchFamily="2" charset="-122"/>
              </a:rPr>
              <a:t>) </a:t>
            </a:r>
            <a:r>
              <a:rPr lang="zh-CN" altLang="en-US" sz="2800" b="1" dirty="0">
                <a:latin typeface="华文中宋" panose="02010600040101010101" pitchFamily="2" charset="-122"/>
                <a:ea typeface="华文中宋" panose="02010600040101010101" pitchFamily="2" charset="-122"/>
              </a:rPr>
              <a:t>或</a:t>
            </a:r>
            <a:r>
              <a:rPr lang="en-US" altLang="zh-CN" sz="2800" b="1" dirty="0">
                <a:latin typeface="华文中宋" panose="02010600040101010101" pitchFamily="2" charset="-122"/>
                <a:ea typeface="华文中宋" panose="02010600040101010101" pitchFamily="2" charset="-122"/>
              </a:rPr>
              <a:t>&lt; v</a:t>
            </a:r>
            <a:r>
              <a:rPr lang="en-US" altLang="zh-CN" sz="2800" b="1" baseline="-25000" dirty="0">
                <a:latin typeface="华文中宋" panose="02010600040101010101" pitchFamily="2" charset="-122"/>
                <a:ea typeface="华文中宋" panose="02010600040101010101" pitchFamily="2" charset="-122"/>
              </a:rPr>
              <a:t>i</a:t>
            </a:r>
            <a:r>
              <a:rPr lang="en-US" altLang="zh-CN" sz="2800" b="1" dirty="0">
                <a:latin typeface="华文中宋" panose="02010600040101010101" pitchFamily="2" charset="-122"/>
                <a:ea typeface="华文中宋" panose="02010600040101010101" pitchFamily="2" charset="-122"/>
              </a:rPr>
              <a:t>, </a:t>
            </a:r>
            <a:r>
              <a:rPr lang="en-US" altLang="zh-CN" sz="2800" b="1" dirty="0" err="1">
                <a:latin typeface="华文中宋" panose="02010600040101010101" pitchFamily="2" charset="-122"/>
                <a:ea typeface="华文中宋" panose="02010600040101010101" pitchFamily="2" charset="-122"/>
              </a:rPr>
              <a:t>v</a:t>
            </a:r>
            <a:r>
              <a:rPr lang="en-US" altLang="zh-CN" sz="2800" b="1" baseline="-25000" dirty="0" err="1">
                <a:latin typeface="华文中宋" panose="02010600040101010101" pitchFamily="2" charset="-122"/>
                <a:ea typeface="华文中宋" panose="02010600040101010101" pitchFamily="2" charset="-122"/>
              </a:rPr>
              <a:t>j</a:t>
            </a:r>
            <a:r>
              <a:rPr lang="en-US" altLang="zh-CN" sz="2800" b="1" baseline="-25000" dirty="0">
                <a:latin typeface="华文中宋" panose="02010600040101010101" pitchFamily="2" charset="-122"/>
                <a:ea typeface="华文中宋" panose="02010600040101010101" pitchFamily="2" charset="-122"/>
              </a:rPr>
              <a:t> </a:t>
            </a:r>
            <a:r>
              <a:rPr lang="en-US" altLang="zh-CN" sz="2800" b="1" dirty="0">
                <a:latin typeface="华文中宋" panose="02010600040101010101" pitchFamily="2" charset="-122"/>
                <a:ea typeface="华文中宋" panose="02010600040101010101" pitchFamily="2" charset="-122"/>
              </a:rPr>
              <a:t>&gt;</a:t>
            </a:r>
            <a:r>
              <a:rPr lang="zh-CN" altLang="en-US" sz="2800" b="1" dirty="0">
                <a:latin typeface="华文中宋" panose="02010600040101010101" pitchFamily="2" charset="-122"/>
                <a:ea typeface="华文中宋" panose="02010600040101010101" pitchFamily="2" charset="-122"/>
              </a:rPr>
              <a:t>的权，则其关系矩阵的所有对角线的值为</a:t>
            </a:r>
            <a:r>
              <a:rPr lang="en-US" altLang="zh-CN" sz="2800" b="1" dirty="0">
                <a:latin typeface="华文中宋" panose="02010600040101010101" pitchFamily="2" charset="-122"/>
                <a:ea typeface="华文中宋" panose="02010600040101010101" pitchFamily="2" charset="-122"/>
              </a:rPr>
              <a:t>0</a:t>
            </a:r>
            <a:r>
              <a:rPr lang="zh-CN" altLang="en-US" sz="2800" b="1" dirty="0">
                <a:latin typeface="华文中宋" panose="02010600040101010101" pitchFamily="2" charset="-122"/>
                <a:ea typeface="华文中宋" panose="02010600040101010101" pitchFamily="2" charset="-122"/>
              </a:rPr>
              <a:t>，其它元素定义为</a:t>
            </a:r>
            <a:r>
              <a:rPr lang="zh-CN" altLang="en-US" sz="2400"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122257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图的存储表示：邻接矩阵</a:t>
            </a:r>
          </a:p>
        </p:txBody>
      </p:sp>
      <p:grpSp>
        <p:nvGrpSpPr>
          <p:cNvPr id="32" name="组合 31"/>
          <p:cNvGrpSpPr/>
          <p:nvPr/>
        </p:nvGrpSpPr>
        <p:grpSpPr>
          <a:xfrm>
            <a:off x="376000" y="1600907"/>
            <a:ext cx="4158677" cy="2439312"/>
            <a:chOff x="376000" y="1600907"/>
            <a:chExt cx="4158677" cy="2439312"/>
          </a:xfrm>
        </p:grpSpPr>
        <p:grpSp>
          <p:nvGrpSpPr>
            <p:cNvPr id="4" name="组合 3"/>
            <p:cNvGrpSpPr/>
            <p:nvPr/>
          </p:nvGrpSpPr>
          <p:grpSpPr>
            <a:xfrm>
              <a:off x="401590" y="1600907"/>
              <a:ext cx="4133087" cy="2439312"/>
              <a:chOff x="1773941" y="3155533"/>
              <a:chExt cx="4133087" cy="2439312"/>
            </a:xfrm>
          </p:grpSpPr>
          <p:sp>
            <p:nvSpPr>
              <p:cNvPr id="5" name="椭圆 4"/>
              <p:cNvSpPr/>
              <p:nvPr/>
            </p:nvSpPr>
            <p:spPr bwMode="auto">
              <a:xfrm>
                <a:off x="2045110" y="3524865"/>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椭圆 5"/>
              <p:cNvSpPr/>
              <p:nvPr/>
            </p:nvSpPr>
            <p:spPr bwMode="auto">
              <a:xfrm>
                <a:off x="2045110" y="5078361"/>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椭圆 6"/>
              <p:cNvSpPr/>
              <p:nvPr/>
            </p:nvSpPr>
            <p:spPr bwMode="auto">
              <a:xfrm>
                <a:off x="3844413" y="5078361"/>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椭圆 7"/>
              <p:cNvSpPr/>
              <p:nvPr/>
            </p:nvSpPr>
            <p:spPr bwMode="auto">
              <a:xfrm>
                <a:off x="3841955" y="3524865"/>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椭圆 8"/>
              <p:cNvSpPr/>
              <p:nvPr/>
            </p:nvSpPr>
            <p:spPr bwMode="auto">
              <a:xfrm>
                <a:off x="5243052" y="4395019"/>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0" name="直接连接符 9"/>
              <p:cNvCxnSpPr>
                <a:stCxn id="5" idx="6"/>
                <a:endCxn id="8" idx="2"/>
              </p:cNvCxnSpPr>
              <p:nvPr/>
            </p:nvCxnSpPr>
            <p:spPr bwMode="auto">
              <a:xfrm>
                <a:off x="2266336" y="3642852"/>
                <a:ext cx="157561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p:nvCxnSpPr>
            <p:spPr bwMode="auto">
              <a:xfrm>
                <a:off x="2266336" y="5186518"/>
                <a:ext cx="157561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a:stCxn id="5" idx="4"/>
                <a:endCxn id="6" idx="0"/>
              </p:cNvCxnSpPr>
              <p:nvPr/>
            </p:nvCxnSpPr>
            <p:spPr bwMode="auto">
              <a:xfrm>
                <a:off x="2155723" y="3760839"/>
                <a:ext cx="0" cy="13175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p:nvPr/>
            </p:nvCxnSpPr>
            <p:spPr bwMode="auto">
              <a:xfrm>
                <a:off x="3930447" y="3760839"/>
                <a:ext cx="0" cy="13175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a:stCxn id="5" idx="5"/>
                <a:endCxn id="7" idx="1"/>
              </p:cNvCxnSpPr>
              <p:nvPr/>
            </p:nvCxnSpPr>
            <p:spPr bwMode="auto">
              <a:xfrm>
                <a:off x="2233938" y="3726281"/>
                <a:ext cx="1642873" cy="138663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6" idx="7"/>
                <a:endCxn id="8" idx="3"/>
              </p:cNvCxnSpPr>
              <p:nvPr/>
            </p:nvCxnSpPr>
            <p:spPr bwMode="auto">
              <a:xfrm flipV="1">
                <a:off x="2233938" y="3726281"/>
                <a:ext cx="1640415" cy="138663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endCxn id="9" idx="3"/>
              </p:cNvCxnSpPr>
              <p:nvPr/>
            </p:nvCxnSpPr>
            <p:spPr bwMode="auto">
              <a:xfrm flipV="1">
                <a:off x="4053791" y="4596435"/>
                <a:ext cx="1221659" cy="60989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a:endCxn id="9" idx="0"/>
              </p:cNvCxnSpPr>
              <p:nvPr/>
            </p:nvCxnSpPr>
            <p:spPr bwMode="auto">
              <a:xfrm>
                <a:off x="4053791" y="3642852"/>
                <a:ext cx="1299874" cy="752167"/>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p:cNvSpPr txBox="1"/>
              <p:nvPr/>
            </p:nvSpPr>
            <p:spPr>
              <a:xfrm>
                <a:off x="1791188" y="3155533"/>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0</a:t>
                </a:r>
              </a:p>
            </p:txBody>
          </p:sp>
          <p:sp>
            <p:nvSpPr>
              <p:cNvPr id="19" name="文本框 18"/>
              <p:cNvSpPr txBox="1"/>
              <p:nvPr/>
            </p:nvSpPr>
            <p:spPr>
              <a:xfrm>
                <a:off x="3807985" y="3172812"/>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1</a:t>
                </a:r>
              </a:p>
            </p:txBody>
          </p:sp>
          <p:sp>
            <p:nvSpPr>
              <p:cNvPr id="20" name="文本框 19"/>
              <p:cNvSpPr txBox="1"/>
              <p:nvPr/>
            </p:nvSpPr>
            <p:spPr>
              <a:xfrm>
                <a:off x="3573393" y="5225513"/>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3</a:t>
                </a:r>
              </a:p>
            </p:txBody>
          </p:sp>
          <p:sp>
            <p:nvSpPr>
              <p:cNvPr id="21" name="文本框 20"/>
              <p:cNvSpPr txBox="1"/>
              <p:nvPr/>
            </p:nvSpPr>
            <p:spPr>
              <a:xfrm>
                <a:off x="1773941" y="5206325"/>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2</a:t>
                </a:r>
              </a:p>
            </p:txBody>
          </p:sp>
          <p:sp>
            <p:nvSpPr>
              <p:cNvPr id="22" name="文本框 21"/>
              <p:cNvSpPr txBox="1"/>
              <p:nvPr/>
            </p:nvSpPr>
            <p:spPr>
              <a:xfrm>
                <a:off x="5464278" y="4261661"/>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4</a:t>
                </a:r>
              </a:p>
            </p:txBody>
          </p:sp>
        </p:grpSp>
        <p:sp>
          <p:nvSpPr>
            <p:cNvPr id="23" name="文本框 22"/>
            <p:cNvSpPr txBox="1"/>
            <p:nvPr/>
          </p:nvSpPr>
          <p:spPr>
            <a:xfrm>
              <a:off x="1383846" y="3631892"/>
              <a:ext cx="327334"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2</a:t>
              </a:r>
              <a:endParaRPr lang="en-US" altLang="zh-CN" baseline="-25000" dirty="0">
                <a:latin typeface="华文中宋" panose="02010600040101010101" pitchFamily="2" charset="-122"/>
                <a:ea typeface="华文中宋" panose="02010600040101010101" pitchFamily="2" charset="-122"/>
              </a:endParaRPr>
            </a:p>
          </p:txBody>
        </p:sp>
        <p:sp>
          <p:nvSpPr>
            <p:cNvPr id="24" name="文本框 23"/>
            <p:cNvSpPr txBox="1"/>
            <p:nvPr/>
          </p:nvSpPr>
          <p:spPr>
            <a:xfrm>
              <a:off x="1446663" y="1745850"/>
              <a:ext cx="327334"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3</a:t>
              </a:r>
              <a:endParaRPr lang="en-US" altLang="zh-CN" baseline="-25000" dirty="0">
                <a:latin typeface="华文中宋" panose="02010600040101010101" pitchFamily="2" charset="-122"/>
                <a:ea typeface="华文中宋" panose="02010600040101010101" pitchFamily="2" charset="-122"/>
              </a:endParaRPr>
            </a:p>
          </p:txBody>
        </p:sp>
        <p:sp>
          <p:nvSpPr>
            <p:cNvPr id="25" name="文本框 24"/>
            <p:cNvSpPr txBox="1"/>
            <p:nvPr/>
          </p:nvSpPr>
          <p:spPr>
            <a:xfrm>
              <a:off x="376000" y="2707035"/>
              <a:ext cx="327334"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5</a:t>
              </a:r>
            </a:p>
          </p:txBody>
        </p:sp>
        <p:sp>
          <p:nvSpPr>
            <p:cNvPr id="26" name="文本框 25"/>
            <p:cNvSpPr txBox="1"/>
            <p:nvPr/>
          </p:nvSpPr>
          <p:spPr>
            <a:xfrm>
              <a:off x="2558096" y="2699817"/>
              <a:ext cx="327334"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4</a:t>
              </a:r>
              <a:endParaRPr lang="en-US" altLang="zh-CN" baseline="-25000" dirty="0">
                <a:latin typeface="华文中宋" panose="02010600040101010101" pitchFamily="2" charset="-122"/>
                <a:ea typeface="华文中宋" panose="02010600040101010101" pitchFamily="2" charset="-122"/>
              </a:endParaRPr>
            </a:p>
          </p:txBody>
        </p:sp>
        <p:sp>
          <p:nvSpPr>
            <p:cNvPr id="27" name="文本框 26"/>
            <p:cNvSpPr txBox="1"/>
            <p:nvPr/>
          </p:nvSpPr>
          <p:spPr>
            <a:xfrm>
              <a:off x="1951679" y="2522369"/>
              <a:ext cx="327334"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6</a:t>
              </a:r>
              <a:endParaRPr lang="en-US" altLang="zh-CN" baseline="-25000" dirty="0">
                <a:latin typeface="华文中宋" panose="02010600040101010101" pitchFamily="2" charset="-122"/>
                <a:ea typeface="华文中宋" panose="02010600040101010101" pitchFamily="2" charset="-122"/>
              </a:endParaRPr>
            </a:p>
          </p:txBody>
        </p:sp>
        <p:sp>
          <p:nvSpPr>
            <p:cNvPr id="28" name="文本框 27"/>
            <p:cNvSpPr txBox="1"/>
            <p:nvPr/>
          </p:nvSpPr>
          <p:spPr>
            <a:xfrm>
              <a:off x="1251124" y="2266991"/>
              <a:ext cx="327334"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8</a:t>
              </a:r>
              <a:endParaRPr lang="en-US" altLang="zh-CN" baseline="-25000" dirty="0">
                <a:latin typeface="华文中宋" panose="02010600040101010101" pitchFamily="2" charset="-122"/>
                <a:ea typeface="华文中宋" panose="02010600040101010101" pitchFamily="2" charset="-122"/>
              </a:endParaRPr>
            </a:p>
          </p:txBody>
        </p:sp>
        <p:sp>
          <p:nvSpPr>
            <p:cNvPr id="29" name="文本框 28"/>
            <p:cNvSpPr txBox="1"/>
            <p:nvPr/>
          </p:nvSpPr>
          <p:spPr>
            <a:xfrm>
              <a:off x="3262884" y="3271935"/>
              <a:ext cx="47000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10</a:t>
              </a:r>
              <a:endParaRPr lang="en-US" altLang="zh-CN" baseline="-25000" dirty="0">
                <a:latin typeface="华文中宋" panose="02010600040101010101" pitchFamily="2" charset="-122"/>
                <a:ea typeface="华文中宋" panose="02010600040101010101" pitchFamily="2" charset="-122"/>
              </a:endParaRPr>
            </a:p>
          </p:txBody>
        </p:sp>
        <p:sp>
          <p:nvSpPr>
            <p:cNvPr id="30" name="文本框 29"/>
            <p:cNvSpPr txBox="1"/>
            <p:nvPr/>
          </p:nvSpPr>
          <p:spPr>
            <a:xfrm>
              <a:off x="3262884" y="2124557"/>
              <a:ext cx="47000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11</a:t>
              </a:r>
              <a:endParaRPr lang="en-US" altLang="zh-CN" baseline="-25000" dirty="0">
                <a:latin typeface="华文中宋" panose="02010600040101010101" pitchFamily="2" charset="-122"/>
                <a:ea typeface="华文中宋" panose="02010600040101010101" pitchFamily="2" charset="-122"/>
              </a:endParaRPr>
            </a:p>
          </p:txBody>
        </p:sp>
      </p:grpSp>
      <mc:AlternateContent xmlns:mc="http://schemas.openxmlformats.org/markup-compatibility/2006" xmlns:a14="http://schemas.microsoft.com/office/drawing/2010/main">
        <mc:Choice Requires="a14">
          <p:sp>
            <p:nvSpPr>
              <p:cNvPr id="31" name="文本框 30"/>
              <p:cNvSpPr txBox="1"/>
              <p:nvPr/>
            </p:nvSpPr>
            <p:spPr>
              <a:xfrm>
                <a:off x="4997693" y="3910057"/>
                <a:ext cx="3889526" cy="14801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𝑎𝑟𝑐𝑠</m:t>
                      </m:r>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m>
                            <m:mPr>
                              <m:mcs>
                                <m:mc>
                                  <m:mcPr>
                                    <m:count m:val="2"/>
                                    <m:mcJc m:val="center"/>
                                  </m:mcPr>
                                </m:mc>
                              </m:mcs>
                              <m:ctrlPr>
                                <a:rPr lang="en-US" altLang="zh-CN" sz="2000" b="0" i="1" smtClean="0">
                                  <a:latin typeface="Cambria Math" panose="02040503050406030204" pitchFamily="18" charset="0"/>
                                </a:rPr>
                              </m:ctrlPr>
                            </m:mPr>
                            <m:mr>
                              <m:e>
                                <m:m>
                                  <m:mPr>
                                    <m:mcs>
                                      <m:mc>
                                        <m:mcPr>
                                          <m:count m:val="2"/>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0</m:t>
                                      </m:r>
                                    </m:e>
                                    <m:e>
                                      <m:r>
                                        <a:rPr lang="en-US" altLang="zh-CN" sz="2000" b="0" i="1" smtClean="0">
                                          <a:latin typeface="Cambria Math" panose="02040503050406030204" pitchFamily="18" charset="0"/>
                                        </a:rPr>
                                        <m:t>3</m:t>
                                      </m:r>
                                    </m:e>
                                  </m:mr>
                                  <m:mr>
                                    <m:e>
                                      <m:r>
                                        <a:rPr lang="en-US" altLang="zh-CN" sz="2000" b="0" i="1" smtClean="0">
                                          <a:latin typeface="Cambria Math" panose="02040503050406030204" pitchFamily="18" charset="0"/>
                                        </a:rPr>
                                        <m:t>3</m:t>
                                      </m:r>
                                    </m:e>
                                    <m:e>
                                      <m:r>
                                        <a:rPr lang="en-US" altLang="zh-CN" sz="2000" b="0" i="1" smtClean="0">
                                          <a:latin typeface="Cambria Math" panose="02040503050406030204" pitchFamily="18" charset="0"/>
                                        </a:rPr>
                                        <m:t>0</m:t>
                                      </m:r>
                                    </m:e>
                                  </m:mr>
                                </m:m>
                              </m:e>
                              <m:e>
                                <m:m>
                                  <m:mPr>
                                    <m:mcs>
                                      <m:mc>
                                        <m:mcPr>
                                          <m:count m:val="2"/>
                                          <m:mcJc m:val="center"/>
                                        </m:mcPr>
                                      </m:mc>
                                    </m:mcs>
                                    <m:ctrlPr>
                                      <a:rPr lang="en-US" altLang="zh-CN" sz="2000" b="0" i="1" smtClean="0">
                                        <a:latin typeface="Cambria Math" panose="02040503050406030204" pitchFamily="18" charset="0"/>
                                      </a:rPr>
                                    </m:ctrlPr>
                                  </m:mPr>
                                  <m:mr>
                                    <m:e>
                                      <m:r>
                                        <a:rPr lang="en-US" altLang="zh-CN" sz="2000" b="0" i="1" smtClean="0">
                                          <a:latin typeface="Cambria Math" panose="02040503050406030204" pitchFamily="18" charset="0"/>
                                        </a:rPr>
                                        <m:t>5</m:t>
                                      </m:r>
                                    </m:e>
                                    <m:e>
                                      <m:m>
                                        <m:mPr>
                                          <m:mcs>
                                            <m:mc>
                                              <m:mcPr>
                                                <m:count m:val="2"/>
                                                <m:mcJc m:val="center"/>
                                              </m:mcPr>
                                            </m:mc>
                                          </m:mcs>
                                          <m:ctrlPr>
                                            <a:rPr lang="en-US" altLang="zh-CN" sz="2000" b="0" i="1" smtClean="0">
                                              <a:latin typeface="Cambria Math" panose="02040503050406030204" pitchFamily="18" charset="0"/>
                                            </a:rPr>
                                          </m:ctrlPr>
                                        </m:mPr>
                                        <m:mr>
                                          <m:e>
                                            <m:r>
                                              <a:rPr lang="en-US" altLang="zh-CN" sz="2000" b="0" i="1" smtClean="0">
                                                <a:latin typeface="Cambria Math" panose="02040503050406030204" pitchFamily="18" charset="0"/>
                                              </a:rPr>
                                              <m:t>8</m:t>
                                            </m:r>
                                          </m:e>
                                          <m:e>
                                            <m:r>
                                              <a:rPr lang="en-US" altLang="zh-CN" sz="2000" b="0" i="1" smtClean="0">
                                                <a:latin typeface="Cambria Math" panose="02040503050406030204" pitchFamily="18" charset="0"/>
                                                <a:ea typeface="Cambria Math" panose="02040503050406030204" pitchFamily="18" charset="0"/>
                                              </a:rPr>
                                              <m:t>∞</m:t>
                                            </m:r>
                                          </m:e>
                                        </m:mr>
                                      </m:m>
                                    </m:e>
                                  </m:mr>
                                  <m:mr>
                                    <m:e>
                                      <m:r>
                                        <a:rPr lang="en-US" altLang="zh-CN" sz="2000" b="0" i="1" smtClean="0">
                                          <a:latin typeface="Cambria Math" panose="02040503050406030204" pitchFamily="18" charset="0"/>
                                        </a:rPr>
                                        <m:t>6</m:t>
                                      </m:r>
                                    </m:e>
                                    <m:e>
                                      <m:m>
                                        <m:mPr>
                                          <m:mcs>
                                            <m:mc>
                                              <m:mcPr>
                                                <m:count m:val="2"/>
                                                <m:mcJc m:val="center"/>
                                              </m:mcPr>
                                            </m:mc>
                                          </m:mcs>
                                          <m:ctrlPr>
                                            <a:rPr lang="en-US" altLang="zh-CN" sz="2000" b="0" i="1" smtClean="0">
                                              <a:latin typeface="Cambria Math" panose="02040503050406030204" pitchFamily="18" charset="0"/>
                                            </a:rPr>
                                          </m:ctrlPr>
                                        </m:mPr>
                                        <m:mr>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11</m:t>
                                            </m:r>
                                          </m:e>
                                        </m:mr>
                                      </m:m>
                                    </m:e>
                                  </m:mr>
                                </m:m>
                              </m:e>
                            </m:mr>
                            <m:mr>
                              <m:e>
                                <m:m>
                                  <m:mPr>
                                    <m:mcs>
                                      <m:mc>
                                        <m:mcPr>
                                          <m:count m:val="2"/>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 5</m:t>
                                      </m:r>
                                    </m:e>
                                    <m:e>
                                      <m:r>
                                        <a:rPr lang="en-US" altLang="zh-CN" sz="2000" b="0" i="1" smtClean="0">
                                          <a:latin typeface="Cambria Math" panose="02040503050406030204" pitchFamily="18" charset="0"/>
                                        </a:rPr>
                                        <m:t>6</m:t>
                                      </m:r>
                                    </m:e>
                                  </m:mr>
                                  <m:mr>
                                    <m:e>
                                      <m:m>
                                        <m:mPr>
                                          <m:mcs>
                                            <m:mc>
                                              <m:mcPr>
                                                <m:count m:val="1"/>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 8</m:t>
                                            </m:r>
                                          </m:e>
                                        </m:mr>
                                        <m:mr>
                                          <m:e>
                                            <m:r>
                                              <a:rPr lang="en-US" altLang="zh-CN" sz="2000" b="0" i="1" smtClean="0">
                                                <a:latin typeface="Cambria Math" panose="02040503050406030204" pitchFamily="18" charset="0"/>
                                              </a:rPr>
                                              <m:t>  </m:t>
                                            </m:r>
                                            <m:r>
                                              <a:rPr lang="en-US" altLang="zh-CN" sz="2000" b="0" i="1" smtClean="0">
                                                <a:latin typeface="Cambria Math" panose="02040503050406030204" pitchFamily="18" charset="0"/>
                                                <a:ea typeface="Cambria Math" panose="02040503050406030204" pitchFamily="18" charset="0"/>
                                              </a:rPr>
                                              <m:t>∞</m:t>
                                            </m:r>
                                          </m:e>
                                        </m:mr>
                                      </m:m>
                                    </m:e>
                                    <m:e>
                                      <m:m>
                                        <m:mPr>
                                          <m:mcs>
                                            <m:mc>
                                              <m:mcPr>
                                                <m:count m:val="1"/>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4</m:t>
                                            </m:r>
                                          </m:e>
                                        </m:mr>
                                        <m:mr>
                                          <m:e>
                                            <m:r>
                                              <a:rPr lang="en-US" altLang="zh-CN" sz="2000" b="0" i="1" smtClean="0">
                                                <a:latin typeface="Cambria Math" panose="02040503050406030204" pitchFamily="18" charset="0"/>
                                              </a:rPr>
                                              <m:t>11</m:t>
                                            </m:r>
                                          </m:e>
                                        </m:mr>
                                      </m:m>
                                    </m:e>
                                  </m:mr>
                                </m:m>
                              </m:e>
                              <m:e>
                                <m:m>
                                  <m:mPr>
                                    <m:mcs>
                                      <m:mc>
                                        <m:mcPr>
                                          <m:count m:val="2"/>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0</m:t>
                                      </m:r>
                                    </m:e>
                                    <m:e>
                                      <m:m>
                                        <m:mPr>
                                          <m:mcs>
                                            <m:mc>
                                              <m:mcPr>
                                                <m:count m:val="2"/>
                                                <m:mcJc m:val="center"/>
                                              </m:mcPr>
                                            </m:mc>
                                          </m:mcs>
                                          <m:ctrlPr>
                                            <a:rPr lang="en-US" altLang="zh-CN" sz="2000" b="0" i="1" smtClean="0">
                                              <a:latin typeface="Cambria Math" panose="02040503050406030204" pitchFamily="18" charset="0"/>
                                            </a:rPr>
                                          </m:ctrlPr>
                                        </m:mPr>
                                        <m:mr>
                                          <m:e>
                                            <m:r>
                                              <a:rPr lang="en-US" altLang="zh-CN" sz="2000" b="0" i="1" smtClean="0">
                                                <a:latin typeface="Cambria Math" panose="02040503050406030204" pitchFamily="18" charset="0"/>
                                              </a:rPr>
                                              <m:t>2</m:t>
                                            </m:r>
                                          </m:e>
                                          <m:e>
                                            <m:r>
                                              <a:rPr lang="en-US" altLang="zh-CN" sz="2000" b="0" i="1" smtClean="0">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2</m:t>
                                            </m:r>
                                          </m:e>
                                        </m:mr>
                                        <m:mr>
                                          <m:e>
                                            <m:r>
                                              <a:rPr lang="en-US" altLang="zh-CN" sz="2000" b="0" i="1" smtClean="0">
                                                <a:latin typeface="Cambria Math" panose="02040503050406030204" pitchFamily="18" charset="0"/>
                                                <a:ea typeface="Cambria Math" panose="02040503050406030204" pitchFamily="18" charset="0"/>
                                              </a:rPr>
                                              <m:t>∞</m:t>
                                            </m:r>
                                          </m:e>
                                        </m:mr>
                                      </m:m>
                                    </m:e>
                                    <m:e>
                                      <m:m>
                                        <m:mPr>
                                          <m:mcs>
                                            <m:mc>
                                              <m:mcPr>
                                                <m:count m:val="2"/>
                                                <m:mcJc m:val="center"/>
                                              </m:mcPr>
                                            </m:mc>
                                          </m:mcs>
                                          <m:ctrlPr>
                                            <a:rPr lang="en-US" altLang="zh-CN" sz="2000" b="0" i="1" smtClean="0">
                                              <a:latin typeface="Cambria Math" panose="02040503050406030204" pitchFamily="18" charset="0"/>
                                            </a:rPr>
                                          </m:ctrlPr>
                                        </m:mPr>
                                        <m:mr>
                                          <m:e>
                                            <m:m>
                                              <m:mPr>
                                                <m:mcs>
                                                  <m:mc>
                                                    <m:mcPr>
                                                      <m:count m:val="1"/>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0</m:t>
                                                  </m:r>
                                                </m:e>
                                              </m:mr>
                                              <m:mr>
                                                <m:e>
                                                  <m:r>
                                                    <a:rPr lang="en-US" altLang="zh-CN" sz="2000" b="0" i="1" smtClean="0">
                                                      <a:latin typeface="Cambria Math" panose="02040503050406030204" pitchFamily="18" charset="0"/>
                                                    </a:rPr>
                                                    <m:t>10</m:t>
                                                  </m:r>
                                                </m:e>
                                              </m:mr>
                                            </m:m>
                                          </m:e>
                                          <m:e>
                                            <m:m>
                                              <m:mPr>
                                                <m:mcs>
                                                  <m:mc>
                                                    <m:mcPr>
                                                      <m:count m:val="1"/>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0</m:t>
                                                  </m:r>
                                                </m:e>
                                              </m:mr>
                                              <m:mr>
                                                <m:e>
                                                  <m:r>
                                                    <a:rPr lang="en-US" altLang="zh-CN" sz="2000" b="0" i="1" smtClean="0">
                                                      <a:latin typeface="Cambria Math" panose="02040503050406030204" pitchFamily="18" charset="0"/>
                                                    </a:rPr>
                                                    <m:t>0</m:t>
                                                  </m:r>
                                                </m:e>
                                              </m:mr>
                                            </m:m>
                                          </m:e>
                                        </m:mr>
                                      </m:m>
                                    </m:e>
                                  </m:mr>
                                </m:m>
                              </m:e>
                            </m:mr>
                          </m:m>
                        </m:e>
                      </m:d>
                    </m:oMath>
                  </m:oMathPara>
                </a14:m>
                <a:endParaRPr lang="zh-CN" altLang="en-US" sz="2000" dirty="0">
                  <a:latin typeface="华文中宋" panose="02010600040101010101" pitchFamily="2" charset="-122"/>
                  <a:ea typeface="华文中宋" panose="02010600040101010101" pitchFamily="2" charset="-122"/>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4997693" y="3910057"/>
                <a:ext cx="3889526" cy="1480149"/>
              </a:xfrm>
              <a:prstGeom prst="rect">
                <a:avLst/>
              </a:prstGeom>
              <a:blipFill rotWithShape="0">
                <a:blip r:embed="rId2" cstate="print"/>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7886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图的存储表示：邻接表</a:t>
            </a:r>
          </a:p>
        </p:txBody>
      </p:sp>
      <p:sp>
        <p:nvSpPr>
          <p:cNvPr id="3" name="内容占位符 2"/>
          <p:cNvSpPr>
            <a:spLocks noGrp="1"/>
          </p:cNvSpPr>
          <p:nvPr>
            <p:ph idx="1"/>
          </p:nvPr>
        </p:nvSpPr>
        <p:spPr>
          <a:xfrm>
            <a:off x="612775" y="1341439"/>
            <a:ext cx="8153400" cy="1593490"/>
          </a:xfrm>
        </p:spPr>
        <p:txBody>
          <a:bodyPr/>
          <a:lstStyle/>
          <a:p>
            <a:r>
              <a:rPr lang="zh-CN" altLang="en-US" b="1" dirty="0">
                <a:solidFill>
                  <a:srgbClr val="C00000"/>
                </a:solidFill>
              </a:rPr>
              <a:t>邻接表的构成</a:t>
            </a:r>
          </a:p>
          <a:p>
            <a:pPr lvl="1"/>
            <a:r>
              <a:rPr lang="zh-CN" altLang="en-US" b="1" dirty="0"/>
              <a:t>顶点表：采用顺序表存储顶点信息</a:t>
            </a:r>
          </a:p>
          <a:p>
            <a:pPr lvl="1"/>
            <a:r>
              <a:rPr lang="zh-CN" altLang="en-US" b="1" dirty="0"/>
              <a:t>边表：采用链接表存储与每个顶点相关联的边</a:t>
            </a:r>
          </a:p>
          <a:p>
            <a:endParaRPr lang="zh-CN" altLang="en-US" dirty="0"/>
          </a:p>
        </p:txBody>
      </p:sp>
      <p:sp>
        <p:nvSpPr>
          <p:cNvPr id="4" name="矩形 3"/>
          <p:cNvSpPr/>
          <p:nvPr/>
        </p:nvSpPr>
        <p:spPr>
          <a:xfrm>
            <a:off x="398208" y="2978371"/>
            <a:ext cx="8364792" cy="3170099"/>
          </a:xfrm>
          <a:prstGeom prst="rect">
            <a:avLst/>
          </a:prstGeom>
          <a:solidFill>
            <a:schemeClr val="tx1">
              <a:lumMod val="20000"/>
              <a:lumOff val="80000"/>
            </a:schemeClr>
          </a:solidFill>
        </p:spPr>
        <p:txBody>
          <a:bodyPr wrap="square">
            <a:spAutoFit/>
          </a:bodyPr>
          <a:lstStyle/>
          <a:p>
            <a:pPr marL="342900" indent="-342900">
              <a:lnSpc>
                <a:spcPts val="3000"/>
              </a:lnSpc>
              <a:buClr>
                <a:srgbClr val="1B10FC"/>
              </a:buClr>
              <a:buFont typeface="Wingdings" panose="05000000000000000000" pitchFamily="2" charset="2"/>
              <a:buChar char="Ø"/>
            </a:pPr>
            <a:r>
              <a:rPr lang="zh-CN" altLang="en-US" sz="2400" b="1" dirty="0">
                <a:latin typeface="华文中宋" panose="02010600040101010101" pitchFamily="2" charset="-122"/>
                <a:ea typeface="华文中宋" panose="02010600040101010101" pitchFamily="2" charset="-122"/>
              </a:rPr>
              <a:t>顶点表的每个数据项存储图中一个顶点</a:t>
            </a:r>
            <a:endParaRPr lang="en-US" altLang="zh-CN" sz="2400" b="1" dirty="0">
              <a:latin typeface="华文中宋" panose="02010600040101010101" pitchFamily="2" charset="-122"/>
              <a:ea typeface="华文中宋" panose="02010600040101010101" pitchFamily="2" charset="-122"/>
            </a:endParaRPr>
          </a:p>
          <a:p>
            <a:pPr marL="342900" indent="-342900">
              <a:lnSpc>
                <a:spcPts val="3000"/>
              </a:lnSpc>
              <a:buClr>
                <a:srgbClr val="369648"/>
              </a:buClr>
              <a:buFont typeface="Wingdings" panose="05000000000000000000" pitchFamily="2" charset="2"/>
              <a:buChar char="l"/>
            </a:pPr>
            <a:r>
              <a:rPr lang="zh-CN" altLang="en-US" sz="2000" b="1" dirty="0">
                <a:latin typeface="华文中宋" panose="02010600040101010101" pitchFamily="2" charset="-122"/>
                <a:ea typeface="华文中宋" panose="02010600040101010101" pitchFamily="2" charset="-122"/>
              </a:rPr>
              <a:t>顶点字段</a:t>
            </a:r>
            <a:r>
              <a:rPr lang="en-US" altLang="zh-CN" sz="2000" b="1" dirty="0">
                <a:latin typeface="华文中宋" panose="02010600040101010101" pitchFamily="2" charset="-122"/>
                <a:ea typeface="华文中宋" panose="02010600040101010101" pitchFamily="2" charset="-122"/>
              </a:rPr>
              <a:t>(vertex)</a:t>
            </a:r>
            <a:r>
              <a:rPr lang="zh-CN" altLang="en-US" sz="2000" b="1" dirty="0">
                <a:latin typeface="华文中宋" panose="02010600040101010101" pitchFamily="2" charset="-122"/>
                <a:ea typeface="华文中宋" panose="02010600040101010101" pitchFamily="2" charset="-122"/>
              </a:rPr>
              <a:t>：存放顶点</a:t>
            </a:r>
            <a:r>
              <a:rPr lang="en-US" altLang="zh-CN" sz="2000" b="1" dirty="0">
                <a:latin typeface="华文中宋" panose="02010600040101010101" pitchFamily="2" charset="-122"/>
                <a:ea typeface="华文中宋" panose="02010600040101010101" pitchFamily="2" charset="-122"/>
              </a:rPr>
              <a:t>v</a:t>
            </a:r>
            <a:r>
              <a:rPr lang="en-US" altLang="zh-CN" sz="2000" b="1" baseline="-25000" dirty="0">
                <a:latin typeface="华文中宋" panose="02010600040101010101" pitchFamily="2" charset="-122"/>
                <a:ea typeface="华文中宋" panose="02010600040101010101" pitchFamily="2" charset="-122"/>
              </a:rPr>
              <a:t>i</a:t>
            </a:r>
            <a:r>
              <a:rPr lang="zh-CN" altLang="en-US" sz="2000" b="1" dirty="0">
                <a:latin typeface="华文中宋" panose="02010600040101010101" pitchFamily="2" charset="-122"/>
                <a:ea typeface="华文中宋" panose="02010600040101010101" pitchFamily="2" charset="-122"/>
              </a:rPr>
              <a:t>的信息</a:t>
            </a:r>
          </a:p>
          <a:p>
            <a:pPr marL="342900" indent="-342900">
              <a:lnSpc>
                <a:spcPts val="3000"/>
              </a:lnSpc>
              <a:buClr>
                <a:srgbClr val="369648"/>
              </a:buClr>
              <a:buFont typeface="Wingdings" panose="05000000000000000000" pitchFamily="2" charset="2"/>
              <a:buChar char="l"/>
            </a:pPr>
            <a:r>
              <a:rPr lang="zh-CN" altLang="en-US" sz="2000" b="1" dirty="0">
                <a:latin typeface="华文中宋" panose="02010600040101010101" pitchFamily="2" charset="-122"/>
                <a:ea typeface="华文中宋" panose="02010600040101010101" pitchFamily="2" charset="-122"/>
              </a:rPr>
              <a:t>边表指针</a:t>
            </a:r>
            <a:r>
              <a:rPr lang="en-US" altLang="zh-CN" sz="2000" b="1" dirty="0">
                <a:latin typeface="华文中宋" panose="02010600040101010101" pitchFamily="2" charset="-122"/>
                <a:ea typeface="华文中宋" panose="02010600040101010101" pitchFamily="2" charset="-122"/>
              </a:rPr>
              <a:t>(</a:t>
            </a:r>
            <a:r>
              <a:rPr lang="en-US" altLang="zh-CN" sz="2000" b="1" dirty="0" err="1">
                <a:latin typeface="华文中宋" panose="02010600040101010101" pitchFamily="2" charset="-122"/>
                <a:ea typeface="华文中宋" panose="02010600040101010101" pitchFamily="2" charset="-122"/>
              </a:rPr>
              <a:t>edgelist</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：存放与</a:t>
            </a:r>
            <a:r>
              <a:rPr lang="en-US" altLang="zh-CN" sz="2000" b="1" dirty="0">
                <a:latin typeface="华文中宋" panose="02010600040101010101" pitchFamily="2" charset="-122"/>
                <a:ea typeface="华文中宋" panose="02010600040101010101" pitchFamily="2" charset="-122"/>
              </a:rPr>
              <a:t>v</a:t>
            </a:r>
            <a:r>
              <a:rPr lang="en-US" altLang="zh-CN" sz="2000" b="1" baseline="-25000" dirty="0">
                <a:latin typeface="华文中宋" panose="02010600040101010101" pitchFamily="2" charset="-122"/>
                <a:ea typeface="华文中宋" panose="02010600040101010101" pitchFamily="2" charset="-122"/>
              </a:rPr>
              <a:t>i</a:t>
            </a:r>
            <a:r>
              <a:rPr lang="zh-CN" altLang="en-US" sz="2000" b="1" dirty="0">
                <a:latin typeface="华文中宋" panose="02010600040101010101" pitchFamily="2" charset="-122"/>
                <a:ea typeface="华文中宋" panose="02010600040101010101" pitchFamily="2" charset="-122"/>
              </a:rPr>
              <a:t>相关联的边表中的第一个边结点的位置</a:t>
            </a:r>
          </a:p>
          <a:p>
            <a:pPr>
              <a:lnSpc>
                <a:spcPts val="3000"/>
              </a:lnSpc>
            </a:pPr>
            <a:endParaRPr lang="zh-CN" altLang="en-US" sz="2000" dirty="0">
              <a:latin typeface="华文中宋" panose="02010600040101010101" pitchFamily="2" charset="-122"/>
              <a:ea typeface="华文中宋" panose="02010600040101010101" pitchFamily="2" charset="-122"/>
            </a:endParaRPr>
          </a:p>
          <a:p>
            <a:pPr marL="342900" indent="-342900">
              <a:lnSpc>
                <a:spcPts val="3000"/>
              </a:lnSpc>
              <a:buClr>
                <a:srgbClr val="1B10FC"/>
              </a:buClr>
              <a:buFont typeface="Wingdings" panose="05000000000000000000" pitchFamily="2" charset="2"/>
              <a:buChar char="Ø"/>
            </a:pPr>
            <a:r>
              <a:rPr lang="zh-CN" altLang="en-US" sz="2400" b="1" dirty="0">
                <a:latin typeface="华文中宋" panose="02010600040101010101" pitchFamily="2" charset="-122"/>
                <a:ea typeface="华文中宋" panose="02010600040101010101" pitchFamily="2" charset="-122"/>
              </a:rPr>
              <a:t>边表的每个结点存储与</a:t>
            </a:r>
            <a:r>
              <a:rPr lang="en-US" altLang="zh-CN" sz="2400" b="1" dirty="0">
                <a:latin typeface="华文中宋" panose="02010600040101010101" pitchFamily="2" charset="-122"/>
                <a:ea typeface="华文中宋" panose="02010600040101010101" pitchFamily="2" charset="-122"/>
              </a:rPr>
              <a:t>v</a:t>
            </a:r>
            <a:r>
              <a:rPr lang="en-US" altLang="zh-CN" sz="2400" b="1" baseline="-25000" dirty="0">
                <a:latin typeface="华文中宋" panose="02010600040101010101" pitchFamily="2" charset="-122"/>
                <a:ea typeface="华文中宋" panose="02010600040101010101" pitchFamily="2" charset="-122"/>
              </a:rPr>
              <a:t>i</a:t>
            </a:r>
            <a:r>
              <a:rPr lang="zh-CN" altLang="en-US" sz="2400" b="1" dirty="0">
                <a:latin typeface="华文中宋" panose="02010600040101010101" pitchFamily="2" charset="-122"/>
                <a:ea typeface="华文中宋" panose="02010600040101010101" pitchFamily="2" charset="-122"/>
              </a:rPr>
              <a:t>关联的边的另一个顶点</a:t>
            </a:r>
            <a:endParaRPr lang="en-US" altLang="zh-CN" sz="2400" b="1" dirty="0">
              <a:latin typeface="华文中宋" panose="02010600040101010101" pitchFamily="2" charset="-122"/>
              <a:ea typeface="华文中宋" panose="02010600040101010101" pitchFamily="2" charset="-122"/>
            </a:endParaRPr>
          </a:p>
          <a:p>
            <a:pPr marL="342900" indent="-342900">
              <a:lnSpc>
                <a:spcPts val="3000"/>
              </a:lnSpc>
              <a:buClr>
                <a:srgbClr val="369648"/>
              </a:buClr>
              <a:buFont typeface="Wingdings" panose="05000000000000000000" pitchFamily="2" charset="2"/>
              <a:buChar char="l"/>
            </a:pPr>
            <a:r>
              <a:rPr lang="zh-CN" altLang="en-US" sz="2000" b="1" dirty="0">
                <a:latin typeface="华文中宋" panose="02010600040101010101" pitchFamily="2" charset="-122"/>
                <a:ea typeface="华文中宋" panose="02010600040101010101" pitchFamily="2" charset="-122"/>
              </a:rPr>
              <a:t>终点字段</a:t>
            </a:r>
            <a:r>
              <a:rPr lang="en-US" altLang="zh-CN" sz="2000" b="1" dirty="0">
                <a:latin typeface="华文中宋" panose="02010600040101010101" pitchFamily="2" charset="-122"/>
                <a:ea typeface="华文中宋" panose="02010600040101010101" pitchFamily="2" charset="-122"/>
              </a:rPr>
              <a:t>(</a:t>
            </a:r>
            <a:r>
              <a:rPr lang="en-US" altLang="zh-CN" sz="2000" b="1" dirty="0" err="1">
                <a:latin typeface="华文中宋" panose="02010600040101010101" pitchFamily="2" charset="-122"/>
                <a:ea typeface="华文中宋" panose="02010600040101010101" pitchFamily="2" charset="-122"/>
              </a:rPr>
              <a:t>endvex</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：边的另外一端在顶点表中的位置</a:t>
            </a:r>
          </a:p>
          <a:p>
            <a:pPr marL="342900" indent="-342900">
              <a:lnSpc>
                <a:spcPts val="3000"/>
              </a:lnSpc>
              <a:buClr>
                <a:srgbClr val="369648"/>
              </a:buClr>
              <a:buFont typeface="Wingdings" panose="05000000000000000000" pitchFamily="2" charset="2"/>
              <a:buChar char="l"/>
            </a:pPr>
            <a:r>
              <a:rPr lang="zh-CN" altLang="en-US" sz="2000" b="1" dirty="0">
                <a:latin typeface="华文中宋" panose="02010600040101010101" pitchFamily="2" charset="-122"/>
                <a:ea typeface="华文中宋" panose="02010600040101010101" pitchFamily="2" charset="-122"/>
              </a:rPr>
              <a:t>权字段</a:t>
            </a:r>
            <a:r>
              <a:rPr lang="en-US" altLang="zh-CN" sz="2000" b="1" dirty="0">
                <a:latin typeface="华文中宋" panose="02010600040101010101" pitchFamily="2" charset="-122"/>
                <a:ea typeface="华文中宋" panose="02010600040101010101" pitchFamily="2" charset="-122"/>
              </a:rPr>
              <a:t>(weight)</a:t>
            </a:r>
            <a:r>
              <a:rPr lang="zh-CN" altLang="en-US" sz="2000" b="1" dirty="0">
                <a:latin typeface="华文中宋" panose="02010600040101010101" pitchFamily="2" charset="-122"/>
                <a:ea typeface="华文中宋" panose="02010600040101010101" pitchFamily="2" charset="-122"/>
              </a:rPr>
              <a:t>：边的权值</a:t>
            </a:r>
          </a:p>
          <a:p>
            <a:pPr marL="342900" indent="-342900">
              <a:lnSpc>
                <a:spcPts val="3000"/>
              </a:lnSpc>
              <a:buClr>
                <a:srgbClr val="369648"/>
              </a:buClr>
              <a:buFont typeface="Wingdings" panose="05000000000000000000" pitchFamily="2" charset="2"/>
              <a:buChar char="l"/>
            </a:pPr>
            <a:r>
              <a:rPr lang="zh-CN" altLang="en-US" sz="2000" b="1" dirty="0">
                <a:latin typeface="华文中宋" panose="02010600040101010101" pitchFamily="2" charset="-122"/>
                <a:ea typeface="华文中宋" panose="02010600040101010101" pitchFamily="2" charset="-122"/>
              </a:rPr>
              <a:t>链字段</a:t>
            </a:r>
            <a:r>
              <a:rPr lang="en-US" altLang="zh-CN" sz="2000" b="1" dirty="0">
                <a:latin typeface="华文中宋" panose="02010600040101010101" pitchFamily="2" charset="-122"/>
                <a:ea typeface="华文中宋" panose="02010600040101010101" pitchFamily="2" charset="-122"/>
              </a:rPr>
              <a:t>(</a:t>
            </a:r>
            <a:r>
              <a:rPr lang="en-US" altLang="zh-CN" sz="2000" b="1" dirty="0" err="1">
                <a:latin typeface="华文中宋" panose="02010600040101010101" pitchFamily="2" charset="-122"/>
                <a:ea typeface="华文中宋" panose="02010600040101010101" pitchFamily="2" charset="-122"/>
              </a:rPr>
              <a:t>nextedge</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：边表中下一个边结点的地址</a:t>
            </a:r>
          </a:p>
        </p:txBody>
      </p:sp>
    </p:spTree>
    <p:extLst>
      <p:ext uri="{BB962C8B-B14F-4D97-AF65-F5344CB8AC3E}">
        <p14:creationId xmlns:p14="http://schemas.microsoft.com/office/powerpoint/2010/main" val="235076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checkerboard(across)">
                                      <p:cBhvr>
                                        <p:cTn id="10" dur="500"/>
                                        <p:tgtEl>
                                          <p:spTgt spid="4">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checkerboard(across)">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checkerboard(across)">
                                      <p:cBhvr>
                                        <p:cTn id="18" dur="500"/>
                                        <p:tgtEl>
                                          <p:spTgt spid="4">
                                            <p:txEl>
                                              <p:pRg st="4" end="4"/>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checkerboard(across)">
                                      <p:cBhvr>
                                        <p:cTn id="21" dur="500"/>
                                        <p:tgtEl>
                                          <p:spTgt spid="4">
                                            <p:txEl>
                                              <p:pRg st="5" end="5"/>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checkerboard(across)">
                                      <p:cBhvr>
                                        <p:cTn id="24" dur="500"/>
                                        <p:tgtEl>
                                          <p:spTgt spid="4">
                                            <p:txEl>
                                              <p:pRg st="6" end="6"/>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checkerboard(across)">
                                      <p:cBhvr>
                                        <p:cTn id="2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图的存储表示：邻接表</a:t>
            </a:r>
          </a:p>
        </p:txBody>
      </p:sp>
      <p:sp>
        <p:nvSpPr>
          <p:cNvPr id="4" name="椭圆 3"/>
          <p:cNvSpPr/>
          <p:nvPr/>
        </p:nvSpPr>
        <p:spPr bwMode="auto">
          <a:xfrm>
            <a:off x="3613054" y="1641158"/>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椭圆 4"/>
          <p:cNvSpPr/>
          <p:nvPr/>
        </p:nvSpPr>
        <p:spPr bwMode="auto">
          <a:xfrm>
            <a:off x="3613054" y="3194654"/>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椭圆 5"/>
          <p:cNvSpPr/>
          <p:nvPr/>
        </p:nvSpPr>
        <p:spPr bwMode="auto">
          <a:xfrm>
            <a:off x="5412357" y="3194654"/>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椭圆 6"/>
          <p:cNvSpPr/>
          <p:nvPr/>
        </p:nvSpPr>
        <p:spPr bwMode="auto">
          <a:xfrm>
            <a:off x="5409899" y="1641158"/>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8" name="直接连接符 7"/>
          <p:cNvCxnSpPr>
            <a:stCxn id="4" idx="6"/>
            <a:endCxn id="7" idx="2"/>
          </p:cNvCxnSpPr>
          <p:nvPr/>
        </p:nvCxnSpPr>
        <p:spPr bwMode="auto">
          <a:xfrm>
            <a:off x="3834280" y="1759145"/>
            <a:ext cx="157561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p:nvPr/>
        </p:nvCxnSpPr>
        <p:spPr bwMode="auto">
          <a:xfrm>
            <a:off x="3834280" y="3302811"/>
            <a:ext cx="157561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a:stCxn id="4" idx="4"/>
            <a:endCxn id="5" idx="0"/>
          </p:cNvCxnSpPr>
          <p:nvPr/>
        </p:nvCxnSpPr>
        <p:spPr bwMode="auto">
          <a:xfrm>
            <a:off x="3723667" y="1877132"/>
            <a:ext cx="0" cy="13175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a:stCxn id="4" idx="5"/>
            <a:endCxn id="6" idx="1"/>
          </p:cNvCxnSpPr>
          <p:nvPr/>
        </p:nvCxnSpPr>
        <p:spPr bwMode="auto">
          <a:xfrm>
            <a:off x="3801882" y="1842574"/>
            <a:ext cx="1642873" cy="138663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a:stCxn id="5" idx="7"/>
            <a:endCxn id="7" idx="3"/>
          </p:cNvCxnSpPr>
          <p:nvPr/>
        </p:nvCxnSpPr>
        <p:spPr bwMode="auto">
          <a:xfrm flipV="1">
            <a:off x="3801882" y="1842574"/>
            <a:ext cx="1640415" cy="138663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文本框 12"/>
          <p:cNvSpPr txBox="1"/>
          <p:nvPr/>
        </p:nvSpPr>
        <p:spPr>
          <a:xfrm>
            <a:off x="3359132" y="1271826"/>
            <a:ext cx="319318"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a</a:t>
            </a:r>
            <a:endParaRPr lang="en-US" altLang="zh-CN" baseline="-25000" dirty="0">
              <a:latin typeface="华文中宋" panose="02010600040101010101" pitchFamily="2" charset="-122"/>
              <a:ea typeface="华文中宋" panose="02010600040101010101" pitchFamily="2" charset="-122"/>
            </a:endParaRPr>
          </a:p>
        </p:txBody>
      </p:sp>
      <p:sp>
        <p:nvSpPr>
          <p:cNvPr id="14" name="文本框 13"/>
          <p:cNvSpPr txBox="1"/>
          <p:nvPr/>
        </p:nvSpPr>
        <p:spPr>
          <a:xfrm>
            <a:off x="5375929" y="1289105"/>
            <a:ext cx="304892"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c</a:t>
            </a:r>
            <a:endParaRPr lang="en-US" altLang="zh-CN" baseline="-25000" dirty="0">
              <a:latin typeface="华文中宋" panose="02010600040101010101" pitchFamily="2" charset="-122"/>
              <a:ea typeface="华文中宋" panose="02010600040101010101" pitchFamily="2" charset="-122"/>
            </a:endParaRPr>
          </a:p>
        </p:txBody>
      </p:sp>
      <p:sp>
        <p:nvSpPr>
          <p:cNvPr id="15" name="文本框 14"/>
          <p:cNvSpPr txBox="1"/>
          <p:nvPr/>
        </p:nvSpPr>
        <p:spPr>
          <a:xfrm>
            <a:off x="5141337" y="3341806"/>
            <a:ext cx="327334"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d</a:t>
            </a:r>
            <a:endParaRPr lang="en-US" altLang="zh-CN" baseline="-25000" dirty="0">
              <a:latin typeface="华文中宋" panose="02010600040101010101" pitchFamily="2" charset="-122"/>
              <a:ea typeface="华文中宋" panose="02010600040101010101" pitchFamily="2" charset="-122"/>
            </a:endParaRPr>
          </a:p>
        </p:txBody>
      </p:sp>
      <p:sp>
        <p:nvSpPr>
          <p:cNvPr id="16" name="文本框 15"/>
          <p:cNvSpPr txBox="1"/>
          <p:nvPr/>
        </p:nvSpPr>
        <p:spPr>
          <a:xfrm>
            <a:off x="3341885" y="3322618"/>
            <a:ext cx="327334"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b</a:t>
            </a:r>
          </a:p>
        </p:txBody>
      </p:sp>
      <p:sp>
        <p:nvSpPr>
          <p:cNvPr id="17" name="矩形 16"/>
          <p:cNvSpPr/>
          <p:nvPr/>
        </p:nvSpPr>
        <p:spPr bwMode="auto">
          <a:xfrm>
            <a:off x="919986" y="3711138"/>
            <a:ext cx="1150374" cy="683611"/>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8" name="矩形 17"/>
          <p:cNvSpPr/>
          <p:nvPr/>
        </p:nvSpPr>
        <p:spPr bwMode="auto">
          <a:xfrm>
            <a:off x="2070360" y="3711137"/>
            <a:ext cx="737419" cy="683611"/>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9" name="矩形 18"/>
          <p:cNvSpPr/>
          <p:nvPr/>
        </p:nvSpPr>
        <p:spPr bwMode="auto">
          <a:xfrm>
            <a:off x="3443135" y="3754324"/>
            <a:ext cx="801471" cy="536127"/>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0" name="矩形 19"/>
          <p:cNvSpPr/>
          <p:nvPr/>
        </p:nvSpPr>
        <p:spPr bwMode="auto">
          <a:xfrm>
            <a:off x="4244606" y="3754323"/>
            <a:ext cx="513763" cy="5361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21" name="矩形 20"/>
          <p:cNvSpPr/>
          <p:nvPr/>
        </p:nvSpPr>
        <p:spPr bwMode="auto">
          <a:xfrm>
            <a:off x="919986" y="4380000"/>
            <a:ext cx="1150374" cy="683611"/>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2" name="矩形 21"/>
          <p:cNvSpPr/>
          <p:nvPr/>
        </p:nvSpPr>
        <p:spPr bwMode="auto">
          <a:xfrm>
            <a:off x="2070360" y="4379999"/>
            <a:ext cx="737419" cy="683611"/>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23" name="矩形 22"/>
          <p:cNvSpPr/>
          <p:nvPr/>
        </p:nvSpPr>
        <p:spPr bwMode="auto">
          <a:xfrm>
            <a:off x="919986" y="5063609"/>
            <a:ext cx="1150374" cy="683611"/>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 name="矩形 23"/>
          <p:cNvSpPr/>
          <p:nvPr/>
        </p:nvSpPr>
        <p:spPr bwMode="auto">
          <a:xfrm>
            <a:off x="2070360" y="5063608"/>
            <a:ext cx="737419" cy="683611"/>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25" name="矩形 24"/>
          <p:cNvSpPr/>
          <p:nvPr/>
        </p:nvSpPr>
        <p:spPr bwMode="auto">
          <a:xfrm>
            <a:off x="919986" y="5732471"/>
            <a:ext cx="1150374" cy="683611"/>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6" name="矩形 25"/>
          <p:cNvSpPr/>
          <p:nvPr/>
        </p:nvSpPr>
        <p:spPr bwMode="auto">
          <a:xfrm>
            <a:off x="2070360" y="5732470"/>
            <a:ext cx="737419" cy="683611"/>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27" name="文本框 26"/>
          <p:cNvSpPr txBox="1"/>
          <p:nvPr/>
        </p:nvSpPr>
        <p:spPr>
          <a:xfrm>
            <a:off x="594630" y="3820363"/>
            <a:ext cx="343364" cy="2426305"/>
          </a:xfrm>
          <a:prstGeom prst="rect">
            <a:avLst/>
          </a:prstGeom>
          <a:noFill/>
        </p:spPr>
        <p:txBody>
          <a:bodyPr wrap="none" rtlCol="0">
            <a:spAutoFit/>
          </a:bodyPr>
          <a:lstStyle/>
          <a:p>
            <a:pPr>
              <a:lnSpc>
                <a:spcPts val="2600"/>
              </a:lnSpc>
            </a:pPr>
            <a:r>
              <a:rPr lang="en-US" altLang="zh-CN" sz="2000" dirty="0">
                <a:latin typeface="华文中宋" panose="02010600040101010101" pitchFamily="2" charset="-122"/>
                <a:ea typeface="华文中宋" panose="02010600040101010101" pitchFamily="2" charset="-122"/>
              </a:rPr>
              <a:t>0</a:t>
            </a:r>
          </a:p>
          <a:p>
            <a:pPr>
              <a:lnSpc>
                <a:spcPts val="2600"/>
              </a:lnSpc>
            </a:pPr>
            <a:endParaRPr lang="en-US" altLang="zh-CN" sz="2000" dirty="0">
              <a:latin typeface="华文中宋" panose="02010600040101010101" pitchFamily="2" charset="-122"/>
              <a:ea typeface="华文中宋" panose="02010600040101010101" pitchFamily="2" charset="-122"/>
            </a:endParaRPr>
          </a:p>
          <a:p>
            <a:pPr>
              <a:lnSpc>
                <a:spcPts val="2600"/>
              </a:lnSpc>
            </a:pPr>
            <a:r>
              <a:rPr lang="en-US" altLang="zh-CN" sz="2000" dirty="0">
                <a:latin typeface="华文中宋" panose="02010600040101010101" pitchFamily="2" charset="-122"/>
                <a:ea typeface="华文中宋" panose="02010600040101010101" pitchFamily="2" charset="-122"/>
              </a:rPr>
              <a:t>1</a:t>
            </a:r>
          </a:p>
          <a:p>
            <a:pPr>
              <a:lnSpc>
                <a:spcPts val="2600"/>
              </a:lnSpc>
            </a:pPr>
            <a:endParaRPr lang="en-US" altLang="zh-CN" sz="2000" dirty="0">
              <a:latin typeface="华文中宋" panose="02010600040101010101" pitchFamily="2" charset="-122"/>
              <a:ea typeface="华文中宋" panose="02010600040101010101" pitchFamily="2" charset="-122"/>
            </a:endParaRPr>
          </a:p>
          <a:p>
            <a:pPr>
              <a:lnSpc>
                <a:spcPts val="2600"/>
              </a:lnSpc>
            </a:pPr>
            <a:r>
              <a:rPr lang="en-US" altLang="zh-CN" sz="2000" dirty="0">
                <a:latin typeface="华文中宋" panose="02010600040101010101" pitchFamily="2" charset="-122"/>
                <a:ea typeface="华文中宋" panose="02010600040101010101" pitchFamily="2" charset="-122"/>
              </a:rPr>
              <a:t>2</a:t>
            </a:r>
          </a:p>
          <a:p>
            <a:pPr>
              <a:lnSpc>
                <a:spcPts val="2600"/>
              </a:lnSpc>
            </a:pPr>
            <a:endParaRPr lang="en-US" altLang="zh-CN" sz="2000" dirty="0">
              <a:latin typeface="华文中宋" panose="02010600040101010101" pitchFamily="2" charset="-122"/>
              <a:ea typeface="华文中宋" panose="02010600040101010101" pitchFamily="2" charset="-122"/>
            </a:endParaRPr>
          </a:p>
          <a:p>
            <a:pPr>
              <a:lnSpc>
                <a:spcPts val="2600"/>
              </a:lnSpc>
            </a:pPr>
            <a:r>
              <a:rPr lang="en-US" altLang="zh-CN" sz="2000" dirty="0">
                <a:latin typeface="华文中宋" panose="02010600040101010101" pitchFamily="2" charset="-122"/>
                <a:ea typeface="华文中宋" panose="02010600040101010101" pitchFamily="2" charset="-122"/>
              </a:rPr>
              <a:t>3</a:t>
            </a:r>
          </a:p>
        </p:txBody>
      </p:sp>
      <p:sp>
        <p:nvSpPr>
          <p:cNvPr id="28" name="矩形 27"/>
          <p:cNvSpPr/>
          <p:nvPr/>
        </p:nvSpPr>
        <p:spPr bwMode="auto">
          <a:xfrm>
            <a:off x="5230389" y="3750132"/>
            <a:ext cx="801471" cy="536127"/>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9" name="矩形 28"/>
          <p:cNvSpPr/>
          <p:nvPr/>
        </p:nvSpPr>
        <p:spPr bwMode="auto">
          <a:xfrm>
            <a:off x="6031860" y="3750131"/>
            <a:ext cx="513763" cy="5361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30" name="矩形 29"/>
          <p:cNvSpPr/>
          <p:nvPr/>
        </p:nvSpPr>
        <p:spPr bwMode="auto">
          <a:xfrm>
            <a:off x="7067951" y="3750131"/>
            <a:ext cx="801471" cy="536127"/>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1" name="矩形 30"/>
          <p:cNvSpPr/>
          <p:nvPr/>
        </p:nvSpPr>
        <p:spPr bwMode="auto">
          <a:xfrm>
            <a:off x="7869422" y="3750130"/>
            <a:ext cx="513763" cy="5361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2" name="矩形 31"/>
          <p:cNvSpPr/>
          <p:nvPr/>
        </p:nvSpPr>
        <p:spPr bwMode="auto">
          <a:xfrm>
            <a:off x="3433544" y="4502490"/>
            <a:ext cx="801471" cy="536127"/>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3" name="矩形 32"/>
          <p:cNvSpPr/>
          <p:nvPr/>
        </p:nvSpPr>
        <p:spPr bwMode="auto">
          <a:xfrm>
            <a:off x="4235015" y="4502489"/>
            <a:ext cx="513763" cy="5361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34" name="矩形 33"/>
          <p:cNvSpPr/>
          <p:nvPr/>
        </p:nvSpPr>
        <p:spPr bwMode="auto">
          <a:xfrm>
            <a:off x="5220798" y="4498298"/>
            <a:ext cx="801471" cy="536127"/>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5" name="矩形 34"/>
          <p:cNvSpPr/>
          <p:nvPr/>
        </p:nvSpPr>
        <p:spPr bwMode="auto">
          <a:xfrm>
            <a:off x="6022269" y="4498297"/>
            <a:ext cx="513763" cy="5361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36" name="矩形 35"/>
          <p:cNvSpPr/>
          <p:nvPr/>
        </p:nvSpPr>
        <p:spPr bwMode="auto">
          <a:xfrm>
            <a:off x="7058360" y="4498297"/>
            <a:ext cx="801471" cy="536127"/>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7" name="矩形 36"/>
          <p:cNvSpPr/>
          <p:nvPr/>
        </p:nvSpPr>
        <p:spPr bwMode="auto">
          <a:xfrm>
            <a:off x="7859831" y="4498296"/>
            <a:ext cx="513763" cy="5361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8" name="矩形 37"/>
          <p:cNvSpPr/>
          <p:nvPr/>
        </p:nvSpPr>
        <p:spPr bwMode="auto">
          <a:xfrm>
            <a:off x="3457583" y="5200392"/>
            <a:ext cx="801471" cy="536127"/>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9" name="矩形 38"/>
          <p:cNvSpPr/>
          <p:nvPr/>
        </p:nvSpPr>
        <p:spPr bwMode="auto">
          <a:xfrm>
            <a:off x="4259054" y="5200391"/>
            <a:ext cx="513763" cy="5361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40" name="矩形 39"/>
          <p:cNvSpPr/>
          <p:nvPr/>
        </p:nvSpPr>
        <p:spPr bwMode="auto">
          <a:xfrm>
            <a:off x="5244837" y="5196200"/>
            <a:ext cx="801471" cy="536127"/>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1" name="矩形 40"/>
          <p:cNvSpPr/>
          <p:nvPr/>
        </p:nvSpPr>
        <p:spPr bwMode="auto">
          <a:xfrm>
            <a:off x="6046308" y="5196199"/>
            <a:ext cx="513763" cy="5361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2" name="矩形 41"/>
          <p:cNvSpPr/>
          <p:nvPr/>
        </p:nvSpPr>
        <p:spPr bwMode="auto">
          <a:xfrm>
            <a:off x="3442834" y="5838445"/>
            <a:ext cx="801471" cy="536127"/>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3" name="矩形 42"/>
          <p:cNvSpPr/>
          <p:nvPr/>
        </p:nvSpPr>
        <p:spPr bwMode="auto">
          <a:xfrm>
            <a:off x="4244305" y="5838444"/>
            <a:ext cx="513763" cy="5361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44" name="矩形 43"/>
          <p:cNvSpPr/>
          <p:nvPr/>
        </p:nvSpPr>
        <p:spPr bwMode="auto">
          <a:xfrm>
            <a:off x="5230088" y="5834253"/>
            <a:ext cx="801471" cy="536127"/>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5" name="矩形 44"/>
          <p:cNvSpPr/>
          <p:nvPr/>
        </p:nvSpPr>
        <p:spPr bwMode="auto">
          <a:xfrm>
            <a:off x="6031559" y="5834252"/>
            <a:ext cx="513763" cy="5361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47" name="直接箭头连接符 46"/>
          <p:cNvCxnSpPr>
            <a:endCxn id="19" idx="1"/>
          </p:cNvCxnSpPr>
          <p:nvPr/>
        </p:nvCxnSpPr>
        <p:spPr bwMode="auto">
          <a:xfrm>
            <a:off x="2542380" y="4022388"/>
            <a:ext cx="900755"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箭头连接符 50"/>
          <p:cNvCxnSpPr/>
          <p:nvPr/>
        </p:nvCxnSpPr>
        <p:spPr bwMode="auto">
          <a:xfrm>
            <a:off x="2532789" y="4749975"/>
            <a:ext cx="900755"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箭头连接符 51"/>
          <p:cNvCxnSpPr/>
          <p:nvPr/>
        </p:nvCxnSpPr>
        <p:spPr bwMode="auto">
          <a:xfrm>
            <a:off x="2556828" y="5428401"/>
            <a:ext cx="900755"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箭头连接符 52"/>
          <p:cNvCxnSpPr/>
          <p:nvPr/>
        </p:nvCxnSpPr>
        <p:spPr bwMode="auto">
          <a:xfrm>
            <a:off x="2532789" y="6121575"/>
            <a:ext cx="900755"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箭头连接符 53"/>
          <p:cNvCxnSpPr/>
          <p:nvPr/>
        </p:nvCxnSpPr>
        <p:spPr bwMode="auto">
          <a:xfrm>
            <a:off x="4527755" y="4022388"/>
            <a:ext cx="69304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箭头连接符 55"/>
          <p:cNvCxnSpPr/>
          <p:nvPr/>
        </p:nvCxnSpPr>
        <p:spPr bwMode="auto">
          <a:xfrm>
            <a:off x="4527755" y="4780466"/>
            <a:ext cx="69304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箭头连接符 56"/>
          <p:cNvCxnSpPr/>
          <p:nvPr/>
        </p:nvCxnSpPr>
        <p:spPr bwMode="auto">
          <a:xfrm>
            <a:off x="4551794" y="5487396"/>
            <a:ext cx="69304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箭头连接符 57"/>
          <p:cNvCxnSpPr/>
          <p:nvPr/>
        </p:nvCxnSpPr>
        <p:spPr bwMode="auto">
          <a:xfrm>
            <a:off x="4527755" y="6093073"/>
            <a:ext cx="69304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箭头连接符 58"/>
          <p:cNvCxnSpPr/>
          <p:nvPr/>
        </p:nvCxnSpPr>
        <p:spPr bwMode="auto">
          <a:xfrm>
            <a:off x="6374908" y="4022388"/>
            <a:ext cx="69304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箭头连接符 59"/>
          <p:cNvCxnSpPr/>
          <p:nvPr/>
        </p:nvCxnSpPr>
        <p:spPr bwMode="auto">
          <a:xfrm>
            <a:off x="6374908" y="4780466"/>
            <a:ext cx="69304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07011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图的存储表示：邻接表</a:t>
            </a:r>
          </a:p>
        </p:txBody>
      </p:sp>
      <p:sp>
        <p:nvSpPr>
          <p:cNvPr id="3" name="内容占位符 2"/>
          <p:cNvSpPr>
            <a:spLocks noGrp="1"/>
          </p:cNvSpPr>
          <p:nvPr>
            <p:ph idx="1"/>
          </p:nvPr>
        </p:nvSpPr>
        <p:spPr>
          <a:xfrm>
            <a:off x="143420" y="1386012"/>
            <a:ext cx="4128154" cy="531607"/>
          </a:xfrm>
          <a:solidFill>
            <a:srgbClr val="FFE697"/>
          </a:solidFill>
        </p:spPr>
        <p:txBody>
          <a:bodyPr/>
          <a:lstStyle/>
          <a:p>
            <a:r>
              <a:rPr lang="zh-CN" altLang="en-US" sz="2000" dirty="0"/>
              <a:t>如何使用邻接表表示有向图呢？</a:t>
            </a:r>
          </a:p>
        </p:txBody>
      </p:sp>
      <p:sp>
        <p:nvSpPr>
          <p:cNvPr id="4" name="椭圆 3"/>
          <p:cNvSpPr/>
          <p:nvPr/>
        </p:nvSpPr>
        <p:spPr bwMode="auto">
          <a:xfrm>
            <a:off x="5364392" y="1685709"/>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椭圆 4"/>
          <p:cNvSpPr/>
          <p:nvPr/>
        </p:nvSpPr>
        <p:spPr bwMode="auto">
          <a:xfrm>
            <a:off x="5364392" y="3239205"/>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椭圆 5"/>
          <p:cNvSpPr/>
          <p:nvPr/>
        </p:nvSpPr>
        <p:spPr bwMode="auto">
          <a:xfrm>
            <a:off x="7163695" y="3239205"/>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椭圆 6"/>
          <p:cNvSpPr/>
          <p:nvPr/>
        </p:nvSpPr>
        <p:spPr bwMode="auto">
          <a:xfrm>
            <a:off x="7161237" y="1685709"/>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8" name="直接连接符 7"/>
          <p:cNvCxnSpPr/>
          <p:nvPr/>
        </p:nvCxnSpPr>
        <p:spPr bwMode="auto">
          <a:xfrm>
            <a:off x="5585618" y="3367169"/>
            <a:ext cx="1575619" cy="0"/>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a:endCxn id="17" idx="1"/>
          </p:cNvCxnSpPr>
          <p:nvPr/>
        </p:nvCxnSpPr>
        <p:spPr bwMode="auto">
          <a:xfrm>
            <a:off x="7382463" y="1830536"/>
            <a:ext cx="1069701" cy="666479"/>
          </a:xfrm>
          <a:prstGeom prst="line">
            <a:avLst/>
          </a:prstGeom>
          <a:solidFill>
            <a:schemeClr val="accent1"/>
          </a:solidFill>
          <a:ln w="3810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a:endCxn id="6" idx="7"/>
          </p:cNvCxnSpPr>
          <p:nvPr/>
        </p:nvCxnSpPr>
        <p:spPr bwMode="auto">
          <a:xfrm flipH="1">
            <a:off x="7352523" y="2600399"/>
            <a:ext cx="1118918" cy="673364"/>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p:nvCxnSpPr>
        <p:spPr bwMode="auto">
          <a:xfrm>
            <a:off x="5550762" y="1872522"/>
            <a:ext cx="1642873" cy="1386638"/>
          </a:xfrm>
          <a:prstGeom prst="line">
            <a:avLst/>
          </a:prstGeom>
          <a:solidFill>
            <a:schemeClr val="accent1"/>
          </a:solidFill>
          <a:ln w="3810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p:nvCxnSpPr>
        <p:spPr bwMode="auto">
          <a:xfrm flipV="1">
            <a:off x="5532553" y="1872522"/>
            <a:ext cx="1640415" cy="1386638"/>
          </a:xfrm>
          <a:prstGeom prst="line">
            <a:avLst/>
          </a:prstGeom>
          <a:solidFill>
            <a:schemeClr val="accent1"/>
          </a:solidFill>
          <a:ln w="3810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文本框 12"/>
          <p:cNvSpPr txBox="1"/>
          <p:nvPr/>
        </p:nvSpPr>
        <p:spPr>
          <a:xfrm>
            <a:off x="5110470" y="1316377"/>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0</a:t>
            </a:r>
          </a:p>
        </p:txBody>
      </p:sp>
      <p:sp>
        <p:nvSpPr>
          <p:cNvPr id="14" name="文本框 13"/>
          <p:cNvSpPr txBox="1"/>
          <p:nvPr/>
        </p:nvSpPr>
        <p:spPr>
          <a:xfrm>
            <a:off x="7127267" y="1333656"/>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1</a:t>
            </a:r>
          </a:p>
        </p:txBody>
      </p:sp>
      <p:sp>
        <p:nvSpPr>
          <p:cNvPr id="15" name="文本框 14"/>
          <p:cNvSpPr txBox="1"/>
          <p:nvPr/>
        </p:nvSpPr>
        <p:spPr>
          <a:xfrm>
            <a:off x="6892675" y="3386357"/>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3</a:t>
            </a:r>
          </a:p>
        </p:txBody>
      </p:sp>
      <p:sp>
        <p:nvSpPr>
          <p:cNvPr id="16" name="文本框 15"/>
          <p:cNvSpPr txBox="1"/>
          <p:nvPr/>
        </p:nvSpPr>
        <p:spPr>
          <a:xfrm>
            <a:off x="5093223" y="3367169"/>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4</a:t>
            </a:r>
          </a:p>
        </p:txBody>
      </p:sp>
      <p:sp>
        <p:nvSpPr>
          <p:cNvPr id="17" name="椭圆 16"/>
          <p:cNvSpPr/>
          <p:nvPr/>
        </p:nvSpPr>
        <p:spPr bwMode="auto">
          <a:xfrm>
            <a:off x="8419766" y="2462457"/>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任意多边形 17"/>
          <p:cNvSpPr/>
          <p:nvPr/>
        </p:nvSpPr>
        <p:spPr bwMode="auto">
          <a:xfrm>
            <a:off x="5583458" y="1779385"/>
            <a:ext cx="1577779" cy="250307"/>
          </a:xfrm>
          <a:custGeom>
            <a:avLst/>
            <a:gdLst>
              <a:gd name="connsiteX0" fmla="*/ 0 w 1666568"/>
              <a:gd name="connsiteY0" fmla="*/ 0 h 280356"/>
              <a:gd name="connsiteX1" fmla="*/ 752168 w 1666568"/>
              <a:gd name="connsiteY1" fmla="*/ 280219 h 280356"/>
              <a:gd name="connsiteX2" fmla="*/ 1666568 w 1666568"/>
              <a:gd name="connsiteY2" fmla="*/ 29496 h 280356"/>
            </a:gdLst>
            <a:ahLst/>
            <a:cxnLst>
              <a:cxn ang="0">
                <a:pos x="connsiteX0" y="connsiteY0"/>
              </a:cxn>
              <a:cxn ang="0">
                <a:pos x="connsiteX1" y="connsiteY1"/>
              </a:cxn>
              <a:cxn ang="0">
                <a:pos x="connsiteX2" y="connsiteY2"/>
              </a:cxn>
            </a:cxnLst>
            <a:rect l="l" t="t" r="r" b="b"/>
            <a:pathLst>
              <a:path w="1666568" h="280356">
                <a:moveTo>
                  <a:pt x="0" y="0"/>
                </a:moveTo>
                <a:cubicBezTo>
                  <a:pt x="237203" y="137651"/>
                  <a:pt x="474407" y="275303"/>
                  <a:pt x="752168" y="280219"/>
                </a:cubicBezTo>
                <a:cubicBezTo>
                  <a:pt x="1029929" y="285135"/>
                  <a:pt x="1348248" y="157315"/>
                  <a:pt x="1666568" y="29496"/>
                </a:cubicBezTo>
              </a:path>
            </a:pathLst>
          </a:custGeom>
          <a:noFill/>
          <a:ln w="38100"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9" name="任意多边形 18"/>
          <p:cNvSpPr/>
          <p:nvPr/>
        </p:nvSpPr>
        <p:spPr bwMode="auto">
          <a:xfrm rot="10800000">
            <a:off x="5532553" y="1384681"/>
            <a:ext cx="1661082" cy="394704"/>
          </a:xfrm>
          <a:custGeom>
            <a:avLst/>
            <a:gdLst>
              <a:gd name="connsiteX0" fmla="*/ 0 w 1666568"/>
              <a:gd name="connsiteY0" fmla="*/ 0 h 280356"/>
              <a:gd name="connsiteX1" fmla="*/ 752168 w 1666568"/>
              <a:gd name="connsiteY1" fmla="*/ 280219 h 280356"/>
              <a:gd name="connsiteX2" fmla="*/ 1666568 w 1666568"/>
              <a:gd name="connsiteY2" fmla="*/ 29496 h 280356"/>
            </a:gdLst>
            <a:ahLst/>
            <a:cxnLst>
              <a:cxn ang="0">
                <a:pos x="connsiteX0" y="connsiteY0"/>
              </a:cxn>
              <a:cxn ang="0">
                <a:pos x="connsiteX1" y="connsiteY1"/>
              </a:cxn>
              <a:cxn ang="0">
                <a:pos x="connsiteX2" y="connsiteY2"/>
              </a:cxn>
            </a:cxnLst>
            <a:rect l="l" t="t" r="r" b="b"/>
            <a:pathLst>
              <a:path w="1666568" h="280356">
                <a:moveTo>
                  <a:pt x="0" y="0"/>
                </a:moveTo>
                <a:cubicBezTo>
                  <a:pt x="237203" y="137651"/>
                  <a:pt x="474407" y="275303"/>
                  <a:pt x="752168" y="280219"/>
                </a:cubicBezTo>
                <a:cubicBezTo>
                  <a:pt x="1029929" y="285135"/>
                  <a:pt x="1348248" y="157315"/>
                  <a:pt x="1666568" y="29496"/>
                </a:cubicBezTo>
              </a:path>
            </a:pathLst>
          </a:custGeom>
          <a:noFill/>
          <a:ln w="38100"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文本框 19"/>
          <p:cNvSpPr txBox="1"/>
          <p:nvPr/>
        </p:nvSpPr>
        <p:spPr>
          <a:xfrm>
            <a:off x="8640992" y="2415733"/>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2</a:t>
            </a:r>
          </a:p>
        </p:txBody>
      </p:sp>
      <p:sp>
        <p:nvSpPr>
          <p:cNvPr id="21" name="矩形 20"/>
          <p:cNvSpPr/>
          <p:nvPr/>
        </p:nvSpPr>
        <p:spPr bwMode="auto">
          <a:xfrm>
            <a:off x="287647" y="2960660"/>
            <a:ext cx="1150374" cy="683611"/>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8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2" name="矩形 21"/>
          <p:cNvSpPr/>
          <p:nvPr/>
        </p:nvSpPr>
        <p:spPr bwMode="auto">
          <a:xfrm>
            <a:off x="1438021" y="2960659"/>
            <a:ext cx="737419" cy="683611"/>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23" name="矩形 22"/>
          <p:cNvSpPr/>
          <p:nvPr/>
        </p:nvSpPr>
        <p:spPr bwMode="auto">
          <a:xfrm>
            <a:off x="2810796" y="3003846"/>
            <a:ext cx="801471" cy="536127"/>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 name="矩形 23"/>
          <p:cNvSpPr/>
          <p:nvPr/>
        </p:nvSpPr>
        <p:spPr bwMode="auto">
          <a:xfrm>
            <a:off x="3612267" y="3003845"/>
            <a:ext cx="513763" cy="5361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25" name="矩形 24"/>
          <p:cNvSpPr/>
          <p:nvPr/>
        </p:nvSpPr>
        <p:spPr bwMode="auto">
          <a:xfrm>
            <a:off x="287647" y="3629522"/>
            <a:ext cx="1150374" cy="683611"/>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1</a:t>
            </a:r>
            <a:endParaRPr lang="zh-CN" altLang="en-US" baseline="-25000" dirty="0">
              <a:latin typeface="华文中宋" panose="02010600040101010101" pitchFamily="2" charset="-122"/>
              <a:ea typeface="华文中宋" panose="02010600040101010101" pitchFamily="2" charset="-122"/>
            </a:endParaRPr>
          </a:p>
        </p:txBody>
      </p:sp>
      <p:sp>
        <p:nvSpPr>
          <p:cNvPr id="26" name="矩形 25"/>
          <p:cNvSpPr/>
          <p:nvPr/>
        </p:nvSpPr>
        <p:spPr bwMode="auto">
          <a:xfrm>
            <a:off x="1438021" y="3629521"/>
            <a:ext cx="737419" cy="683611"/>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27" name="矩形 26"/>
          <p:cNvSpPr/>
          <p:nvPr/>
        </p:nvSpPr>
        <p:spPr bwMode="auto">
          <a:xfrm>
            <a:off x="287647" y="4313131"/>
            <a:ext cx="1150374" cy="683611"/>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2</a:t>
            </a:r>
            <a:endParaRPr lang="zh-CN" altLang="en-US" baseline="-25000" dirty="0">
              <a:latin typeface="华文中宋" panose="02010600040101010101" pitchFamily="2" charset="-122"/>
              <a:ea typeface="华文中宋" panose="02010600040101010101" pitchFamily="2" charset="-122"/>
            </a:endParaRPr>
          </a:p>
        </p:txBody>
      </p:sp>
      <p:sp>
        <p:nvSpPr>
          <p:cNvPr id="28" name="矩形 27"/>
          <p:cNvSpPr/>
          <p:nvPr/>
        </p:nvSpPr>
        <p:spPr bwMode="auto">
          <a:xfrm>
            <a:off x="1438021" y="4313130"/>
            <a:ext cx="737419" cy="683611"/>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29" name="矩形 28"/>
          <p:cNvSpPr/>
          <p:nvPr/>
        </p:nvSpPr>
        <p:spPr bwMode="auto">
          <a:xfrm>
            <a:off x="287647" y="4981993"/>
            <a:ext cx="1150374" cy="683611"/>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3</a:t>
            </a:r>
            <a:endParaRPr lang="zh-CN" altLang="en-US" baseline="-25000" dirty="0">
              <a:latin typeface="华文中宋" panose="02010600040101010101" pitchFamily="2" charset="-122"/>
              <a:ea typeface="华文中宋" panose="02010600040101010101" pitchFamily="2" charset="-122"/>
            </a:endParaRPr>
          </a:p>
        </p:txBody>
      </p:sp>
      <p:sp>
        <p:nvSpPr>
          <p:cNvPr id="30" name="矩形 29"/>
          <p:cNvSpPr/>
          <p:nvPr/>
        </p:nvSpPr>
        <p:spPr bwMode="auto">
          <a:xfrm>
            <a:off x="1438021" y="4981992"/>
            <a:ext cx="737419" cy="683611"/>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31" name="文本框 30"/>
          <p:cNvSpPr txBox="1"/>
          <p:nvPr/>
        </p:nvSpPr>
        <p:spPr>
          <a:xfrm>
            <a:off x="-37709" y="3069885"/>
            <a:ext cx="343364" cy="3093154"/>
          </a:xfrm>
          <a:prstGeom prst="rect">
            <a:avLst/>
          </a:prstGeom>
          <a:noFill/>
        </p:spPr>
        <p:txBody>
          <a:bodyPr wrap="none" rtlCol="0">
            <a:spAutoFit/>
          </a:bodyPr>
          <a:lstStyle/>
          <a:p>
            <a:pPr>
              <a:lnSpc>
                <a:spcPts val="2600"/>
              </a:lnSpc>
            </a:pPr>
            <a:r>
              <a:rPr lang="en-US" altLang="zh-CN" sz="2000" dirty="0">
                <a:latin typeface="华文中宋" panose="02010600040101010101" pitchFamily="2" charset="-122"/>
                <a:ea typeface="华文中宋" panose="02010600040101010101" pitchFamily="2" charset="-122"/>
              </a:rPr>
              <a:t>0</a:t>
            </a:r>
          </a:p>
          <a:p>
            <a:pPr>
              <a:lnSpc>
                <a:spcPts val="2600"/>
              </a:lnSpc>
            </a:pPr>
            <a:endParaRPr lang="en-US" altLang="zh-CN" sz="2000" dirty="0">
              <a:latin typeface="华文中宋" panose="02010600040101010101" pitchFamily="2" charset="-122"/>
              <a:ea typeface="华文中宋" panose="02010600040101010101" pitchFamily="2" charset="-122"/>
            </a:endParaRPr>
          </a:p>
          <a:p>
            <a:pPr>
              <a:lnSpc>
                <a:spcPts val="2600"/>
              </a:lnSpc>
            </a:pPr>
            <a:r>
              <a:rPr lang="en-US" altLang="zh-CN" sz="2000" dirty="0">
                <a:latin typeface="华文中宋" panose="02010600040101010101" pitchFamily="2" charset="-122"/>
                <a:ea typeface="华文中宋" panose="02010600040101010101" pitchFamily="2" charset="-122"/>
              </a:rPr>
              <a:t>1</a:t>
            </a:r>
          </a:p>
          <a:p>
            <a:pPr>
              <a:lnSpc>
                <a:spcPts val="2600"/>
              </a:lnSpc>
            </a:pPr>
            <a:endParaRPr lang="en-US" altLang="zh-CN" sz="2000" dirty="0">
              <a:latin typeface="华文中宋" panose="02010600040101010101" pitchFamily="2" charset="-122"/>
              <a:ea typeface="华文中宋" panose="02010600040101010101" pitchFamily="2" charset="-122"/>
            </a:endParaRPr>
          </a:p>
          <a:p>
            <a:pPr>
              <a:lnSpc>
                <a:spcPts val="2600"/>
              </a:lnSpc>
            </a:pPr>
            <a:r>
              <a:rPr lang="en-US" altLang="zh-CN" sz="2000" dirty="0">
                <a:latin typeface="华文中宋" panose="02010600040101010101" pitchFamily="2" charset="-122"/>
                <a:ea typeface="华文中宋" panose="02010600040101010101" pitchFamily="2" charset="-122"/>
              </a:rPr>
              <a:t>2</a:t>
            </a:r>
          </a:p>
          <a:p>
            <a:pPr>
              <a:lnSpc>
                <a:spcPts val="2600"/>
              </a:lnSpc>
            </a:pPr>
            <a:endParaRPr lang="en-US" altLang="zh-CN" sz="2000" dirty="0">
              <a:latin typeface="华文中宋" panose="02010600040101010101" pitchFamily="2" charset="-122"/>
              <a:ea typeface="华文中宋" panose="02010600040101010101" pitchFamily="2" charset="-122"/>
            </a:endParaRPr>
          </a:p>
          <a:p>
            <a:pPr>
              <a:lnSpc>
                <a:spcPts val="2600"/>
              </a:lnSpc>
            </a:pPr>
            <a:r>
              <a:rPr lang="en-US" altLang="zh-CN" sz="2000" dirty="0">
                <a:latin typeface="华文中宋" panose="02010600040101010101" pitchFamily="2" charset="-122"/>
                <a:ea typeface="华文中宋" panose="02010600040101010101" pitchFamily="2" charset="-122"/>
              </a:rPr>
              <a:t>3</a:t>
            </a:r>
          </a:p>
          <a:p>
            <a:pPr>
              <a:lnSpc>
                <a:spcPts val="2600"/>
              </a:lnSpc>
            </a:pPr>
            <a:endParaRPr lang="en-US" altLang="zh-CN" sz="2000" dirty="0">
              <a:latin typeface="华文中宋" panose="02010600040101010101" pitchFamily="2" charset="-122"/>
              <a:ea typeface="华文中宋" panose="02010600040101010101" pitchFamily="2" charset="-122"/>
            </a:endParaRPr>
          </a:p>
          <a:p>
            <a:pPr>
              <a:lnSpc>
                <a:spcPts val="2600"/>
              </a:lnSpc>
            </a:pPr>
            <a:r>
              <a:rPr lang="en-US" altLang="zh-CN" sz="2000" dirty="0">
                <a:latin typeface="华文中宋" panose="02010600040101010101" pitchFamily="2" charset="-122"/>
                <a:ea typeface="华文中宋" panose="02010600040101010101" pitchFamily="2" charset="-122"/>
              </a:rPr>
              <a:t>4</a:t>
            </a:r>
          </a:p>
        </p:txBody>
      </p:sp>
      <p:sp>
        <p:nvSpPr>
          <p:cNvPr id="36" name="矩形 35"/>
          <p:cNvSpPr/>
          <p:nvPr/>
        </p:nvSpPr>
        <p:spPr bwMode="auto">
          <a:xfrm>
            <a:off x="2801205" y="3752012"/>
            <a:ext cx="801471" cy="536127"/>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7" name="矩形 36"/>
          <p:cNvSpPr/>
          <p:nvPr/>
        </p:nvSpPr>
        <p:spPr bwMode="auto">
          <a:xfrm>
            <a:off x="3602676" y="3752011"/>
            <a:ext cx="513763" cy="5361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38" name="矩形 37"/>
          <p:cNvSpPr/>
          <p:nvPr/>
        </p:nvSpPr>
        <p:spPr bwMode="auto">
          <a:xfrm>
            <a:off x="4588459" y="3747820"/>
            <a:ext cx="801471" cy="536127"/>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9" name="矩形 38"/>
          <p:cNvSpPr/>
          <p:nvPr/>
        </p:nvSpPr>
        <p:spPr bwMode="auto">
          <a:xfrm>
            <a:off x="5389930" y="3747819"/>
            <a:ext cx="513763" cy="5361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42" name="矩形 41"/>
          <p:cNvSpPr/>
          <p:nvPr/>
        </p:nvSpPr>
        <p:spPr bwMode="auto">
          <a:xfrm>
            <a:off x="2825244" y="4449914"/>
            <a:ext cx="801471" cy="536127"/>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3" name="矩形 42"/>
          <p:cNvSpPr/>
          <p:nvPr/>
        </p:nvSpPr>
        <p:spPr bwMode="auto">
          <a:xfrm>
            <a:off x="3626715" y="4449913"/>
            <a:ext cx="513763" cy="5361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44" name="矩形 43"/>
          <p:cNvSpPr/>
          <p:nvPr/>
        </p:nvSpPr>
        <p:spPr bwMode="auto">
          <a:xfrm>
            <a:off x="4612498" y="4445722"/>
            <a:ext cx="801471" cy="536127"/>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5" name="矩形 44"/>
          <p:cNvSpPr/>
          <p:nvPr/>
        </p:nvSpPr>
        <p:spPr bwMode="auto">
          <a:xfrm>
            <a:off x="5413969" y="4445721"/>
            <a:ext cx="513763" cy="5361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6" name="矩形 45"/>
          <p:cNvSpPr/>
          <p:nvPr/>
        </p:nvSpPr>
        <p:spPr bwMode="auto">
          <a:xfrm>
            <a:off x="2810495" y="5087967"/>
            <a:ext cx="801471" cy="536127"/>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7" name="矩形 46"/>
          <p:cNvSpPr/>
          <p:nvPr/>
        </p:nvSpPr>
        <p:spPr bwMode="auto">
          <a:xfrm>
            <a:off x="3611966" y="5087966"/>
            <a:ext cx="513763" cy="5361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cxnSp>
        <p:nvCxnSpPr>
          <p:cNvPr id="50" name="直接箭头连接符 49"/>
          <p:cNvCxnSpPr>
            <a:endCxn id="23" idx="1"/>
          </p:cNvCxnSpPr>
          <p:nvPr/>
        </p:nvCxnSpPr>
        <p:spPr bwMode="auto">
          <a:xfrm>
            <a:off x="1910041" y="3271910"/>
            <a:ext cx="900755"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箭头连接符 50"/>
          <p:cNvCxnSpPr/>
          <p:nvPr/>
        </p:nvCxnSpPr>
        <p:spPr bwMode="auto">
          <a:xfrm>
            <a:off x="1900450" y="3999497"/>
            <a:ext cx="900755"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箭头连接符 51"/>
          <p:cNvCxnSpPr/>
          <p:nvPr/>
        </p:nvCxnSpPr>
        <p:spPr bwMode="auto">
          <a:xfrm>
            <a:off x="1924489" y="4677923"/>
            <a:ext cx="900755"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箭头连接符 52"/>
          <p:cNvCxnSpPr/>
          <p:nvPr/>
        </p:nvCxnSpPr>
        <p:spPr bwMode="auto">
          <a:xfrm>
            <a:off x="1900450" y="5371097"/>
            <a:ext cx="900755"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箭头连接符 54"/>
          <p:cNvCxnSpPr/>
          <p:nvPr/>
        </p:nvCxnSpPr>
        <p:spPr bwMode="auto">
          <a:xfrm>
            <a:off x="3895416" y="4029988"/>
            <a:ext cx="69304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箭头连接符 55"/>
          <p:cNvCxnSpPr/>
          <p:nvPr/>
        </p:nvCxnSpPr>
        <p:spPr bwMode="auto">
          <a:xfrm>
            <a:off x="3919455" y="4736918"/>
            <a:ext cx="69304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矩形 59"/>
          <p:cNvSpPr/>
          <p:nvPr/>
        </p:nvSpPr>
        <p:spPr bwMode="auto">
          <a:xfrm>
            <a:off x="287948" y="5650851"/>
            <a:ext cx="1150374" cy="683611"/>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4</a:t>
            </a:r>
            <a:endParaRPr lang="zh-CN" altLang="en-US" baseline="-25000" dirty="0">
              <a:latin typeface="华文中宋" panose="02010600040101010101" pitchFamily="2" charset="-122"/>
              <a:ea typeface="华文中宋" panose="02010600040101010101" pitchFamily="2" charset="-122"/>
            </a:endParaRPr>
          </a:p>
        </p:txBody>
      </p:sp>
      <p:sp>
        <p:nvSpPr>
          <p:cNvPr id="61" name="矩形 60"/>
          <p:cNvSpPr/>
          <p:nvPr/>
        </p:nvSpPr>
        <p:spPr bwMode="auto">
          <a:xfrm>
            <a:off x="1438322" y="5650850"/>
            <a:ext cx="737419" cy="683611"/>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62" name="矩形 61"/>
          <p:cNvSpPr/>
          <p:nvPr/>
        </p:nvSpPr>
        <p:spPr bwMode="auto">
          <a:xfrm>
            <a:off x="2810796" y="5756825"/>
            <a:ext cx="801471" cy="536127"/>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3" name="矩形 62"/>
          <p:cNvSpPr/>
          <p:nvPr/>
        </p:nvSpPr>
        <p:spPr bwMode="auto">
          <a:xfrm>
            <a:off x="3612267" y="5756824"/>
            <a:ext cx="513763" cy="5361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cxnSp>
        <p:nvCxnSpPr>
          <p:cNvPr id="64" name="直接箭头连接符 63"/>
          <p:cNvCxnSpPr/>
          <p:nvPr/>
        </p:nvCxnSpPr>
        <p:spPr bwMode="auto">
          <a:xfrm>
            <a:off x="1900751" y="6039955"/>
            <a:ext cx="900755"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文本框 64"/>
          <p:cNvSpPr txBox="1"/>
          <p:nvPr/>
        </p:nvSpPr>
        <p:spPr>
          <a:xfrm>
            <a:off x="2194302" y="2228376"/>
            <a:ext cx="1261884" cy="523220"/>
          </a:xfrm>
          <a:prstGeom prst="rect">
            <a:avLst/>
          </a:prstGeom>
          <a:solidFill>
            <a:srgbClr val="FFC000"/>
          </a:solidFill>
        </p:spPr>
        <p:txBody>
          <a:bodyPr wrap="none" rtlCol="0">
            <a:spAutoFit/>
          </a:bodyPr>
          <a:lstStyle/>
          <a:p>
            <a:r>
              <a:rPr lang="zh-CN" altLang="en-US" sz="2800" dirty="0">
                <a:latin typeface="华文中宋" panose="02010600040101010101" pitchFamily="2" charset="-122"/>
                <a:ea typeface="华文中宋" panose="02010600040101010101" pitchFamily="2" charset="-122"/>
              </a:rPr>
              <a:t>出边表</a:t>
            </a:r>
          </a:p>
        </p:txBody>
      </p:sp>
    </p:spTree>
    <p:extLst>
      <p:ext uri="{BB962C8B-B14F-4D97-AF65-F5344CB8AC3E}">
        <p14:creationId xmlns:p14="http://schemas.microsoft.com/office/powerpoint/2010/main" val="3732583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3019" y="118646"/>
            <a:ext cx="8153400" cy="712788"/>
          </a:xfrm>
        </p:spPr>
        <p:txBody>
          <a:bodyPr/>
          <a:lstStyle/>
          <a:p>
            <a:r>
              <a:rPr lang="zh-CN" altLang="en-US" dirty="0"/>
              <a:t>图的存储表示：邻接表</a:t>
            </a:r>
          </a:p>
        </p:txBody>
      </p:sp>
      <p:grpSp>
        <p:nvGrpSpPr>
          <p:cNvPr id="33" name="组合 32"/>
          <p:cNvGrpSpPr/>
          <p:nvPr/>
        </p:nvGrpSpPr>
        <p:grpSpPr>
          <a:xfrm>
            <a:off x="5206133" y="635770"/>
            <a:ext cx="3990519" cy="2439312"/>
            <a:chOff x="5093223" y="1316377"/>
            <a:chExt cx="3990519" cy="2439312"/>
          </a:xfrm>
        </p:grpSpPr>
        <p:sp>
          <p:nvSpPr>
            <p:cNvPr id="4" name="椭圆 3"/>
            <p:cNvSpPr/>
            <p:nvPr/>
          </p:nvSpPr>
          <p:spPr bwMode="auto">
            <a:xfrm>
              <a:off x="5364392" y="1685709"/>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椭圆 4"/>
            <p:cNvSpPr/>
            <p:nvPr/>
          </p:nvSpPr>
          <p:spPr bwMode="auto">
            <a:xfrm>
              <a:off x="5364392" y="3239205"/>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椭圆 5"/>
            <p:cNvSpPr/>
            <p:nvPr/>
          </p:nvSpPr>
          <p:spPr bwMode="auto">
            <a:xfrm>
              <a:off x="7163695" y="3239205"/>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椭圆 6"/>
            <p:cNvSpPr/>
            <p:nvPr/>
          </p:nvSpPr>
          <p:spPr bwMode="auto">
            <a:xfrm>
              <a:off x="7161237" y="1685709"/>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8" name="直接连接符 7"/>
            <p:cNvCxnSpPr/>
            <p:nvPr/>
          </p:nvCxnSpPr>
          <p:spPr bwMode="auto">
            <a:xfrm>
              <a:off x="5585618" y="3367169"/>
              <a:ext cx="1575619" cy="0"/>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a:endCxn id="17" idx="1"/>
            </p:cNvCxnSpPr>
            <p:nvPr/>
          </p:nvCxnSpPr>
          <p:spPr bwMode="auto">
            <a:xfrm>
              <a:off x="7382463" y="1830536"/>
              <a:ext cx="1069701" cy="666479"/>
            </a:xfrm>
            <a:prstGeom prst="line">
              <a:avLst/>
            </a:prstGeom>
            <a:solidFill>
              <a:schemeClr val="accent1"/>
            </a:solidFill>
            <a:ln w="3810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a:endCxn id="6" idx="7"/>
            </p:cNvCxnSpPr>
            <p:nvPr/>
          </p:nvCxnSpPr>
          <p:spPr bwMode="auto">
            <a:xfrm flipH="1">
              <a:off x="7352523" y="2600399"/>
              <a:ext cx="1118918" cy="673364"/>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p:nvCxnSpPr>
          <p:spPr bwMode="auto">
            <a:xfrm>
              <a:off x="5550762" y="1872522"/>
              <a:ext cx="1642873" cy="1386638"/>
            </a:xfrm>
            <a:prstGeom prst="line">
              <a:avLst/>
            </a:prstGeom>
            <a:solidFill>
              <a:schemeClr val="accent1"/>
            </a:solidFill>
            <a:ln w="3810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p:nvCxnSpPr>
          <p:spPr bwMode="auto">
            <a:xfrm flipV="1">
              <a:off x="5532553" y="1872522"/>
              <a:ext cx="1640415" cy="1386638"/>
            </a:xfrm>
            <a:prstGeom prst="line">
              <a:avLst/>
            </a:prstGeom>
            <a:solidFill>
              <a:schemeClr val="accent1"/>
            </a:solidFill>
            <a:ln w="3810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文本框 12"/>
            <p:cNvSpPr txBox="1"/>
            <p:nvPr/>
          </p:nvSpPr>
          <p:spPr>
            <a:xfrm>
              <a:off x="5110470" y="1316377"/>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0</a:t>
              </a:r>
            </a:p>
          </p:txBody>
        </p:sp>
        <p:sp>
          <p:nvSpPr>
            <p:cNvPr id="14" name="文本框 13"/>
            <p:cNvSpPr txBox="1"/>
            <p:nvPr/>
          </p:nvSpPr>
          <p:spPr>
            <a:xfrm>
              <a:off x="7127267" y="1333656"/>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1</a:t>
              </a:r>
            </a:p>
          </p:txBody>
        </p:sp>
        <p:sp>
          <p:nvSpPr>
            <p:cNvPr id="15" name="文本框 14"/>
            <p:cNvSpPr txBox="1"/>
            <p:nvPr/>
          </p:nvSpPr>
          <p:spPr>
            <a:xfrm>
              <a:off x="6892675" y="3386357"/>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3</a:t>
              </a:r>
            </a:p>
          </p:txBody>
        </p:sp>
        <p:sp>
          <p:nvSpPr>
            <p:cNvPr id="16" name="文本框 15"/>
            <p:cNvSpPr txBox="1"/>
            <p:nvPr/>
          </p:nvSpPr>
          <p:spPr>
            <a:xfrm>
              <a:off x="5093223" y="3367169"/>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4</a:t>
              </a:r>
            </a:p>
          </p:txBody>
        </p:sp>
        <p:sp>
          <p:nvSpPr>
            <p:cNvPr id="17" name="椭圆 16"/>
            <p:cNvSpPr/>
            <p:nvPr/>
          </p:nvSpPr>
          <p:spPr bwMode="auto">
            <a:xfrm>
              <a:off x="8419766" y="2462457"/>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任意多边形 17"/>
            <p:cNvSpPr/>
            <p:nvPr/>
          </p:nvSpPr>
          <p:spPr bwMode="auto">
            <a:xfrm>
              <a:off x="5583458" y="1779385"/>
              <a:ext cx="1577779" cy="250307"/>
            </a:xfrm>
            <a:custGeom>
              <a:avLst/>
              <a:gdLst>
                <a:gd name="connsiteX0" fmla="*/ 0 w 1666568"/>
                <a:gd name="connsiteY0" fmla="*/ 0 h 280356"/>
                <a:gd name="connsiteX1" fmla="*/ 752168 w 1666568"/>
                <a:gd name="connsiteY1" fmla="*/ 280219 h 280356"/>
                <a:gd name="connsiteX2" fmla="*/ 1666568 w 1666568"/>
                <a:gd name="connsiteY2" fmla="*/ 29496 h 280356"/>
              </a:gdLst>
              <a:ahLst/>
              <a:cxnLst>
                <a:cxn ang="0">
                  <a:pos x="connsiteX0" y="connsiteY0"/>
                </a:cxn>
                <a:cxn ang="0">
                  <a:pos x="connsiteX1" y="connsiteY1"/>
                </a:cxn>
                <a:cxn ang="0">
                  <a:pos x="connsiteX2" y="connsiteY2"/>
                </a:cxn>
              </a:cxnLst>
              <a:rect l="l" t="t" r="r" b="b"/>
              <a:pathLst>
                <a:path w="1666568" h="280356">
                  <a:moveTo>
                    <a:pt x="0" y="0"/>
                  </a:moveTo>
                  <a:cubicBezTo>
                    <a:pt x="237203" y="137651"/>
                    <a:pt x="474407" y="275303"/>
                    <a:pt x="752168" y="280219"/>
                  </a:cubicBezTo>
                  <a:cubicBezTo>
                    <a:pt x="1029929" y="285135"/>
                    <a:pt x="1348248" y="157315"/>
                    <a:pt x="1666568" y="29496"/>
                  </a:cubicBezTo>
                </a:path>
              </a:pathLst>
            </a:custGeom>
            <a:noFill/>
            <a:ln w="38100"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9" name="任意多边形 18"/>
            <p:cNvSpPr/>
            <p:nvPr/>
          </p:nvSpPr>
          <p:spPr bwMode="auto">
            <a:xfrm rot="10800000">
              <a:off x="5532553" y="1384681"/>
              <a:ext cx="1661082" cy="394704"/>
            </a:xfrm>
            <a:custGeom>
              <a:avLst/>
              <a:gdLst>
                <a:gd name="connsiteX0" fmla="*/ 0 w 1666568"/>
                <a:gd name="connsiteY0" fmla="*/ 0 h 280356"/>
                <a:gd name="connsiteX1" fmla="*/ 752168 w 1666568"/>
                <a:gd name="connsiteY1" fmla="*/ 280219 h 280356"/>
                <a:gd name="connsiteX2" fmla="*/ 1666568 w 1666568"/>
                <a:gd name="connsiteY2" fmla="*/ 29496 h 280356"/>
              </a:gdLst>
              <a:ahLst/>
              <a:cxnLst>
                <a:cxn ang="0">
                  <a:pos x="connsiteX0" y="connsiteY0"/>
                </a:cxn>
                <a:cxn ang="0">
                  <a:pos x="connsiteX1" y="connsiteY1"/>
                </a:cxn>
                <a:cxn ang="0">
                  <a:pos x="connsiteX2" y="connsiteY2"/>
                </a:cxn>
              </a:cxnLst>
              <a:rect l="l" t="t" r="r" b="b"/>
              <a:pathLst>
                <a:path w="1666568" h="280356">
                  <a:moveTo>
                    <a:pt x="0" y="0"/>
                  </a:moveTo>
                  <a:cubicBezTo>
                    <a:pt x="237203" y="137651"/>
                    <a:pt x="474407" y="275303"/>
                    <a:pt x="752168" y="280219"/>
                  </a:cubicBezTo>
                  <a:cubicBezTo>
                    <a:pt x="1029929" y="285135"/>
                    <a:pt x="1348248" y="157315"/>
                    <a:pt x="1666568" y="29496"/>
                  </a:cubicBezTo>
                </a:path>
              </a:pathLst>
            </a:custGeom>
            <a:noFill/>
            <a:ln w="38100"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文本框 19"/>
            <p:cNvSpPr txBox="1"/>
            <p:nvPr/>
          </p:nvSpPr>
          <p:spPr>
            <a:xfrm>
              <a:off x="8640992" y="2415733"/>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2</a:t>
              </a:r>
            </a:p>
          </p:txBody>
        </p:sp>
      </p:grpSp>
      <p:sp>
        <p:nvSpPr>
          <p:cNvPr id="21" name="矩形 20"/>
          <p:cNvSpPr/>
          <p:nvPr/>
        </p:nvSpPr>
        <p:spPr bwMode="auto">
          <a:xfrm>
            <a:off x="287647" y="2960660"/>
            <a:ext cx="1150374" cy="683611"/>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8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2" name="矩形 21"/>
          <p:cNvSpPr/>
          <p:nvPr/>
        </p:nvSpPr>
        <p:spPr bwMode="auto">
          <a:xfrm>
            <a:off x="1438021" y="2960659"/>
            <a:ext cx="737419" cy="683611"/>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23" name="矩形 22"/>
          <p:cNvSpPr/>
          <p:nvPr/>
        </p:nvSpPr>
        <p:spPr bwMode="auto">
          <a:xfrm>
            <a:off x="2810796" y="3003846"/>
            <a:ext cx="801471" cy="536127"/>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 name="矩形 23"/>
          <p:cNvSpPr/>
          <p:nvPr/>
        </p:nvSpPr>
        <p:spPr bwMode="auto">
          <a:xfrm>
            <a:off x="3612267" y="3003845"/>
            <a:ext cx="513763" cy="5361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endParaRPr lang="zh-CN" altLang="en-US" dirty="0">
              <a:latin typeface="华文中宋" panose="02010600040101010101" pitchFamily="2" charset="-122"/>
              <a:ea typeface="华文中宋" panose="02010600040101010101" pitchFamily="2" charset="-122"/>
            </a:endParaRPr>
          </a:p>
        </p:txBody>
      </p:sp>
      <p:sp>
        <p:nvSpPr>
          <p:cNvPr id="25" name="矩形 24"/>
          <p:cNvSpPr/>
          <p:nvPr/>
        </p:nvSpPr>
        <p:spPr bwMode="auto">
          <a:xfrm>
            <a:off x="287647" y="3629522"/>
            <a:ext cx="1150374" cy="683611"/>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1</a:t>
            </a:r>
            <a:endParaRPr lang="zh-CN" altLang="en-US" baseline="-25000" dirty="0">
              <a:latin typeface="华文中宋" panose="02010600040101010101" pitchFamily="2" charset="-122"/>
              <a:ea typeface="华文中宋" panose="02010600040101010101" pitchFamily="2" charset="-122"/>
            </a:endParaRPr>
          </a:p>
        </p:txBody>
      </p:sp>
      <p:sp>
        <p:nvSpPr>
          <p:cNvPr id="26" name="矩形 25"/>
          <p:cNvSpPr/>
          <p:nvPr/>
        </p:nvSpPr>
        <p:spPr bwMode="auto">
          <a:xfrm>
            <a:off x="1438021" y="3629521"/>
            <a:ext cx="737419" cy="683611"/>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27" name="矩形 26"/>
          <p:cNvSpPr/>
          <p:nvPr/>
        </p:nvSpPr>
        <p:spPr bwMode="auto">
          <a:xfrm>
            <a:off x="287647" y="4313131"/>
            <a:ext cx="1150374" cy="683611"/>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2</a:t>
            </a:r>
            <a:endParaRPr lang="zh-CN" altLang="en-US" baseline="-25000" dirty="0">
              <a:latin typeface="华文中宋" panose="02010600040101010101" pitchFamily="2" charset="-122"/>
              <a:ea typeface="华文中宋" panose="02010600040101010101" pitchFamily="2" charset="-122"/>
            </a:endParaRPr>
          </a:p>
        </p:txBody>
      </p:sp>
      <p:sp>
        <p:nvSpPr>
          <p:cNvPr id="28" name="矩形 27"/>
          <p:cNvSpPr/>
          <p:nvPr/>
        </p:nvSpPr>
        <p:spPr bwMode="auto">
          <a:xfrm>
            <a:off x="1438021" y="4313130"/>
            <a:ext cx="737419" cy="683611"/>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9" name="矩形 28"/>
          <p:cNvSpPr/>
          <p:nvPr/>
        </p:nvSpPr>
        <p:spPr bwMode="auto">
          <a:xfrm>
            <a:off x="287647" y="4981993"/>
            <a:ext cx="1150374" cy="683611"/>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3</a:t>
            </a:r>
            <a:endParaRPr lang="zh-CN" altLang="en-US" baseline="-25000" dirty="0">
              <a:latin typeface="华文中宋" panose="02010600040101010101" pitchFamily="2" charset="-122"/>
              <a:ea typeface="华文中宋" panose="02010600040101010101" pitchFamily="2" charset="-122"/>
            </a:endParaRPr>
          </a:p>
        </p:txBody>
      </p:sp>
      <p:sp>
        <p:nvSpPr>
          <p:cNvPr id="30" name="矩形 29"/>
          <p:cNvSpPr/>
          <p:nvPr/>
        </p:nvSpPr>
        <p:spPr bwMode="auto">
          <a:xfrm>
            <a:off x="1438021" y="4981992"/>
            <a:ext cx="737419" cy="683611"/>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31" name="文本框 30"/>
          <p:cNvSpPr txBox="1"/>
          <p:nvPr/>
        </p:nvSpPr>
        <p:spPr>
          <a:xfrm>
            <a:off x="-37709" y="3069885"/>
            <a:ext cx="343364" cy="3093154"/>
          </a:xfrm>
          <a:prstGeom prst="rect">
            <a:avLst/>
          </a:prstGeom>
          <a:noFill/>
        </p:spPr>
        <p:txBody>
          <a:bodyPr wrap="none" rtlCol="0">
            <a:spAutoFit/>
          </a:bodyPr>
          <a:lstStyle/>
          <a:p>
            <a:pPr>
              <a:lnSpc>
                <a:spcPts val="2600"/>
              </a:lnSpc>
            </a:pPr>
            <a:r>
              <a:rPr lang="en-US" altLang="zh-CN" sz="2000" dirty="0">
                <a:latin typeface="华文中宋" panose="02010600040101010101" pitchFamily="2" charset="-122"/>
                <a:ea typeface="华文中宋" panose="02010600040101010101" pitchFamily="2" charset="-122"/>
              </a:rPr>
              <a:t>0</a:t>
            </a:r>
          </a:p>
          <a:p>
            <a:pPr>
              <a:lnSpc>
                <a:spcPts val="2600"/>
              </a:lnSpc>
            </a:pPr>
            <a:endParaRPr lang="en-US" altLang="zh-CN" sz="2000" dirty="0">
              <a:latin typeface="华文中宋" panose="02010600040101010101" pitchFamily="2" charset="-122"/>
              <a:ea typeface="华文中宋" panose="02010600040101010101" pitchFamily="2" charset="-122"/>
            </a:endParaRPr>
          </a:p>
          <a:p>
            <a:pPr>
              <a:lnSpc>
                <a:spcPts val="2600"/>
              </a:lnSpc>
            </a:pPr>
            <a:r>
              <a:rPr lang="en-US" altLang="zh-CN" sz="2000" dirty="0">
                <a:latin typeface="华文中宋" panose="02010600040101010101" pitchFamily="2" charset="-122"/>
                <a:ea typeface="华文中宋" panose="02010600040101010101" pitchFamily="2" charset="-122"/>
              </a:rPr>
              <a:t>1</a:t>
            </a:r>
          </a:p>
          <a:p>
            <a:pPr>
              <a:lnSpc>
                <a:spcPts val="2600"/>
              </a:lnSpc>
            </a:pPr>
            <a:endParaRPr lang="en-US" altLang="zh-CN" sz="2000" dirty="0">
              <a:latin typeface="华文中宋" panose="02010600040101010101" pitchFamily="2" charset="-122"/>
              <a:ea typeface="华文中宋" panose="02010600040101010101" pitchFamily="2" charset="-122"/>
            </a:endParaRPr>
          </a:p>
          <a:p>
            <a:pPr>
              <a:lnSpc>
                <a:spcPts val="2600"/>
              </a:lnSpc>
            </a:pPr>
            <a:r>
              <a:rPr lang="en-US" altLang="zh-CN" sz="2000" dirty="0">
                <a:latin typeface="华文中宋" panose="02010600040101010101" pitchFamily="2" charset="-122"/>
                <a:ea typeface="华文中宋" panose="02010600040101010101" pitchFamily="2" charset="-122"/>
              </a:rPr>
              <a:t>2</a:t>
            </a:r>
          </a:p>
          <a:p>
            <a:pPr>
              <a:lnSpc>
                <a:spcPts val="2600"/>
              </a:lnSpc>
            </a:pPr>
            <a:endParaRPr lang="en-US" altLang="zh-CN" sz="2000" dirty="0">
              <a:latin typeface="华文中宋" panose="02010600040101010101" pitchFamily="2" charset="-122"/>
              <a:ea typeface="华文中宋" panose="02010600040101010101" pitchFamily="2" charset="-122"/>
            </a:endParaRPr>
          </a:p>
          <a:p>
            <a:pPr>
              <a:lnSpc>
                <a:spcPts val="2600"/>
              </a:lnSpc>
            </a:pPr>
            <a:r>
              <a:rPr lang="en-US" altLang="zh-CN" sz="2000" dirty="0">
                <a:latin typeface="华文中宋" panose="02010600040101010101" pitchFamily="2" charset="-122"/>
                <a:ea typeface="华文中宋" panose="02010600040101010101" pitchFamily="2" charset="-122"/>
              </a:rPr>
              <a:t>3</a:t>
            </a:r>
          </a:p>
          <a:p>
            <a:pPr>
              <a:lnSpc>
                <a:spcPts val="2600"/>
              </a:lnSpc>
            </a:pPr>
            <a:endParaRPr lang="en-US" altLang="zh-CN" sz="2000" dirty="0">
              <a:latin typeface="华文中宋" panose="02010600040101010101" pitchFamily="2" charset="-122"/>
              <a:ea typeface="华文中宋" panose="02010600040101010101" pitchFamily="2" charset="-122"/>
            </a:endParaRPr>
          </a:p>
          <a:p>
            <a:pPr>
              <a:lnSpc>
                <a:spcPts val="2600"/>
              </a:lnSpc>
            </a:pPr>
            <a:r>
              <a:rPr lang="en-US" altLang="zh-CN" sz="2000" dirty="0">
                <a:latin typeface="华文中宋" panose="02010600040101010101" pitchFamily="2" charset="-122"/>
                <a:ea typeface="华文中宋" panose="02010600040101010101" pitchFamily="2" charset="-122"/>
              </a:rPr>
              <a:t>4</a:t>
            </a:r>
          </a:p>
        </p:txBody>
      </p:sp>
      <p:sp>
        <p:nvSpPr>
          <p:cNvPr id="36" name="矩形 35"/>
          <p:cNvSpPr/>
          <p:nvPr/>
        </p:nvSpPr>
        <p:spPr bwMode="auto">
          <a:xfrm>
            <a:off x="2801205" y="3752012"/>
            <a:ext cx="801471" cy="536127"/>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7" name="矩形 36"/>
          <p:cNvSpPr/>
          <p:nvPr/>
        </p:nvSpPr>
        <p:spPr bwMode="auto">
          <a:xfrm>
            <a:off x="3602676" y="3752011"/>
            <a:ext cx="513763" cy="5361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2" name="矩形 41"/>
          <p:cNvSpPr/>
          <p:nvPr/>
        </p:nvSpPr>
        <p:spPr bwMode="auto">
          <a:xfrm>
            <a:off x="4588459" y="5098593"/>
            <a:ext cx="801471" cy="536127"/>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3" name="矩形 42"/>
          <p:cNvSpPr/>
          <p:nvPr/>
        </p:nvSpPr>
        <p:spPr bwMode="auto">
          <a:xfrm>
            <a:off x="5389930" y="5098592"/>
            <a:ext cx="513763" cy="5361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4" name="矩形 43"/>
          <p:cNvSpPr/>
          <p:nvPr/>
        </p:nvSpPr>
        <p:spPr bwMode="auto">
          <a:xfrm>
            <a:off x="4577643" y="3738096"/>
            <a:ext cx="801471" cy="536127"/>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5" name="矩形 44"/>
          <p:cNvSpPr/>
          <p:nvPr/>
        </p:nvSpPr>
        <p:spPr bwMode="auto">
          <a:xfrm>
            <a:off x="5379114" y="3738095"/>
            <a:ext cx="513763" cy="5361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6" name="矩形 45"/>
          <p:cNvSpPr/>
          <p:nvPr/>
        </p:nvSpPr>
        <p:spPr bwMode="auto">
          <a:xfrm>
            <a:off x="2810495" y="5087967"/>
            <a:ext cx="801471" cy="536127"/>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7" name="矩形 46"/>
          <p:cNvSpPr/>
          <p:nvPr/>
        </p:nvSpPr>
        <p:spPr bwMode="auto">
          <a:xfrm>
            <a:off x="3611966" y="5087966"/>
            <a:ext cx="513763" cy="5361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endParaRPr lang="zh-CN" altLang="en-US" dirty="0">
              <a:latin typeface="华文中宋" panose="02010600040101010101" pitchFamily="2" charset="-122"/>
              <a:ea typeface="华文中宋" panose="02010600040101010101" pitchFamily="2" charset="-122"/>
            </a:endParaRPr>
          </a:p>
        </p:txBody>
      </p:sp>
      <p:cxnSp>
        <p:nvCxnSpPr>
          <p:cNvPr id="50" name="直接箭头连接符 49"/>
          <p:cNvCxnSpPr>
            <a:endCxn id="23" idx="1"/>
          </p:cNvCxnSpPr>
          <p:nvPr/>
        </p:nvCxnSpPr>
        <p:spPr bwMode="auto">
          <a:xfrm>
            <a:off x="1910041" y="3271910"/>
            <a:ext cx="900755"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箭头连接符 50"/>
          <p:cNvCxnSpPr/>
          <p:nvPr/>
        </p:nvCxnSpPr>
        <p:spPr bwMode="auto">
          <a:xfrm>
            <a:off x="1900450" y="3999497"/>
            <a:ext cx="900755"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箭头连接符 51"/>
          <p:cNvCxnSpPr/>
          <p:nvPr/>
        </p:nvCxnSpPr>
        <p:spPr bwMode="auto">
          <a:xfrm>
            <a:off x="3895416" y="5326602"/>
            <a:ext cx="69304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箭头连接符 52"/>
          <p:cNvCxnSpPr/>
          <p:nvPr/>
        </p:nvCxnSpPr>
        <p:spPr bwMode="auto">
          <a:xfrm>
            <a:off x="1900450" y="5371097"/>
            <a:ext cx="900755"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箭头连接符 55"/>
          <p:cNvCxnSpPr/>
          <p:nvPr/>
        </p:nvCxnSpPr>
        <p:spPr bwMode="auto">
          <a:xfrm>
            <a:off x="3884600" y="4029292"/>
            <a:ext cx="69304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矩形 59"/>
          <p:cNvSpPr/>
          <p:nvPr/>
        </p:nvSpPr>
        <p:spPr bwMode="auto">
          <a:xfrm>
            <a:off x="287948" y="5650851"/>
            <a:ext cx="1150374" cy="683611"/>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4</a:t>
            </a:r>
            <a:endParaRPr lang="zh-CN" altLang="en-US" baseline="-25000" dirty="0">
              <a:latin typeface="华文中宋" panose="02010600040101010101" pitchFamily="2" charset="-122"/>
              <a:ea typeface="华文中宋" panose="02010600040101010101" pitchFamily="2" charset="-122"/>
            </a:endParaRPr>
          </a:p>
        </p:txBody>
      </p:sp>
      <p:sp>
        <p:nvSpPr>
          <p:cNvPr id="61" name="矩形 60"/>
          <p:cNvSpPr/>
          <p:nvPr/>
        </p:nvSpPr>
        <p:spPr bwMode="auto">
          <a:xfrm>
            <a:off x="1438322" y="5650850"/>
            <a:ext cx="737419" cy="683611"/>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62" name="矩形 61"/>
          <p:cNvSpPr/>
          <p:nvPr/>
        </p:nvSpPr>
        <p:spPr bwMode="auto">
          <a:xfrm>
            <a:off x="2810796" y="5756825"/>
            <a:ext cx="801471" cy="536127"/>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3" name="矩形 62"/>
          <p:cNvSpPr/>
          <p:nvPr/>
        </p:nvSpPr>
        <p:spPr bwMode="auto">
          <a:xfrm>
            <a:off x="3612267" y="5756824"/>
            <a:ext cx="513763" cy="5361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cxnSp>
        <p:nvCxnSpPr>
          <p:cNvPr id="64" name="直接箭头连接符 63"/>
          <p:cNvCxnSpPr/>
          <p:nvPr/>
        </p:nvCxnSpPr>
        <p:spPr bwMode="auto">
          <a:xfrm>
            <a:off x="1900751" y="6039955"/>
            <a:ext cx="900755"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文本框 64"/>
          <p:cNvSpPr txBox="1"/>
          <p:nvPr/>
        </p:nvSpPr>
        <p:spPr>
          <a:xfrm>
            <a:off x="1961171" y="2228376"/>
            <a:ext cx="1261884" cy="523220"/>
          </a:xfrm>
          <a:prstGeom prst="rect">
            <a:avLst/>
          </a:prstGeom>
          <a:solidFill>
            <a:srgbClr val="FFC000"/>
          </a:solidFill>
        </p:spPr>
        <p:txBody>
          <a:bodyPr wrap="none" rtlCol="0">
            <a:spAutoFit/>
          </a:bodyPr>
          <a:lstStyle/>
          <a:p>
            <a:r>
              <a:rPr lang="zh-CN" altLang="en-US" sz="2800" dirty="0">
                <a:latin typeface="华文中宋" panose="02010600040101010101" pitchFamily="2" charset="-122"/>
                <a:ea typeface="华文中宋" panose="02010600040101010101" pitchFamily="2" charset="-122"/>
              </a:rPr>
              <a:t>入边表</a:t>
            </a:r>
          </a:p>
        </p:txBody>
      </p:sp>
      <p:sp>
        <p:nvSpPr>
          <p:cNvPr id="57" name="矩形 56"/>
          <p:cNvSpPr/>
          <p:nvPr/>
        </p:nvSpPr>
        <p:spPr bwMode="auto">
          <a:xfrm>
            <a:off x="4588459" y="2998080"/>
            <a:ext cx="801471" cy="536127"/>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8" name="矩形 57"/>
          <p:cNvSpPr/>
          <p:nvPr/>
        </p:nvSpPr>
        <p:spPr bwMode="auto">
          <a:xfrm>
            <a:off x="5389930" y="2998079"/>
            <a:ext cx="513763" cy="536127"/>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cxnSp>
        <p:nvCxnSpPr>
          <p:cNvPr id="59" name="直接箭头连接符 58"/>
          <p:cNvCxnSpPr/>
          <p:nvPr/>
        </p:nvCxnSpPr>
        <p:spPr bwMode="auto">
          <a:xfrm>
            <a:off x="3895416" y="3280248"/>
            <a:ext cx="69304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603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图的存储表示：邻接表</a:t>
            </a:r>
          </a:p>
        </p:txBody>
      </p:sp>
      <p:sp>
        <p:nvSpPr>
          <p:cNvPr id="4" name="矩形 3"/>
          <p:cNvSpPr/>
          <p:nvPr/>
        </p:nvSpPr>
        <p:spPr>
          <a:xfrm>
            <a:off x="44245" y="1250023"/>
            <a:ext cx="8718755" cy="4131900"/>
          </a:xfrm>
          <a:prstGeom prst="rect">
            <a:avLst/>
          </a:prstGeom>
          <a:solidFill>
            <a:schemeClr val="tx2">
              <a:lumMod val="20000"/>
              <a:lumOff val="80000"/>
            </a:schemeClr>
          </a:solidFill>
        </p:spPr>
        <p:txBody>
          <a:bodyPr wrap="square">
            <a:spAutoFit/>
          </a:bodyPr>
          <a:lstStyle/>
          <a:p>
            <a:pPr marR="93680" algn="just">
              <a:lnSpc>
                <a:spcPts val="3500"/>
              </a:lnSpc>
            </a:pPr>
            <a:r>
              <a:rPr lang="en-US" altLang="zh-CN" sz="2400" b="1" dirty="0" err="1">
                <a:solidFill>
                  <a:schemeClr val="bg1">
                    <a:lumMod val="10000"/>
                  </a:schemeClr>
                </a:solidFill>
                <a:latin typeface="华文中宋" panose="02010600040101010101" pitchFamily="2" charset="-122"/>
                <a:ea typeface="华文中宋" panose="02010600040101010101" pitchFamily="2" charset="-122"/>
              </a:rPr>
              <a:t>struct</a:t>
            </a:r>
            <a:r>
              <a:rPr lang="en-US" altLang="zh-CN" sz="2400" b="1" dirty="0">
                <a:solidFill>
                  <a:schemeClr val="bg1">
                    <a:lumMod val="10000"/>
                  </a:schemeClr>
                </a:solidFill>
                <a:latin typeface="华文中宋" panose="02010600040101010101" pitchFamily="2" charset="-122"/>
                <a:ea typeface="华文中宋" panose="02010600040101010101" pitchFamily="2" charset="-122"/>
              </a:rPr>
              <a:t>  </a:t>
            </a:r>
            <a:r>
              <a:rPr lang="en-US" altLang="zh-CN" sz="2400" b="1" dirty="0" err="1">
                <a:solidFill>
                  <a:schemeClr val="bg1">
                    <a:lumMod val="10000"/>
                  </a:schemeClr>
                </a:solidFill>
                <a:latin typeface="华文中宋" panose="02010600040101010101" pitchFamily="2" charset="-122"/>
                <a:ea typeface="华文中宋" panose="02010600040101010101" pitchFamily="2" charset="-122"/>
              </a:rPr>
              <a:t>EdgeNode</a:t>
            </a:r>
            <a:r>
              <a:rPr lang="en-US" altLang="zh-CN" sz="2400" b="1" dirty="0">
                <a:solidFill>
                  <a:schemeClr val="bg1">
                    <a:lumMod val="10000"/>
                  </a:schemeClr>
                </a:solidFill>
                <a:latin typeface="华文中宋" panose="02010600040101010101" pitchFamily="2" charset="-122"/>
                <a:ea typeface="华文中宋" panose="02010600040101010101" pitchFamily="2" charset="-122"/>
              </a:rPr>
              <a:t>;</a:t>
            </a:r>
          </a:p>
          <a:p>
            <a:pPr marR="93680" algn="just">
              <a:lnSpc>
                <a:spcPts val="3500"/>
              </a:lnSpc>
            </a:pPr>
            <a:r>
              <a:rPr lang="en-US" altLang="zh-CN" sz="2400" b="1" dirty="0" err="1">
                <a:solidFill>
                  <a:schemeClr val="bg1">
                    <a:lumMod val="10000"/>
                  </a:schemeClr>
                </a:solidFill>
                <a:latin typeface="华文中宋" panose="02010600040101010101" pitchFamily="2" charset="-122"/>
                <a:ea typeface="华文中宋" panose="02010600040101010101" pitchFamily="2" charset="-122"/>
              </a:rPr>
              <a:t>typedef</a:t>
            </a:r>
            <a:r>
              <a:rPr lang="en-US" altLang="zh-CN" sz="2400" b="1" dirty="0">
                <a:solidFill>
                  <a:schemeClr val="bg1">
                    <a:lumMod val="10000"/>
                  </a:schemeClr>
                </a:solidFill>
                <a:latin typeface="华文中宋" panose="02010600040101010101" pitchFamily="2" charset="-122"/>
                <a:ea typeface="华文中宋" panose="02010600040101010101" pitchFamily="2" charset="-122"/>
              </a:rPr>
              <a:t> </a:t>
            </a:r>
            <a:r>
              <a:rPr lang="en-US" altLang="zh-CN" sz="2400" b="1" dirty="0" err="1">
                <a:solidFill>
                  <a:schemeClr val="bg1">
                    <a:lumMod val="10000"/>
                  </a:schemeClr>
                </a:solidFill>
                <a:latin typeface="华文中宋" panose="02010600040101010101" pitchFamily="2" charset="-122"/>
                <a:ea typeface="华文中宋" panose="02010600040101010101" pitchFamily="2" charset="-122"/>
              </a:rPr>
              <a:t>struct</a:t>
            </a:r>
            <a:r>
              <a:rPr lang="en-US" altLang="zh-CN" sz="2400" b="1" dirty="0">
                <a:solidFill>
                  <a:schemeClr val="bg1">
                    <a:lumMod val="10000"/>
                  </a:schemeClr>
                </a:solidFill>
                <a:latin typeface="华文中宋" panose="02010600040101010101" pitchFamily="2" charset="-122"/>
                <a:ea typeface="华文中宋" panose="02010600040101010101" pitchFamily="2" charset="-122"/>
              </a:rPr>
              <a:t> </a:t>
            </a:r>
            <a:r>
              <a:rPr lang="en-US" altLang="zh-CN" sz="2400" b="1" dirty="0" err="1">
                <a:solidFill>
                  <a:schemeClr val="bg1">
                    <a:lumMod val="10000"/>
                  </a:schemeClr>
                </a:solidFill>
                <a:latin typeface="华文中宋" panose="02010600040101010101" pitchFamily="2" charset="-122"/>
                <a:ea typeface="华文中宋" panose="02010600040101010101" pitchFamily="2" charset="-122"/>
              </a:rPr>
              <a:t>EdgeNode</a:t>
            </a:r>
            <a:r>
              <a:rPr lang="en-US" altLang="zh-CN" sz="2400" b="1" dirty="0">
                <a:solidFill>
                  <a:schemeClr val="bg1">
                    <a:lumMod val="10000"/>
                  </a:schemeClr>
                </a:solidFill>
                <a:latin typeface="华文中宋" panose="02010600040101010101" pitchFamily="2" charset="-122"/>
                <a:ea typeface="华文中宋" panose="02010600040101010101" pitchFamily="2" charset="-122"/>
              </a:rPr>
              <a:t> *  </a:t>
            </a:r>
            <a:r>
              <a:rPr lang="en-US" altLang="zh-CN" sz="2400" b="1" dirty="0" err="1">
                <a:solidFill>
                  <a:schemeClr val="bg1">
                    <a:lumMod val="10000"/>
                  </a:schemeClr>
                </a:solidFill>
                <a:latin typeface="华文中宋" panose="02010600040101010101" pitchFamily="2" charset="-122"/>
                <a:ea typeface="华文中宋" panose="02010600040101010101" pitchFamily="2" charset="-122"/>
              </a:rPr>
              <a:t>PEdgeNode</a:t>
            </a:r>
            <a:r>
              <a:rPr lang="en-US" altLang="zh-CN" sz="2400" b="1" dirty="0">
                <a:solidFill>
                  <a:schemeClr val="bg1">
                    <a:lumMod val="10000"/>
                  </a:schemeClr>
                </a:solidFill>
                <a:latin typeface="华文中宋" panose="02010600040101010101" pitchFamily="2" charset="-122"/>
                <a:ea typeface="华文中宋" panose="02010600040101010101" pitchFamily="2" charset="-122"/>
              </a:rPr>
              <a:t>;</a:t>
            </a:r>
          </a:p>
          <a:p>
            <a:pPr marR="93680" algn="just">
              <a:lnSpc>
                <a:spcPts val="3500"/>
              </a:lnSpc>
            </a:pPr>
            <a:r>
              <a:rPr lang="en-US" altLang="zh-CN" sz="2400" b="1" dirty="0" err="1">
                <a:solidFill>
                  <a:schemeClr val="bg1">
                    <a:lumMod val="10000"/>
                  </a:schemeClr>
                </a:solidFill>
                <a:latin typeface="华文中宋" panose="02010600040101010101" pitchFamily="2" charset="-122"/>
                <a:ea typeface="华文中宋" panose="02010600040101010101" pitchFamily="2" charset="-122"/>
              </a:rPr>
              <a:t>typedef</a:t>
            </a:r>
            <a:r>
              <a:rPr lang="en-US" altLang="zh-CN" sz="2400" b="1" dirty="0">
                <a:solidFill>
                  <a:schemeClr val="bg1">
                    <a:lumMod val="10000"/>
                  </a:schemeClr>
                </a:solidFill>
                <a:latin typeface="华文中宋" panose="02010600040101010101" pitchFamily="2" charset="-122"/>
                <a:ea typeface="华文中宋" panose="02010600040101010101" pitchFamily="2" charset="-122"/>
              </a:rPr>
              <a:t> </a:t>
            </a:r>
            <a:r>
              <a:rPr lang="en-US" altLang="zh-CN" sz="2400" b="1" dirty="0" err="1">
                <a:solidFill>
                  <a:schemeClr val="bg1">
                    <a:lumMod val="10000"/>
                  </a:schemeClr>
                </a:solidFill>
                <a:latin typeface="华文中宋" panose="02010600040101010101" pitchFamily="2" charset="-122"/>
                <a:ea typeface="华文中宋" panose="02010600040101010101" pitchFamily="2" charset="-122"/>
              </a:rPr>
              <a:t>struct</a:t>
            </a:r>
            <a:r>
              <a:rPr lang="en-US" altLang="zh-CN" sz="2400" b="1" dirty="0">
                <a:solidFill>
                  <a:schemeClr val="bg1">
                    <a:lumMod val="10000"/>
                  </a:schemeClr>
                </a:solidFill>
                <a:latin typeface="华文中宋" panose="02010600040101010101" pitchFamily="2" charset="-122"/>
                <a:ea typeface="华文中宋" panose="02010600040101010101" pitchFamily="2" charset="-122"/>
              </a:rPr>
              <a:t> </a:t>
            </a:r>
            <a:r>
              <a:rPr lang="en-US" altLang="zh-CN" sz="2400" b="1" dirty="0" err="1">
                <a:solidFill>
                  <a:schemeClr val="bg1">
                    <a:lumMod val="10000"/>
                  </a:schemeClr>
                </a:solidFill>
                <a:latin typeface="华文中宋" panose="02010600040101010101" pitchFamily="2" charset="-122"/>
                <a:ea typeface="华文中宋" panose="02010600040101010101" pitchFamily="2" charset="-122"/>
              </a:rPr>
              <a:t>EdgeNode</a:t>
            </a:r>
            <a:r>
              <a:rPr lang="en-US" altLang="zh-CN" sz="2400" b="1" dirty="0">
                <a:solidFill>
                  <a:schemeClr val="bg1">
                    <a:lumMod val="10000"/>
                  </a:schemeClr>
                </a:solidFill>
                <a:latin typeface="华文中宋" panose="02010600040101010101" pitchFamily="2" charset="-122"/>
                <a:ea typeface="华文中宋" panose="02010600040101010101" pitchFamily="2" charset="-122"/>
              </a:rPr>
              <a:t> * </a:t>
            </a:r>
            <a:r>
              <a:rPr lang="en-US" altLang="zh-CN" sz="2400" b="1" dirty="0" err="1">
                <a:solidFill>
                  <a:schemeClr val="bg1">
                    <a:lumMod val="10000"/>
                  </a:schemeClr>
                </a:solidFill>
                <a:latin typeface="华文中宋" panose="02010600040101010101" pitchFamily="2" charset="-122"/>
                <a:ea typeface="华文中宋" panose="02010600040101010101" pitchFamily="2" charset="-122"/>
              </a:rPr>
              <a:t>EdgeList</a:t>
            </a:r>
            <a:r>
              <a:rPr lang="en-US" altLang="zh-CN" sz="2400" b="1" dirty="0">
                <a:solidFill>
                  <a:schemeClr val="bg1">
                    <a:lumMod val="10000"/>
                  </a:schemeClr>
                </a:solidFill>
                <a:latin typeface="华文中宋" panose="02010600040101010101" pitchFamily="2" charset="-122"/>
                <a:ea typeface="华文中宋" panose="02010600040101010101" pitchFamily="2" charset="-122"/>
              </a:rPr>
              <a:t>;</a:t>
            </a:r>
          </a:p>
          <a:p>
            <a:pPr marR="93680" algn="just">
              <a:lnSpc>
                <a:spcPts val="3500"/>
              </a:lnSpc>
            </a:pPr>
            <a:endParaRPr lang="en-US" altLang="zh-CN" sz="2400" b="1" dirty="0">
              <a:solidFill>
                <a:schemeClr val="bg1">
                  <a:lumMod val="10000"/>
                </a:schemeClr>
              </a:solidFill>
              <a:latin typeface="华文中宋" panose="02010600040101010101" pitchFamily="2" charset="-122"/>
              <a:ea typeface="华文中宋" panose="02010600040101010101" pitchFamily="2" charset="-122"/>
            </a:endParaRPr>
          </a:p>
          <a:p>
            <a:pPr marR="93680" algn="just">
              <a:lnSpc>
                <a:spcPts val="3500"/>
              </a:lnSpc>
            </a:pPr>
            <a:r>
              <a:rPr lang="en-US" altLang="zh-CN" sz="2800" b="1" dirty="0" err="1">
                <a:solidFill>
                  <a:srgbClr val="C00000"/>
                </a:solidFill>
                <a:latin typeface="华文中宋" panose="02010600040101010101" pitchFamily="2" charset="-122"/>
                <a:ea typeface="华文中宋" panose="02010600040101010101" pitchFamily="2" charset="-122"/>
              </a:rPr>
              <a:t>struct</a:t>
            </a:r>
            <a:r>
              <a:rPr lang="en-US" altLang="zh-CN" sz="2800" b="1" dirty="0">
                <a:solidFill>
                  <a:srgbClr val="C00000"/>
                </a:solidFill>
                <a:latin typeface="华文中宋" panose="02010600040101010101" pitchFamily="2" charset="-122"/>
                <a:ea typeface="华文中宋" panose="02010600040101010101" pitchFamily="2" charset="-122"/>
              </a:rPr>
              <a:t> </a:t>
            </a:r>
            <a:r>
              <a:rPr lang="en-US" altLang="zh-CN" sz="2800" b="1" dirty="0" err="1">
                <a:solidFill>
                  <a:srgbClr val="C00000"/>
                </a:solidFill>
                <a:latin typeface="华文中宋" panose="02010600040101010101" pitchFamily="2" charset="-122"/>
                <a:ea typeface="华文中宋" panose="02010600040101010101" pitchFamily="2" charset="-122"/>
              </a:rPr>
              <a:t>EdgeNode</a:t>
            </a:r>
            <a:r>
              <a:rPr lang="en-US" altLang="zh-CN" sz="2800" b="1" dirty="0">
                <a:solidFill>
                  <a:srgbClr val="C00000"/>
                </a:solidFill>
                <a:latin typeface="华文中宋" panose="02010600040101010101" pitchFamily="2" charset="-122"/>
                <a:ea typeface="华文中宋" panose="02010600040101010101" pitchFamily="2" charset="-122"/>
              </a:rPr>
              <a:t> { //</a:t>
            </a:r>
            <a:r>
              <a:rPr lang="zh-CN" altLang="en-US" sz="2800" b="1" dirty="0">
                <a:solidFill>
                  <a:srgbClr val="C00000"/>
                </a:solidFill>
                <a:latin typeface="华文中宋" panose="02010600040101010101" pitchFamily="2" charset="-122"/>
                <a:ea typeface="华文中宋" panose="02010600040101010101" pitchFamily="2" charset="-122"/>
              </a:rPr>
              <a:t>边表中的结点</a:t>
            </a:r>
            <a:endParaRPr lang="en-US" altLang="zh-CN" sz="2800" b="1" dirty="0">
              <a:solidFill>
                <a:srgbClr val="C00000"/>
              </a:solidFill>
              <a:latin typeface="华文中宋" panose="02010600040101010101" pitchFamily="2" charset="-122"/>
              <a:ea typeface="华文中宋" panose="02010600040101010101" pitchFamily="2" charset="-122"/>
            </a:endParaRPr>
          </a:p>
          <a:p>
            <a:pPr marR="93680" algn="just">
              <a:lnSpc>
                <a:spcPts val="3500"/>
              </a:lnSpc>
            </a:pPr>
            <a:r>
              <a:rPr lang="en-US" altLang="zh-CN" sz="2800" b="1" dirty="0">
                <a:solidFill>
                  <a:srgbClr val="C00000"/>
                </a:solidFill>
                <a:latin typeface="华文中宋" panose="02010600040101010101" pitchFamily="2" charset="-122"/>
                <a:ea typeface="华文中宋" panose="02010600040101010101" pitchFamily="2" charset="-122"/>
              </a:rPr>
              <a:t>      </a:t>
            </a:r>
            <a:r>
              <a:rPr lang="en-US" altLang="zh-CN" sz="2800" b="1" dirty="0" err="1">
                <a:solidFill>
                  <a:srgbClr val="C00000"/>
                </a:solidFill>
                <a:latin typeface="华文中宋" panose="02010600040101010101" pitchFamily="2" charset="-122"/>
                <a:ea typeface="华文中宋" panose="02010600040101010101" pitchFamily="2" charset="-122"/>
              </a:rPr>
              <a:t>int</a:t>
            </a:r>
            <a:r>
              <a:rPr lang="en-US" altLang="zh-CN" sz="2800" b="1" dirty="0">
                <a:solidFill>
                  <a:srgbClr val="C00000"/>
                </a:solidFill>
                <a:latin typeface="华文中宋" panose="02010600040101010101" pitchFamily="2" charset="-122"/>
                <a:ea typeface="华文中宋" panose="02010600040101010101" pitchFamily="2" charset="-122"/>
              </a:rPr>
              <a:t>  </a:t>
            </a:r>
            <a:r>
              <a:rPr lang="en-US" altLang="zh-CN" sz="2800" b="1" dirty="0" err="1">
                <a:solidFill>
                  <a:srgbClr val="C00000"/>
                </a:solidFill>
                <a:latin typeface="华文中宋" panose="02010600040101010101" pitchFamily="2" charset="-122"/>
                <a:ea typeface="华文中宋" panose="02010600040101010101" pitchFamily="2" charset="-122"/>
              </a:rPr>
              <a:t>endvex</a:t>
            </a:r>
            <a:r>
              <a:rPr lang="en-US" altLang="zh-CN" sz="2800" b="1" dirty="0">
                <a:solidFill>
                  <a:srgbClr val="C00000"/>
                </a:solidFill>
                <a:latin typeface="华文中宋" panose="02010600040101010101" pitchFamily="2" charset="-122"/>
                <a:ea typeface="华文中宋" panose="02010600040101010101" pitchFamily="2" charset="-122"/>
              </a:rPr>
              <a:t>;        //</a:t>
            </a:r>
            <a:r>
              <a:rPr lang="zh-CN" altLang="en-US" sz="2800" b="1" dirty="0">
                <a:solidFill>
                  <a:srgbClr val="C00000"/>
                </a:solidFill>
                <a:latin typeface="华文中宋" panose="02010600040101010101" pitchFamily="2" charset="-122"/>
                <a:ea typeface="华文中宋" panose="02010600040101010101" pitchFamily="2" charset="-122"/>
              </a:rPr>
              <a:t>相邻顶点在顶点表中下标</a:t>
            </a:r>
          </a:p>
          <a:p>
            <a:pPr marR="93680" algn="just">
              <a:lnSpc>
                <a:spcPts val="3500"/>
              </a:lnSpc>
            </a:pPr>
            <a:r>
              <a:rPr lang="en-US" altLang="zh-CN" sz="2800" b="1" dirty="0">
                <a:solidFill>
                  <a:srgbClr val="C00000"/>
                </a:solidFill>
                <a:latin typeface="华文中宋" panose="02010600040101010101" pitchFamily="2" charset="-122"/>
                <a:ea typeface="华文中宋" panose="02010600040101010101" pitchFamily="2" charset="-122"/>
              </a:rPr>
              <a:t>      </a:t>
            </a:r>
            <a:r>
              <a:rPr lang="en-US" altLang="zh-CN" sz="2800" b="1" dirty="0" err="1">
                <a:solidFill>
                  <a:srgbClr val="C00000"/>
                </a:solidFill>
                <a:latin typeface="华文中宋" panose="02010600040101010101" pitchFamily="2" charset="-122"/>
                <a:ea typeface="华文中宋" panose="02010600040101010101" pitchFamily="2" charset="-122"/>
              </a:rPr>
              <a:t>AdjType</a:t>
            </a:r>
            <a:r>
              <a:rPr lang="en-US" altLang="zh-CN" sz="2800" b="1" dirty="0">
                <a:solidFill>
                  <a:srgbClr val="C00000"/>
                </a:solidFill>
                <a:latin typeface="华文中宋" panose="02010600040101010101" pitchFamily="2" charset="-122"/>
                <a:ea typeface="华文中宋" panose="02010600040101010101" pitchFamily="2" charset="-122"/>
              </a:rPr>
              <a:t>  weight;  //</a:t>
            </a:r>
            <a:r>
              <a:rPr lang="zh-CN" altLang="en-US" sz="2800" b="1" dirty="0">
                <a:solidFill>
                  <a:srgbClr val="C00000"/>
                </a:solidFill>
                <a:latin typeface="华文中宋" panose="02010600040101010101" pitchFamily="2" charset="-122"/>
                <a:ea typeface="华文中宋" panose="02010600040101010101" pitchFamily="2" charset="-122"/>
              </a:rPr>
              <a:t>边的权</a:t>
            </a:r>
          </a:p>
          <a:p>
            <a:pPr marR="93680" algn="just">
              <a:lnSpc>
                <a:spcPts val="3500"/>
              </a:lnSpc>
            </a:pPr>
            <a:r>
              <a:rPr lang="en-US" altLang="zh-CN" sz="2800" b="1" dirty="0">
                <a:solidFill>
                  <a:srgbClr val="C00000"/>
                </a:solidFill>
                <a:latin typeface="华文中宋" panose="02010600040101010101" pitchFamily="2" charset="-122"/>
                <a:ea typeface="华文中宋" panose="02010600040101010101" pitchFamily="2" charset="-122"/>
              </a:rPr>
              <a:t>      </a:t>
            </a:r>
            <a:r>
              <a:rPr lang="en-US" altLang="zh-CN" sz="2800" b="1" dirty="0" err="1">
                <a:solidFill>
                  <a:srgbClr val="C00000"/>
                </a:solidFill>
                <a:latin typeface="华文中宋" panose="02010600040101010101" pitchFamily="2" charset="-122"/>
                <a:ea typeface="华文中宋" panose="02010600040101010101" pitchFamily="2" charset="-122"/>
              </a:rPr>
              <a:t>struct</a:t>
            </a:r>
            <a:r>
              <a:rPr lang="en-US" altLang="zh-CN" sz="2800" b="1" dirty="0">
                <a:solidFill>
                  <a:srgbClr val="C00000"/>
                </a:solidFill>
                <a:latin typeface="华文中宋" panose="02010600040101010101" pitchFamily="2" charset="-122"/>
                <a:ea typeface="华文中宋" panose="02010600040101010101" pitchFamily="2" charset="-122"/>
              </a:rPr>
              <a:t> </a:t>
            </a:r>
            <a:r>
              <a:rPr lang="en-US" altLang="zh-CN" sz="2800" b="1" dirty="0" err="1">
                <a:solidFill>
                  <a:srgbClr val="C00000"/>
                </a:solidFill>
                <a:latin typeface="华文中宋" panose="02010600040101010101" pitchFamily="2" charset="-122"/>
                <a:ea typeface="华文中宋" panose="02010600040101010101" pitchFamily="2" charset="-122"/>
              </a:rPr>
              <a:t>EdgeNode</a:t>
            </a:r>
            <a:r>
              <a:rPr lang="en-US" altLang="zh-CN" sz="2800" b="1" dirty="0">
                <a:solidFill>
                  <a:srgbClr val="C00000"/>
                </a:solidFill>
                <a:latin typeface="华文中宋" panose="02010600040101010101" pitchFamily="2" charset="-122"/>
                <a:ea typeface="华文中宋" panose="02010600040101010101" pitchFamily="2" charset="-122"/>
              </a:rPr>
              <a:t>   </a:t>
            </a:r>
            <a:r>
              <a:rPr lang="en-US" altLang="zh-CN" sz="2800" b="1" dirty="0" err="1">
                <a:solidFill>
                  <a:srgbClr val="C00000"/>
                </a:solidFill>
                <a:latin typeface="华文中宋" panose="02010600040101010101" pitchFamily="2" charset="-122"/>
                <a:ea typeface="华文中宋" panose="02010600040101010101" pitchFamily="2" charset="-122"/>
              </a:rPr>
              <a:t>nextedge</a:t>
            </a:r>
            <a:r>
              <a:rPr lang="en-US" altLang="zh-CN" sz="2800" b="1" dirty="0">
                <a:solidFill>
                  <a:srgbClr val="C00000"/>
                </a:solidFill>
                <a:latin typeface="华文中宋" panose="02010600040101010101" pitchFamily="2" charset="-122"/>
                <a:ea typeface="华文中宋" panose="02010600040101010101" pitchFamily="2" charset="-122"/>
              </a:rPr>
              <a:t>;   //</a:t>
            </a:r>
            <a:r>
              <a:rPr lang="zh-CN" altLang="en-US" sz="2800" b="1" dirty="0">
                <a:solidFill>
                  <a:srgbClr val="C00000"/>
                </a:solidFill>
                <a:latin typeface="华文中宋" panose="02010600040101010101" pitchFamily="2" charset="-122"/>
                <a:ea typeface="华文中宋" panose="02010600040101010101" pitchFamily="2" charset="-122"/>
              </a:rPr>
              <a:t>链字段</a:t>
            </a:r>
          </a:p>
          <a:p>
            <a:pPr marR="93680" algn="just">
              <a:lnSpc>
                <a:spcPts val="3500"/>
              </a:lnSpc>
            </a:pPr>
            <a:r>
              <a:rPr lang="en-US" altLang="zh-CN" sz="2800" b="1" dirty="0">
                <a:solidFill>
                  <a:srgbClr val="C00000"/>
                </a:solidFill>
                <a:latin typeface="华文中宋" panose="02010600040101010101" pitchFamily="2" charset="-122"/>
                <a:ea typeface="华文中宋" panose="02010600040101010101" pitchFamily="2" charset="-122"/>
              </a:rPr>
              <a:t>};   </a:t>
            </a:r>
            <a:endParaRPr lang="zh-CN" altLang="en-US" sz="2800" b="1" dirty="0">
              <a:solidFill>
                <a:srgbClr val="C0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31560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checkerboard(across)">
                                      <p:cBhvr>
                                        <p:cTn id="10" dur="500"/>
                                        <p:tgtEl>
                                          <p:spTgt spid="4">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checkerboard(across)">
                                      <p:cBhvr>
                                        <p:cTn id="1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图的存储表示：邻接表</a:t>
            </a:r>
          </a:p>
        </p:txBody>
      </p:sp>
      <p:sp>
        <p:nvSpPr>
          <p:cNvPr id="6" name="矩形 5"/>
          <p:cNvSpPr/>
          <p:nvPr/>
        </p:nvSpPr>
        <p:spPr>
          <a:xfrm>
            <a:off x="609600" y="1349115"/>
            <a:ext cx="8153400" cy="3683060"/>
          </a:xfrm>
          <a:prstGeom prst="rect">
            <a:avLst/>
          </a:prstGeom>
          <a:solidFill>
            <a:schemeClr val="accent1">
              <a:lumMod val="60000"/>
              <a:lumOff val="40000"/>
            </a:schemeClr>
          </a:solidFill>
        </p:spPr>
        <p:txBody>
          <a:bodyPr wrap="square">
            <a:spAutoFit/>
          </a:bodyPr>
          <a:lstStyle/>
          <a:p>
            <a:pPr marR="93680" algn="just">
              <a:lnSpc>
                <a:spcPts val="3500"/>
              </a:lnSpc>
            </a:pPr>
            <a:r>
              <a:rPr lang="en-US" altLang="zh-CN" sz="2800" b="1" dirty="0" err="1">
                <a:solidFill>
                  <a:srgbClr val="C00000"/>
                </a:solidFill>
                <a:latin typeface="华文中宋" panose="02010600040101010101" pitchFamily="2" charset="-122"/>
                <a:ea typeface="华文中宋" panose="02010600040101010101" pitchFamily="2" charset="-122"/>
              </a:rPr>
              <a:t>typedef</a:t>
            </a:r>
            <a:r>
              <a:rPr lang="en-US" altLang="zh-CN" sz="2800" b="1" dirty="0">
                <a:solidFill>
                  <a:srgbClr val="C00000"/>
                </a:solidFill>
                <a:latin typeface="华文中宋" panose="02010600040101010101" pitchFamily="2" charset="-122"/>
                <a:ea typeface="华文中宋" panose="02010600040101010101" pitchFamily="2" charset="-122"/>
              </a:rPr>
              <a:t> </a:t>
            </a:r>
            <a:r>
              <a:rPr lang="en-US" altLang="zh-CN" sz="2800" b="1" dirty="0" err="1">
                <a:solidFill>
                  <a:srgbClr val="C00000"/>
                </a:solidFill>
                <a:latin typeface="华文中宋" panose="02010600040101010101" pitchFamily="2" charset="-122"/>
                <a:ea typeface="华文中宋" panose="02010600040101010101" pitchFamily="2" charset="-122"/>
              </a:rPr>
              <a:t>struct</a:t>
            </a:r>
            <a:r>
              <a:rPr lang="en-US" altLang="zh-CN" sz="2800" b="1" dirty="0">
                <a:solidFill>
                  <a:srgbClr val="C00000"/>
                </a:solidFill>
                <a:latin typeface="华文中宋" panose="02010600040101010101" pitchFamily="2" charset="-122"/>
                <a:ea typeface="华文中宋" panose="02010600040101010101" pitchFamily="2" charset="-122"/>
              </a:rPr>
              <a:t> {//</a:t>
            </a:r>
            <a:r>
              <a:rPr lang="zh-CN" altLang="en-US" sz="2800" b="1" dirty="0">
                <a:solidFill>
                  <a:srgbClr val="C00000"/>
                </a:solidFill>
                <a:latin typeface="华文中宋" panose="02010600040101010101" pitchFamily="2" charset="-122"/>
                <a:ea typeface="华文中宋" panose="02010600040101010101" pitchFamily="2" charset="-122"/>
              </a:rPr>
              <a:t>顶点表中的结点</a:t>
            </a:r>
            <a:endParaRPr lang="en-US" altLang="zh-CN" sz="2800" b="1" dirty="0">
              <a:solidFill>
                <a:srgbClr val="C00000"/>
              </a:solidFill>
              <a:latin typeface="华文中宋" panose="02010600040101010101" pitchFamily="2" charset="-122"/>
              <a:ea typeface="华文中宋" panose="02010600040101010101" pitchFamily="2" charset="-122"/>
            </a:endParaRPr>
          </a:p>
          <a:p>
            <a:pPr marR="93680" algn="just">
              <a:lnSpc>
                <a:spcPts val="3500"/>
              </a:lnSpc>
            </a:pPr>
            <a:r>
              <a:rPr lang="en-US" altLang="zh-CN" sz="2800" b="1" dirty="0">
                <a:solidFill>
                  <a:srgbClr val="C00000"/>
                </a:solidFill>
                <a:latin typeface="华文中宋" panose="02010600040101010101" pitchFamily="2" charset="-122"/>
                <a:ea typeface="华文中宋" panose="02010600040101010101" pitchFamily="2" charset="-122"/>
              </a:rPr>
              <a:t>   </a:t>
            </a:r>
            <a:r>
              <a:rPr lang="en-US" altLang="zh-CN" sz="2800" b="1" dirty="0" err="1">
                <a:solidFill>
                  <a:srgbClr val="C00000"/>
                </a:solidFill>
                <a:latin typeface="华文中宋" panose="02010600040101010101" pitchFamily="2" charset="-122"/>
                <a:ea typeface="华文中宋" panose="02010600040101010101" pitchFamily="2" charset="-122"/>
              </a:rPr>
              <a:t>VexType</a:t>
            </a:r>
            <a:r>
              <a:rPr lang="en-US" altLang="zh-CN" sz="2800" b="1" dirty="0">
                <a:solidFill>
                  <a:srgbClr val="C00000"/>
                </a:solidFill>
                <a:latin typeface="华文中宋" panose="02010600040101010101" pitchFamily="2" charset="-122"/>
                <a:ea typeface="华文中宋" panose="02010600040101010101" pitchFamily="2" charset="-122"/>
              </a:rPr>
              <a:t>  vertex;  //</a:t>
            </a:r>
            <a:r>
              <a:rPr lang="zh-CN" altLang="en-US" sz="2800" b="1" dirty="0">
                <a:solidFill>
                  <a:srgbClr val="C00000"/>
                </a:solidFill>
                <a:latin typeface="华文中宋" panose="02010600040101010101" pitchFamily="2" charset="-122"/>
                <a:ea typeface="华文中宋" panose="02010600040101010101" pitchFamily="2" charset="-122"/>
              </a:rPr>
              <a:t>顶点信息</a:t>
            </a:r>
          </a:p>
          <a:p>
            <a:pPr marR="93680" algn="just">
              <a:lnSpc>
                <a:spcPts val="3500"/>
              </a:lnSpc>
            </a:pPr>
            <a:r>
              <a:rPr lang="en-US" altLang="zh-CN" sz="2800" b="1" dirty="0">
                <a:solidFill>
                  <a:srgbClr val="C00000"/>
                </a:solidFill>
                <a:latin typeface="华文中宋" panose="02010600040101010101" pitchFamily="2" charset="-122"/>
                <a:ea typeface="华文中宋" panose="02010600040101010101" pitchFamily="2" charset="-122"/>
              </a:rPr>
              <a:t>   </a:t>
            </a:r>
            <a:r>
              <a:rPr lang="en-US" altLang="zh-CN" sz="2800" b="1" dirty="0" err="1">
                <a:solidFill>
                  <a:srgbClr val="C00000"/>
                </a:solidFill>
                <a:latin typeface="华文中宋" panose="02010600040101010101" pitchFamily="2" charset="-122"/>
                <a:ea typeface="华文中宋" panose="02010600040101010101" pitchFamily="2" charset="-122"/>
              </a:rPr>
              <a:t>EdgeList</a:t>
            </a:r>
            <a:r>
              <a:rPr lang="en-US" altLang="zh-CN" sz="2800" b="1" dirty="0">
                <a:solidFill>
                  <a:srgbClr val="C00000"/>
                </a:solidFill>
                <a:latin typeface="华文中宋" panose="02010600040101010101" pitchFamily="2" charset="-122"/>
                <a:ea typeface="华文中宋" panose="02010600040101010101" pitchFamily="2" charset="-122"/>
              </a:rPr>
              <a:t>  </a:t>
            </a:r>
            <a:r>
              <a:rPr lang="en-US" altLang="zh-CN" sz="2800" b="1" dirty="0" err="1">
                <a:solidFill>
                  <a:srgbClr val="C00000"/>
                </a:solidFill>
                <a:latin typeface="华文中宋" panose="02010600040101010101" pitchFamily="2" charset="-122"/>
                <a:ea typeface="华文中宋" panose="02010600040101010101" pitchFamily="2" charset="-122"/>
              </a:rPr>
              <a:t>edgelist</a:t>
            </a:r>
            <a:r>
              <a:rPr lang="en-US" altLang="zh-CN" sz="2800" b="1" dirty="0">
                <a:solidFill>
                  <a:srgbClr val="C00000"/>
                </a:solidFill>
                <a:latin typeface="华文中宋" panose="02010600040101010101" pitchFamily="2" charset="-122"/>
                <a:ea typeface="华文中宋" panose="02010600040101010101" pitchFamily="2" charset="-122"/>
              </a:rPr>
              <a:t>;  //</a:t>
            </a:r>
            <a:r>
              <a:rPr lang="zh-CN" altLang="en-US" sz="2800" b="1" dirty="0">
                <a:solidFill>
                  <a:srgbClr val="C00000"/>
                </a:solidFill>
                <a:latin typeface="华文中宋" panose="02010600040101010101" pitchFamily="2" charset="-122"/>
                <a:ea typeface="华文中宋" panose="02010600040101010101" pitchFamily="2" charset="-122"/>
              </a:rPr>
              <a:t>边表头指针</a:t>
            </a:r>
          </a:p>
          <a:p>
            <a:pPr marR="93680" algn="just">
              <a:lnSpc>
                <a:spcPts val="3500"/>
              </a:lnSpc>
            </a:pPr>
            <a:r>
              <a:rPr lang="en-US" altLang="zh-CN" sz="2800" b="1" dirty="0">
                <a:solidFill>
                  <a:srgbClr val="C00000"/>
                </a:solidFill>
                <a:latin typeface="华文中宋" panose="02010600040101010101" pitchFamily="2" charset="-122"/>
                <a:ea typeface="华文中宋" panose="02010600040101010101" pitchFamily="2" charset="-122"/>
              </a:rPr>
              <a:t>} </a:t>
            </a:r>
            <a:r>
              <a:rPr lang="en-US" altLang="zh-CN" sz="2800" b="1" dirty="0" err="1">
                <a:solidFill>
                  <a:srgbClr val="C00000"/>
                </a:solidFill>
                <a:latin typeface="华文中宋" panose="02010600040101010101" pitchFamily="2" charset="-122"/>
                <a:ea typeface="华文中宋" panose="02010600040101010101" pitchFamily="2" charset="-122"/>
              </a:rPr>
              <a:t>VexNode</a:t>
            </a:r>
            <a:r>
              <a:rPr lang="en-US" altLang="zh-CN" sz="2800" b="1" dirty="0">
                <a:solidFill>
                  <a:srgbClr val="C00000"/>
                </a:solidFill>
                <a:latin typeface="华文中宋" panose="02010600040101010101" pitchFamily="2" charset="-122"/>
                <a:ea typeface="华文中宋" panose="02010600040101010101" pitchFamily="2" charset="-122"/>
              </a:rPr>
              <a:t>; </a:t>
            </a:r>
          </a:p>
          <a:p>
            <a:pPr marR="93680" algn="just">
              <a:lnSpc>
                <a:spcPts val="3500"/>
              </a:lnSpc>
            </a:pPr>
            <a:endParaRPr lang="en-US" altLang="zh-CN" sz="2400" b="1" dirty="0">
              <a:solidFill>
                <a:schemeClr val="bg1">
                  <a:lumMod val="10000"/>
                </a:schemeClr>
              </a:solidFill>
              <a:latin typeface="华文中宋" panose="02010600040101010101" pitchFamily="2" charset="-122"/>
              <a:ea typeface="华文中宋" panose="02010600040101010101" pitchFamily="2" charset="-122"/>
            </a:endParaRPr>
          </a:p>
          <a:p>
            <a:pPr marR="93680" algn="just">
              <a:lnSpc>
                <a:spcPts val="3500"/>
              </a:lnSpc>
            </a:pPr>
            <a:r>
              <a:rPr lang="en-US" altLang="zh-CN" sz="2400" b="1" dirty="0" err="1">
                <a:solidFill>
                  <a:schemeClr val="bg1">
                    <a:lumMod val="10000"/>
                  </a:schemeClr>
                </a:solidFill>
                <a:latin typeface="华文中宋" panose="02010600040101010101" pitchFamily="2" charset="-122"/>
                <a:ea typeface="华文中宋" panose="02010600040101010101" pitchFamily="2" charset="-122"/>
              </a:rPr>
              <a:t>typedef</a:t>
            </a:r>
            <a:r>
              <a:rPr lang="en-US" altLang="zh-CN" sz="2400" b="1" dirty="0">
                <a:solidFill>
                  <a:schemeClr val="bg1">
                    <a:lumMod val="10000"/>
                  </a:schemeClr>
                </a:solidFill>
                <a:latin typeface="华文中宋" panose="02010600040101010101" pitchFamily="2" charset="-122"/>
                <a:ea typeface="华文中宋" panose="02010600040101010101" pitchFamily="2" charset="-122"/>
              </a:rPr>
              <a:t> </a:t>
            </a:r>
            <a:r>
              <a:rPr lang="en-US" altLang="zh-CN" sz="2400" b="1" dirty="0" err="1">
                <a:solidFill>
                  <a:schemeClr val="bg1">
                    <a:lumMod val="10000"/>
                  </a:schemeClr>
                </a:solidFill>
                <a:latin typeface="华文中宋" panose="02010600040101010101" pitchFamily="2" charset="-122"/>
                <a:ea typeface="华文中宋" panose="02010600040101010101" pitchFamily="2" charset="-122"/>
              </a:rPr>
              <a:t>struct</a:t>
            </a:r>
            <a:r>
              <a:rPr lang="en-US" altLang="zh-CN" sz="2400" b="1" dirty="0">
                <a:solidFill>
                  <a:schemeClr val="bg1">
                    <a:lumMod val="10000"/>
                  </a:schemeClr>
                </a:solidFill>
                <a:latin typeface="华文中宋" panose="02010600040101010101" pitchFamily="2" charset="-122"/>
                <a:ea typeface="华文中宋" panose="02010600040101010101" pitchFamily="2" charset="-122"/>
              </a:rPr>
              <a:t>{</a:t>
            </a:r>
          </a:p>
          <a:p>
            <a:pPr marR="93680" algn="just">
              <a:lnSpc>
                <a:spcPts val="3500"/>
              </a:lnSpc>
            </a:pPr>
            <a:r>
              <a:rPr lang="en-US" altLang="zh-CN" sz="2400" b="1" dirty="0">
                <a:solidFill>
                  <a:schemeClr val="bg1">
                    <a:lumMod val="10000"/>
                  </a:schemeClr>
                </a:solidFill>
                <a:latin typeface="华文中宋" panose="02010600040101010101" pitchFamily="2" charset="-122"/>
                <a:ea typeface="华文中宋" panose="02010600040101010101" pitchFamily="2" charset="-122"/>
              </a:rPr>
              <a:t>   </a:t>
            </a:r>
            <a:r>
              <a:rPr lang="en-US" altLang="zh-CN" sz="2400" b="1" dirty="0" err="1">
                <a:solidFill>
                  <a:schemeClr val="bg1">
                    <a:lumMod val="10000"/>
                  </a:schemeClr>
                </a:solidFill>
                <a:latin typeface="华文中宋" panose="02010600040101010101" pitchFamily="2" charset="-122"/>
                <a:ea typeface="华文中宋" panose="02010600040101010101" pitchFamily="2" charset="-122"/>
              </a:rPr>
              <a:t>VexNode</a:t>
            </a:r>
            <a:r>
              <a:rPr lang="en-US" altLang="zh-CN" sz="2400" b="1" dirty="0">
                <a:solidFill>
                  <a:schemeClr val="bg1">
                    <a:lumMod val="10000"/>
                  </a:schemeClr>
                </a:solidFill>
                <a:latin typeface="华文中宋" panose="02010600040101010101" pitchFamily="2" charset="-122"/>
                <a:ea typeface="华文中宋" panose="02010600040101010101" pitchFamily="2" charset="-122"/>
              </a:rPr>
              <a:t>  </a:t>
            </a:r>
            <a:r>
              <a:rPr lang="en-US" altLang="zh-CN" sz="2400" b="1" dirty="0" err="1">
                <a:solidFill>
                  <a:schemeClr val="bg1">
                    <a:lumMod val="10000"/>
                  </a:schemeClr>
                </a:solidFill>
                <a:latin typeface="华文中宋" panose="02010600040101010101" pitchFamily="2" charset="-122"/>
                <a:ea typeface="华文中宋" panose="02010600040101010101" pitchFamily="2" charset="-122"/>
              </a:rPr>
              <a:t>vexs</a:t>
            </a:r>
            <a:r>
              <a:rPr lang="en-US" altLang="zh-CN" sz="2400" b="1" dirty="0">
                <a:solidFill>
                  <a:schemeClr val="bg1">
                    <a:lumMod val="10000"/>
                  </a:schemeClr>
                </a:solidFill>
                <a:latin typeface="华文中宋" panose="02010600040101010101" pitchFamily="2" charset="-122"/>
                <a:ea typeface="华文中宋" panose="02010600040101010101" pitchFamily="2" charset="-122"/>
              </a:rPr>
              <a:t>[VN]; //</a:t>
            </a:r>
            <a:r>
              <a:rPr lang="zh-CN" altLang="en-US" sz="2400" b="1" dirty="0">
                <a:solidFill>
                  <a:schemeClr val="bg1">
                    <a:lumMod val="10000"/>
                  </a:schemeClr>
                </a:solidFill>
                <a:latin typeface="华文中宋" panose="02010600040101010101" pitchFamily="2" charset="-122"/>
                <a:ea typeface="华文中宋" panose="02010600040101010101" pitchFamily="2" charset="-122"/>
              </a:rPr>
              <a:t>顶点表</a:t>
            </a:r>
            <a:r>
              <a:rPr lang="en-US" altLang="zh-CN" sz="2400" b="1" dirty="0">
                <a:solidFill>
                  <a:schemeClr val="bg1">
                    <a:lumMod val="10000"/>
                  </a:schemeClr>
                </a:solidFill>
                <a:latin typeface="华文中宋" panose="02010600040101010101" pitchFamily="2" charset="-122"/>
                <a:ea typeface="华文中宋" panose="02010600040101010101" pitchFamily="2" charset="-122"/>
              </a:rPr>
              <a:t>, VN</a:t>
            </a:r>
            <a:r>
              <a:rPr lang="zh-CN" altLang="en-US" sz="2400" b="1" dirty="0">
                <a:solidFill>
                  <a:schemeClr val="bg1">
                    <a:lumMod val="10000"/>
                  </a:schemeClr>
                </a:solidFill>
                <a:latin typeface="华文中宋" panose="02010600040101010101" pitchFamily="2" charset="-122"/>
                <a:ea typeface="华文中宋" panose="02010600040101010101" pitchFamily="2" charset="-122"/>
              </a:rPr>
              <a:t>为图中顶点个数</a:t>
            </a:r>
          </a:p>
          <a:p>
            <a:pPr marR="93680" algn="just">
              <a:lnSpc>
                <a:spcPts val="3500"/>
              </a:lnSpc>
            </a:pPr>
            <a:r>
              <a:rPr lang="en-US" altLang="zh-CN" sz="2400" b="1" dirty="0">
                <a:solidFill>
                  <a:schemeClr val="bg1">
                    <a:lumMod val="10000"/>
                  </a:schemeClr>
                </a:solidFill>
                <a:latin typeface="华文中宋" panose="02010600040101010101" pitchFamily="2" charset="-122"/>
                <a:ea typeface="华文中宋" panose="02010600040101010101" pitchFamily="2" charset="-122"/>
              </a:rPr>
              <a:t>} </a:t>
            </a:r>
            <a:r>
              <a:rPr lang="en-US" altLang="zh-CN" sz="2400" b="1" dirty="0" err="1">
                <a:solidFill>
                  <a:schemeClr val="bg1">
                    <a:lumMod val="10000"/>
                  </a:schemeClr>
                </a:solidFill>
                <a:latin typeface="华文中宋" panose="02010600040101010101" pitchFamily="2" charset="-122"/>
                <a:ea typeface="华文中宋" panose="02010600040101010101" pitchFamily="2" charset="-122"/>
              </a:rPr>
              <a:t>GraphList</a:t>
            </a:r>
            <a:r>
              <a:rPr lang="en-US" altLang="zh-CN" sz="2400" b="1" dirty="0">
                <a:solidFill>
                  <a:schemeClr val="bg1">
                    <a:lumMod val="10000"/>
                  </a:schemeClr>
                </a:solidFill>
                <a:latin typeface="华文中宋" panose="02010600040101010101" pitchFamily="2" charset="-122"/>
                <a:ea typeface="华文中宋" panose="02010600040101010101" pitchFamily="2" charset="-122"/>
              </a:rPr>
              <a:t>; </a:t>
            </a:r>
            <a:endParaRPr lang="zh-CN" altLang="en-US" sz="2400" b="1" dirty="0">
              <a:solidFill>
                <a:schemeClr val="bg1">
                  <a:lumMod val="10000"/>
                </a:schemeClr>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315606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图的存储表示：存储开销分析</a:t>
            </a:r>
          </a:p>
        </p:txBody>
      </p:sp>
      <p:sp>
        <p:nvSpPr>
          <p:cNvPr id="3" name="内容占位符 2"/>
          <p:cNvSpPr>
            <a:spLocks noGrp="1"/>
          </p:cNvSpPr>
          <p:nvPr>
            <p:ph idx="1"/>
          </p:nvPr>
        </p:nvSpPr>
        <p:spPr/>
        <p:txBody>
          <a:bodyPr/>
          <a:lstStyle/>
          <a:p>
            <a:pPr>
              <a:lnSpc>
                <a:spcPts val="3600"/>
              </a:lnSpc>
            </a:pPr>
            <a:r>
              <a:rPr lang="zh-CN" altLang="en-US" b="1" dirty="0">
                <a:solidFill>
                  <a:srgbClr val="C00000"/>
                </a:solidFill>
              </a:rPr>
              <a:t>设图</a:t>
            </a:r>
            <a:r>
              <a:rPr lang="en-US" altLang="zh-CN" b="1" dirty="0">
                <a:solidFill>
                  <a:srgbClr val="C00000"/>
                </a:solidFill>
              </a:rPr>
              <a:t>G</a:t>
            </a:r>
            <a:r>
              <a:rPr lang="zh-CN" altLang="en-US" b="1" dirty="0">
                <a:solidFill>
                  <a:srgbClr val="C00000"/>
                </a:solidFill>
              </a:rPr>
              <a:t>有</a:t>
            </a:r>
            <a:r>
              <a:rPr lang="en-US" altLang="zh-CN" b="1" dirty="0">
                <a:solidFill>
                  <a:srgbClr val="C00000"/>
                </a:solidFill>
              </a:rPr>
              <a:t>n</a:t>
            </a:r>
            <a:r>
              <a:rPr lang="zh-CN" altLang="en-US" b="1" dirty="0">
                <a:solidFill>
                  <a:srgbClr val="C00000"/>
                </a:solidFill>
              </a:rPr>
              <a:t>个顶点，</a:t>
            </a:r>
            <a:r>
              <a:rPr lang="en-US" altLang="zh-CN" b="1" dirty="0">
                <a:solidFill>
                  <a:srgbClr val="C00000"/>
                </a:solidFill>
              </a:rPr>
              <a:t>e</a:t>
            </a:r>
            <a:r>
              <a:rPr lang="zh-CN" altLang="en-US" b="1" dirty="0">
                <a:solidFill>
                  <a:srgbClr val="C00000"/>
                </a:solidFill>
              </a:rPr>
              <a:t>条边</a:t>
            </a:r>
            <a:endParaRPr lang="en-US" altLang="zh-CN" b="1" dirty="0">
              <a:solidFill>
                <a:srgbClr val="C00000"/>
              </a:solidFill>
            </a:endParaRPr>
          </a:p>
          <a:p>
            <a:pPr>
              <a:lnSpc>
                <a:spcPts val="3600"/>
              </a:lnSpc>
            </a:pPr>
            <a:endParaRPr lang="zh-CN" altLang="en-US" b="1" dirty="0">
              <a:solidFill>
                <a:srgbClr val="C00000"/>
              </a:solidFill>
            </a:endParaRPr>
          </a:p>
          <a:p>
            <a:pPr lvl="1">
              <a:lnSpc>
                <a:spcPts val="3600"/>
              </a:lnSpc>
            </a:pPr>
            <a:r>
              <a:rPr lang="zh-CN" altLang="en-US" sz="2800" b="1" dirty="0"/>
              <a:t>图的邻接矩阵表示的空间代价为</a:t>
            </a:r>
            <a:r>
              <a:rPr lang="en-US" altLang="zh-CN" sz="2800" b="1" dirty="0"/>
              <a:t>O(n</a:t>
            </a:r>
            <a:r>
              <a:rPr lang="en-US" altLang="zh-CN" sz="2800" b="1" baseline="30000" dirty="0"/>
              <a:t>2</a:t>
            </a:r>
            <a:r>
              <a:rPr lang="en-US" altLang="zh-CN" sz="2800" b="1" dirty="0"/>
              <a:t>)</a:t>
            </a:r>
          </a:p>
          <a:p>
            <a:pPr lvl="1">
              <a:lnSpc>
                <a:spcPts val="3600"/>
              </a:lnSpc>
            </a:pPr>
            <a:endParaRPr lang="zh-CN" altLang="en-US" sz="2800" b="1" dirty="0"/>
          </a:p>
          <a:p>
            <a:pPr lvl="1">
              <a:lnSpc>
                <a:spcPts val="3600"/>
              </a:lnSpc>
            </a:pPr>
            <a:r>
              <a:rPr lang="zh-CN" altLang="en-US" sz="2800" b="1" dirty="0"/>
              <a:t>图的邻接表表示的空间代价</a:t>
            </a:r>
          </a:p>
          <a:p>
            <a:pPr lvl="2">
              <a:lnSpc>
                <a:spcPts val="3600"/>
              </a:lnSpc>
            </a:pPr>
            <a:r>
              <a:rPr lang="zh-CN" altLang="en-US" sz="2800" b="1" dirty="0"/>
              <a:t>若图</a:t>
            </a:r>
            <a:r>
              <a:rPr lang="en-US" altLang="zh-CN" sz="2800" b="1" dirty="0"/>
              <a:t>G</a:t>
            </a:r>
            <a:r>
              <a:rPr lang="zh-CN" altLang="en-US" sz="2800" b="1" dirty="0"/>
              <a:t>是无向图，则为</a:t>
            </a:r>
            <a:r>
              <a:rPr lang="en-US" altLang="zh-CN" sz="2800" b="1" dirty="0"/>
              <a:t>O(n+2e)</a:t>
            </a:r>
            <a:endParaRPr lang="zh-CN" altLang="en-US" sz="2800" b="1" dirty="0"/>
          </a:p>
          <a:p>
            <a:pPr lvl="2">
              <a:lnSpc>
                <a:spcPts val="3600"/>
              </a:lnSpc>
            </a:pPr>
            <a:r>
              <a:rPr lang="zh-CN" altLang="en-US" sz="2800" b="1" dirty="0"/>
              <a:t>若图</a:t>
            </a:r>
            <a:r>
              <a:rPr lang="en-US" altLang="zh-CN" sz="2800" b="1" dirty="0"/>
              <a:t>G</a:t>
            </a:r>
            <a:r>
              <a:rPr lang="zh-CN" altLang="en-US" sz="2800" b="1" dirty="0"/>
              <a:t>是有向图，则为</a:t>
            </a:r>
            <a:r>
              <a:rPr lang="en-US" altLang="zh-CN" sz="2800" b="1" dirty="0"/>
              <a:t>O(</a:t>
            </a:r>
            <a:r>
              <a:rPr lang="en-US" altLang="zh-CN" sz="2800" b="1" dirty="0" err="1"/>
              <a:t>n+e</a:t>
            </a:r>
            <a:r>
              <a:rPr lang="en-US" altLang="zh-CN" sz="2800" b="1" dirty="0"/>
              <a:t>)</a:t>
            </a:r>
            <a:endParaRPr lang="zh-CN" altLang="en-US" sz="2800" b="1" dirty="0"/>
          </a:p>
        </p:txBody>
      </p:sp>
    </p:spTree>
    <p:extLst>
      <p:ext uri="{BB962C8B-B14F-4D97-AF65-F5344CB8AC3E}">
        <p14:creationId xmlns:p14="http://schemas.microsoft.com/office/powerpoint/2010/main" val="599981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图的基本概念</a:t>
            </a:r>
          </a:p>
        </p:txBody>
      </p:sp>
      <p:sp>
        <p:nvSpPr>
          <p:cNvPr id="3" name="内容占位符 2"/>
          <p:cNvSpPr>
            <a:spLocks noGrp="1"/>
          </p:cNvSpPr>
          <p:nvPr>
            <p:ph idx="1"/>
          </p:nvPr>
        </p:nvSpPr>
        <p:spPr>
          <a:xfrm>
            <a:off x="95534" y="1341438"/>
            <a:ext cx="8945227" cy="5000368"/>
          </a:xfrm>
        </p:spPr>
        <p:txBody>
          <a:bodyPr/>
          <a:lstStyle/>
          <a:p>
            <a:r>
              <a:rPr lang="zh-CN" altLang="en-US" b="1" dirty="0">
                <a:solidFill>
                  <a:srgbClr val="C00000"/>
                </a:solidFill>
              </a:rPr>
              <a:t>图</a:t>
            </a:r>
            <a:endParaRPr lang="en-US" altLang="zh-CN" b="1" dirty="0">
              <a:solidFill>
                <a:srgbClr val="C00000"/>
              </a:solidFill>
            </a:endParaRPr>
          </a:p>
          <a:p>
            <a:pPr lvl="1"/>
            <a:r>
              <a:rPr lang="zh-CN" altLang="en-US" b="1" dirty="0"/>
              <a:t>由非空有穷的顶点集合</a:t>
            </a:r>
            <a:r>
              <a:rPr lang="en-US" altLang="zh-CN" b="1" dirty="0"/>
              <a:t>V</a:t>
            </a:r>
            <a:r>
              <a:rPr lang="zh-CN" altLang="en-US" b="1" dirty="0"/>
              <a:t>和有穷的边集合</a:t>
            </a:r>
            <a:r>
              <a:rPr lang="en-US" altLang="zh-CN" b="1" dirty="0"/>
              <a:t>E</a:t>
            </a:r>
            <a:r>
              <a:rPr lang="zh-CN" altLang="en-US" b="1" dirty="0"/>
              <a:t>组成，</a:t>
            </a:r>
            <a:endParaRPr lang="en-US" altLang="zh-CN" b="1" dirty="0"/>
          </a:p>
          <a:p>
            <a:pPr lvl="1">
              <a:buNone/>
            </a:pPr>
            <a:r>
              <a:rPr lang="en-US" altLang="zh-CN" b="1" dirty="0"/>
              <a:t>   </a:t>
            </a:r>
            <a:r>
              <a:rPr lang="zh-CN" altLang="en-US" b="1" dirty="0"/>
              <a:t>记为：</a:t>
            </a:r>
            <a:r>
              <a:rPr lang="en-US" altLang="zh-CN" b="1" dirty="0"/>
              <a:t>G =</a:t>
            </a:r>
            <a:r>
              <a:rPr lang="zh-CN" altLang="en-US" b="1" dirty="0"/>
              <a:t>（</a:t>
            </a:r>
            <a:r>
              <a:rPr lang="en-US" altLang="zh-CN" b="1" dirty="0"/>
              <a:t>V, E</a:t>
            </a:r>
            <a:r>
              <a:rPr lang="zh-CN" altLang="en-US" b="1" dirty="0"/>
              <a:t>）</a:t>
            </a:r>
          </a:p>
          <a:p>
            <a:pPr lvl="1"/>
            <a:r>
              <a:rPr lang="zh-CN" altLang="en-US" b="1" dirty="0"/>
              <a:t>每条边是一个顶点的序偶对</a:t>
            </a:r>
          </a:p>
          <a:p>
            <a:r>
              <a:rPr lang="zh-CN" altLang="en-US" b="1" dirty="0">
                <a:solidFill>
                  <a:srgbClr val="C00000"/>
                </a:solidFill>
              </a:rPr>
              <a:t>有向图</a:t>
            </a:r>
            <a:r>
              <a:rPr lang="en-US" altLang="zh-CN" b="1" dirty="0">
                <a:solidFill>
                  <a:srgbClr val="C00000"/>
                </a:solidFill>
              </a:rPr>
              <a:t>	</a:t>
            </a:r>
          </a:p>
          <a:p>
            <a:pPr lvl="1"/>
            <a:r>
              <a:rPr lang="zh-CN" altLang="en-US" b="1" dirty="0"/>
              <a:t>边是顶点的有序偶对。</a:t>
            </a:r>
            <a:r>
              <a:rPr lang="en-US" altLang="zh-CN" b="1" dirty="0"/>
              <a:t>&lt;v</a:t>
            </a:r>
            <a:r>
              <a:rPr lang="en-US" altLang="zh-CN" b="1" baseline="-25000" dirty="0"/>
              <a:t>i,</a:t>
            </a:r>
            <a:r>
              <a:rPr lang="en-US" altLang="zh-CN" b="1" dirty="0"/>
              <a:t> </a:t>
            </a:r>
            <a:r>
              <a:rPr lang="en-US" altLang="zh-CN" b="1" dirty="0" err="1"/>
              <a:t>v</a:t>
            </a:r>
            <a:r>
              <a:rPr lang="en-US" altLang="zh-CN" b="1" baseline="-25000" dirty="0" err="1"/>
              <a:t>j</a:t>
            </a:r>
            <a:r>
              <a:rPr lang="en-US" altLang="zh-CN" b="1" dirty="0"/>
              <a:t>&gt; </a:t>
            </a:r>
            <a:r>
              <a:rPr lang="zh-CN" altLang="en-US" b="1" dirty="0"/>
              <a:t>表示从</a:t>
            </a:r>
            <a:r>
              <a:rPr lang="en-US" altLang="zh-CN" b="1" dirty="0"/>
              <a:t>v</a:t>
            </a:r>
            <a:r>
              <a:rPr lang="en-US" altLang="zh-CN" b="1" baseline="-25000" dirty="0"/>
              <a:t>i,</a:t>
            </a:r>
            <a:r>
              <a:rPr lang="zh-CN" altLang="en-US" b="1" dirty="0"/>
              <a:t>到</a:t>
            </a:r>
            <a:r>
              <a:rPr lang="en-US" altLang="zh-CN" b="1" dirty="0" err="1"/>
              <a:t>v</a:t>
            </a:r>
            <a:r>
              <a:rPr lang="en-US" altLang="zh-CN" b="1" baseline="-25000" dirty="0" err="1"/>
              <a:t>j</a:t>
            </a:r>
            <a:r>
              <a:rPr lang="zh-CN" altLang="en-US" b="1" dirty="0"/>
              <a:t>的有向边，</a:t>
            </a:r>
            <a:endParaRPr lang="en-US" altLang="zh-CN" b="1" dirty="0"/>
          </a:p>
          <a:p>
            <a:pPr lvl="1">
              <a:buNone/>
            </a:pPr>
            <a:r>
              <a:rPr lang="zh-CN" altLang="en-US" b="1" dirty="0"/>
              <a:t>   称顶点</a:t>
            </a:r>
            <a:r>
              <a:rPr lang="en-US" altLang="zh-CN" b="1" dirty="0"/>
              <a:t>v</a:t>
            </a:r>
            <a:r>
              <a:rPr lang="en-US" altLang="zh-CN" b="1" baseline="-25000" dirty="0"/>
              <a:t>i,</a:t>
            </a:r>
            <a:r>
              <a:rPr lang="zh-CN" altLang="en-US" b="1" dirty="0"/>
              <a:t>邻接到顶点</a:t>
            </a:r>
            <a:r>
              <a:rPr lang="en-US" altLang="zh-CN" b="1" dirty="0" err="1"/>
              <a:t>v</a:t>
            </a:r>
            <a:r>
              <a:rPr lang="en-US" altLang="zh-CN" b="1" baseline="-25000" dirty="0" err="1"/>
              <a:t>j</a:t>
            </a:r>
            <a:r>
              <a:rPr lang="en-US" altLang="zh-CN" b="1" baseline="-25000" dirty="0"/>
              <a:t> </a:t>
            </a:r>
            <a:r>
              <a:rPr lang="zh-CN" altLang="en-US" b="1" dirty="0"/>
              <a:t>，或边与顶点</a:t>
            </a:r>
            <a:r>
              <a:rPr lang="en-US" altLang="zh-CN" b="1" dirty="0"/>
              <a:t>v</a:t>
            </a:r>
            <a:r>
              <a:rPr lang="en-US" altLang="zh-CN" b="1" baseline="-25000" dirty="0"/>
              <a:t>i, </a:t>
            </a:r>
            <a:r>
              <a:rPr lang="zh-CN" altLang="en-US" b="1" dirty="0"/>
              <a:t>、</a:t>
            </a:r>
            <a:r>
              <a:rPr lang="en-US" altLang="zh-CN" b="1" dirty="0"/>
              <a:t> </a:t>
            </a:r>
            <a:r>
              <a:rPr lang="en-US" altLang="zh-CN" b="1" dirty="0" err="1"/>
              <a:t>v</a:t>
            </a:r>
            <a:r>
              <a:rPr lang="en-US" altLang="zh-CN" b="1" baseline="-25000" dirty="0" err="1"/>
              <a:t>j</a:t>
            </a:r>
            <a:r>
              <a:rPr lang="zh-CN" altLang="en-US" b="1" dirty="0"/>
              <a:t>关联</a:t>
            </a:r>
            <a:endParaRPr lang="en-US" altLang="zh-CN" b="1" dirty="0"/>
          </a:p>
          <a:p>
            <a:r>
              <a:rPr lang="zh-CN" altLang="en-US" b="1" dirty="0">
                <a:solidFill>
                  <a:srgbClr val="C00000"/>
                </a:solidFill>
              </a:rPr>
              <a:t>无向图</a:t>
            </a:r>
            <a:endParaRPr lang="en-US" altLang="zh-CN" b="1" dirty="0">
              <a:solidFill>
                <a:srgbClr val="C00000"/>
              </a:solidFill>
            </a:endParaRPr>
          </a:p>
          <a:p>
            <a:pPr lvl="1"/>
            <a:r>
              <a:rPr lang="zh-CN" altLang="en-US" b="1" dirty="0"/>
              <a:t>边是顶点的无序偶对。</a:t>
            </a:r>
            <a:r>
              <a:rPr lang="en-US" altLang="zh-CN" b="1" dirty="0"/>
              <a:t>(v</a:t>
            </a:r>
            <a:r>
              <a:rPr lang="en-US" altLang="zh-CN" b="1" baseline="-25000" dirty="0"/>
              <a:t>i,</a:t>
            </a:r>
            <a:r>
              <a:rPr lang="en-US" altLang="zh-CN" b="1" dirty="0"/>
              <a:t> </a:t>
            </a:r>
            <a:r>
              <a:rPr lang="en-US" altLang="zh-CN" b="1" dirty="0" err="1"/>
              <a:t>v</a:t>
            </a:r>
            <a:r>
              <a:rPr lang="en-US" altLang="zh-CN" b="1" baseline="-25000" dirty="0" err="1"/>
              <a:t>j</a:t>
            </a:r>
            <a:r>
              <a:rPr lang="en-US" altLang="zh-CN" b="1" dirty="0"/>
              <a:t>) </a:t>
            </a:r>
            <a:r>
              <a:rPr lang="zh-CN" altLang="en-US" b="1" dirty="0"/>
              <a:t>和 </a:t>
            </a:r>
            <a:r>
              <a:rPr lang="en-US" altLang="zh-CN" b="1" dirty="0"/>
              <a:t>(</a:t>
            </a:r>
            <a:r>
              <a:rPr lang="en-US" altLang="zh-CN" b="1" dirty="0" err="1"/>
              <a:t>v</a:t>
            </a:r>
            <a:r>
              <a:rPr lang="en-US" altLang="zh-CN" b="1" baseline="-25000" dirty="0" err="1"/>
              <a:t>j</a:t>
            </a:r>
            <a:r>
              <a:rPr lang="en-US" altLang="zh-CN" b="1" baseline="-25000" dirty="0"/>
              <a:t> ,</a:t>
            </a:r>
            <a:r>
              <a:rPr lang="en-US" altLang="zh-CN" b="1" dirty="0"/>
              <a:t>v</a:t>
            </a:r>
            <a:r>
              <a:rPr lang="en-US" altLang="zh-CN" b="1" baseline="-25000" dirty="0"/>
              <a:t>i</a:t>
            </a:r>
            <a:r>
              <a:rPr lang="en-US" altLang="zh-CN" b="1" dirty="0"/>
              <a:t>) </a:t>
            </a:r>
            <a:r>
              <a:rPr lang="zh-CN" altLang="en-US" b="1" dirty="0"/>
              <a:t>表示同一条无向边</a:t>
            </a:r>
            <a:endParaRPr lang="en-US" altLang="zh-CN" b="1" dirty="0"/>
          </a:p>
          <a:p>
            <a:endParaRPr lang="en-US" altLang="zh-CN" dirty="0"/>
          </a:p>
        </p:txBody>
      </p:sp>
    </p:spTree>
    <p:extLst>
      <p:ext uri="{BB962C8B-B14F-4D97-AF65-F5344CB8AC3E}">
        <p14:creationId xmlns:p14="http://schemas.microsoft.com/office/powerpoint/2010/main" val="242894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checkerboard(across)">
                                      <p:cBhvr>
                                        <p:cTn id="7" dur="500"/>
                                        <p:tgtEl>
                                          <p:spTgt spid="3">
                                            <p:txEl>
                                              <p:pRg st="4" end="4"/>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checkerboard(across)">
                                      <p:cBhvr>
                                        <p:cTn id="10" dur="500"/>
                                        <p:tgtEl>
                                          <p:spTgt spid="3">
                                            <p:txEl>
                                              <p:pRg st="5" end="5"/>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checkerboard(across)">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checkerboard(across)">
                                      <p:cBhvr>
                                        <p:cTn id="18" dur="500"/>
                                        <p:tgtEl>
                                          <p:spTgt spid="3">
                                            <p:txEl>
                                              <p:pRg st="7" end="7"/>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checkerboard(across)">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p>
        </p:txBody>
      </p:sp>
      <p:sp>
        <p:nvSpPr>
          <p:cNvPr id="3" name="内容占位符 2"/>
          <p:cNvSpPr>
            <a:spLocks noGrp="1"/>
          </p:cNvSpPr>
          <p:nvPr>
            <p:ph idx="1"/>
          </p:nvPr>
        </p:nvSpPr>
        <p:spPr>
          <a:xfrm>
            <a:off x="452354" y="1341438"/>
            <a:ext cx="8153400" cy="2526024"/>
          </a:xfrm>
        </p:spPr>
        <p:txBody>
          <a:bodyPr/>
          <a:lstStyle/>
          <a:p>
            <a:pPr>
              <a:lnSpc>
                <a:spcPts val="3500"/>
              </a:lnSpc>
            </a:pPr>
            <a:r>
              <a:rPr lang="zh-CN" altLang="en-US" b="1" dirty="0"/>
              <a:t>对于连通的无向图或强连通的有向图，从任一顶点出发周游，可以访问到图中所有的顶点。周游时经过的边加上所有顶点构成了图的一个连通子图，称为图的一棵</a:t>
            </a:r>
            <a:r>
              <a:rPr lang="zh-CN" altLang="en-US" b="1" dirty="0">
                <a:solidFill>
                  <a:srgbClr val="3333CC"/>
                </a:solidFill>
              </a:rPr>
              <a:t>生成树</a:t>
            </a:r>
            <a:endParaRPr lang="zh-CN" altLang="en-US" b="1" dirty="0"/>
          </a:p>
          <a:p>
            <a:pPr>
              <a:lnSpc>
                <a:spcPts val="3500"/>
              </a:lnSpc>
            </a:pPr>
            <a:endParaRPr lang="en-US" altLang="zh-CN" sz="2400" dirty="0"/>
          </a:p>
        </p:txBody>
      </p:sp>
      <p:sp>
        <p:nvSpPr>
          <p:cNvPr id="4" name="内容占位符 2"/>
          <p:cNvSpPr txBox="1">
            <a:spLocks/>
          </p:cNvSpPr>
          <p:nvPr/>
        </p:nvSpPr>
        <p:spPr bwMode="auto">
          <a:xfrm>
            <a:off x="452354" y="4047344"/>
            <a:ext cx="8310646" cy="20788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600"/>
              </a:lnSpc>
            </a:pPr>
            <a:r>
              <a:rPr lang="zh-CN" altLang="en-US" b="1" dirty="0"/>
              <a:t>依据周游策略（深度优先或广度优先），将周游中所有访问的顶点以及经过的边构成连通子图，分别称为深度优先生成树（</a:t>
            </a:r>
            <a:r>
              <a:rPr lang="en-US" altLang="zh-CN" b="1" dirty="0"/>
              <a:t> DFS</a:t>
            </a:r>
            <a:r>
              <a:rPr lang="zh-CN" altLang="en-US" b="1" dirty="0"/>
              <a:t>生成树）或广度优先生成树（</a:t>
            </a:r>
            <a:r>
              <a:rPr lang="en-US" altLang="zh-CN" b="1" dirty="0"/>
              <a:t>BFS</a:t>
            </a:r>
            <a:r>
              <a:rPr lang="zh-CN" altLang="en-US" b="1" dirty="0"/>
              <a:t>生成树）</a:t>
            </a:r>
          </a:p>
          <a:p>
            <a:pPr>
              <a:lnSpc>
                <a:spcPts val="3600"/>
              </a:lnSpc>
            </a:pPr>
            <a:endParaRPr lang="en-US" altLang="zh-CN" sz="2400" dirty="0"/>
          </a:p>
        </p:txBody>
      </p:sp>
    </p:spTree>
    <p:extLst>
      <p:ext uri="{BB962C8B-B14F-4D97-AF65-F5344CB8AC3E}">
        <p14:creationId xmlns:p14="http://schemas.microsoft.com/office/powerpoint/2010/main" val="7188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29"/>
          <p:cNvSpPr/>
          <p:nvPr/>
        </p:nvSpPr>
        <p:spPr bwMode="auto">
          <a:xfrm>
            <a:off x="14434" y="1897125"/>
            <a:ext cx="3836738" cy="3451123"/>
          </a:xfrm>
          <a:prstGeom prst="roundRect">
            <a:avLst>
              <a:gd name="adj" fmla="val 5556"/>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 name="标题 1"/>
          <p:cNvSpPr>
            <a:spLocks noGrp="1"/>
          </p:cNvSpPr>
          <p:nvPr>
            <p:ph type="title"/>
          </p:nvPr>
        </p:nvSpPr>
        <p:spPr/>
        <p:txBody>
          <a:bodyPr/>
          <a:lstStyle/>
          <a:p>
            <a:r>
              <a:rPr lang="zh-CN" altLang="en-US" dirty="0"/>
              <a:t>最小生成树</a:t>
            </a:r>
          </a:p>
        </p:txBody>
      </p:sp>
      <p:sp>
        <p:nvSpPr>
          <p:cNvPr id="4" name="椭圆 3"/>
          <p:cNvSpPr/>
          <p:nvPr/>
        </p:nvSpPr>
        <p:spPr bwMode="auto">
          <a:xfrm>
            <a:off x="1902228" y="2067934"/>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椭圆 4"/>
          <p:cNvSpPr/>
          <p:nvPr/>
        </p:nvSpPr>
        <p:spPr bwMode="auto">
          <a:xfrm>
            <a:off x="864925" y="2949176"/>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椭圆 5"/>
          <p:cNvSpPr/>
          <p:nvPr/>
        </p:nvSpPr>
        <p:spPr bwMode="auto">
          <a:xfrm>
            <a:off x="329066" y="3804583"/>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椭圆 6"/>
          <p:cNvSpPr/>
          <p:nvPr/>
        </p:nvSpPr>
        <p:spPr bwMode="auto">
          <a:xfrm>
            <a:off x="1302458" y="3829163"/>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椭圆 7"/>
          <p:cNvSpPr/>
          <p:nvPr/>
        </p:nvSpPr>
        <p:spPr bwMode="auto">
          <a:xfrm>
            <a:off x="864925" y="4753493"/>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椭圆 8"/>
          <p:cNvSpPr/>
          <p:nvPr/>
        </p:nvSpPr>
        <p:spPr bwMode="auto">
          <a:xfrm>
            <a:off x="2836291" y="2944256"/>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椭圆 9"/>
          <p:cNvSpPr/>
          <p:nvPr/>
        </p:nvSpPr>
        <p:spPr bwMode="auto">
          <a:xfrm>
            <a:off x="2275850" y="3804582"/>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椭圆 10"/>
          <p:cNvSpPr/>
          <p:nvPr/>
        </p:nvSpPr>
        <p:spPr bwMode="auto">
          <a:xfrm>
            <a:off x="3268907" y="3804583"/>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3" name="直接连接符 12"/>
          <p:cNvCxnSpPr>
            <a:stCxn id="4" idx="2"/>
            <a:endCxn id="5" idx="0"/>
          </p:cNvCxnSpPr>
          <p:nvPr/>
        </p:nvCxnSpPr>
        <p:spPr bwMode="auto">
          <a:xfrm flipH="1">
            <a:off x="1012409" y="2230167"/>
            <a:ext cx="889819" cy="71900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a:endCxn id="9" idx="0"/>
          </p:cNvCxnSpPr>
          <p:nvPr/>
        </p:nvCxnSpPr>
        <p:spPr bwMode="auto">
          <a:xfrm>
            <a:off x="2182445" y="2230167"/>
            <a:ext cx="801330" cy="71408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endCxn id="6" idx="0"/>
          </p:cNvCxnSpPr>
          <p:nvPr/>
        </p:nvCxnSpPr>
        <p:spPr bwMode="auto">
          <a:xfrm flipH="1">
            <a:off x="476550" y="3206064"/>
            <a:ext cx="427704" cy="59851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endCxn id="7" idx="0"/>
          </p:cNvCxnSpPr>
          <p:nvPr/>
        </p:nvCxnSpPr>
        <p:spPr bwMode="auto">
          <a:xfrm>
            <a:off x="1118106" y="3179696"/>
            <a:ext cx="331836" cy="649467"/>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a:endCxn id="8" idx="1"/>
          </p:cNvCxnSpPr>
          <p:nvPr/>
        </p:nvCxnSpPr>
        <p:spPr bwMode="auto">
          <a:xfrm>
            <a:off x="476550" y="4078368"/>
            <a:ext cx="431572" cy="72264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a:endCxn id="11" idx="0"/>
          </p:cNvCxnSpPr>
          <p:nvPr/>
        </p:nvCxnSpPr>
        <p:spPr bwMode="auto">
          <a:xfrm>
            <a:off x="3073309" y="3179696"/>
            <a:ext cx="343082" cy="624887"/>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a:endCxn id="8" idx="7"/>
          </p:cNvCxnSpPr>
          <p:nvPr/>
        </p:nvCxnSpPr>
        <p:spPr bwMode="auto">
          <a:xfrm flipH="1">
            <a:off x="1116696" y="4126639"/>
            <a:ext cx="340622" cy="67437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endCxn id="10" idx="0"/>
          </p:cNvCxnSpPr>
          <p:nvPr/>
        </p:nvCxnSpPr>
        <p:spPr bwMode="auto">
          <a:xfrm flipH="1">
            <a:off x="2423334" y="3217538"/>
            <a:ext cx="471951" cy="58704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a:endCxn id="11" idx="2"/>
          </p:cNvCxnSpPr>
          <p:nvPr/>
        </p:nvCxnSpPr>
        <p:spPr bwMode="auto">
          <a:xfrm flipV="1">
            <a:off x="2517266" y="3966816"/>
            <a:ext cx="751641" cy="2663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p:cNvSpPr txBox="1"/>
          <p:nvPr/>
        </p:nvSpPr>
        <p:spPr>
          <a:xfrm>
            <a:off x="1369983" y="1930241"/>
            <a:ext cx="442750" cy="369332"/>
          </a:xfrm>
          <a:prstGeom prst="rect">
            <a:avLst/>
          </a:prstGeom>
          <a:noFill/>
        </p:spPr>
        <p:txBody>
          <a:bodyPr wrap="squar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0</a:t>
            </a:r>
            <a:endParaRPr lang="zh-CN" altLang="en-US" baseline="-25000" dirty="0">
              <a:latin typeface="华文中宋" panose="02010600040101010101" pitchFamily="2" charset="-122"/>
              <a:ea typeface="华文中宋" panose="02010600040101010101" pitchFamily="2" charset="-122"/>
            </a:endParaRPr>
          </a:p>
        </p:txBody>
      </p:sp>
      <p:sp>
        <p:nvSpPr>
          <p:cNvPr id="33" name="文本框 32"/>
          <p:cNvSpPr txBox="1"/>
          <p:nvPr/>
        </p:nvSpPr>
        <p:spPr>
          <a:xfrm>
            <a:off x="437072" y="2763289"/>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1</a:t>
            </a:r>
            <a:endParaRPr lang="zh-CN" altLang="en-US" baseline="-25000" dirty="0">
              <a:latin typeface="华文中宋" panose="02010600040101010101" pitchFamily="2" charset="-122"/>
              <a:ea typeface="华文中宋" panose="02010600040101010101" pitchFamily="2" charset="-122"/>
            </a:endParaRPr>
          </a:p>
        </p:txBody>
      </p:sp>
      <p:sp>
        <p:nvSpPr>
          <p:cNvPr id="34" name="文本框 33"/>
          <p:cNvSpPr txBox="1"/>
          <p:nvPr/>
        </p:nvSpPr>
        <p:spPr>
          <a:xfrm>
            <a:off x="2384005" y="2851825"/>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2</a:t>
            </a:r>
            <a:endParaRPr lang="zh-CN" altLang="en-US" baseline="-25000" dirty="0">
              <a:latin typeface="华文中宋" panose="02010600040101010101" pitchFamily="2" charset="-122"/>
              <a:ea typeface="华文中宋" panose="02010600040101010101" pitchFamily="2" charset="-122"/>
            </a:endParaRPr>
          </a:p>
        </p:txBody>
      </p:sp>
      <p:sp>
        <p:nvSpPr>
          <p:cNvPr id="35" name="文本框 34"/>
          <p:cNvSpPr txBox="1"/>
          <p:nvPr/>
        </p:nvSpPr>
        <p:spPr>
          <a:xfrm>
            <a:off x="90935" y="3434828"/>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3</a:t>
            </a:r>
            <a:endParaRPr lang="zh-CN" altLang="en-US" baseline="-25000" dirty="0">
              <a:latin typeface="华文中宋" panose="02010600040101010101" pitchFamily="2" charset="-122"/>
              <a:ea typeface="华文中宋" panose="02010600040101010101" pitchFamily="2" charset="-122"/>
            </a:endParaRPr>
          </a:p>
        </p:txBody>
      </p:sp>
      <p:sp>
        <p:nvSpPr>
          <p:cNvPr id="36" name="文本框 35"/>
          <p:cNvSpPr txBox="1"/>
          <p:nvPr/>
        </p:nvSpPr>
        <p:spPr>
          <a:xfrm>
            <a:off x="1537983" y="3685657"/>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4</a:t>
            </a:r>
            <a:endParaRPr lang="zh-CN" altLang="en-US" baseline="-25000" dirty="0">
              <a:latin typeface="华文中宋" panose="02010600040101010101" pitchFamily="2" charset="-122"/>
              <a:ea typeface="华文中宋" panose="02010600040101010101" pitchFamily="2" charset="-122"/>
            </a:endParaRPr>
          </a:p>
        </p:txBody>
      </p:sp>
      <p:sp>
        <p:nvSpPr>
          <p:cNvPr id="37" name="文本框 36"/>
          <p:cNvSpPr txBox="1"/>
          <p:nvPr/>
        </p:nvSpPr>
        <p:spPr>
          <a:xfrm>
            <a:off x="1975970" y="3465360"/>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5</a:t>
            </a:r>
            <a:endParaRPr lang="zh-CN" altLang="en-US" baseline="-25000" dirty="0">
              <a:latin typeface="华文中宋" panose="02010600040101010101" pitchFamily="2" charset="-122"/>
              <a:ea typeface="华文中宋" panose="02010600040101010101" pitchFamily="2" charset="-122"/>
            </a:endParaRPr>
          </a:p>
        </p:txBody>
      </p:sp>
      <p:sp>
        <p:nvSpPr>
          <p:cNvPr id="38" name="文本框 37"/>
          <p:cNvSpPr txBox="1"/>
          <p:nvPr/>
        </p:nvSpPr>
        <p:spPr>
          <a:xfrm>
            <a:off x="3408422" y="3532251"/>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6</a:t>
            </a:r>
            <a:endParaRPr lang="zh-CN" altLang="en-US" baseline="-25000" dirty="0">
              <a:latin typeface="华文中宋" panose="02010600040101010101" pitchFamily="2" charset="-122"/>
              <a:ea typeface="华文中宋" panose="02010600040101010101" pitchFamily="2" charset="-122"/>
            </a:endParaRPr>
          </a:p>
        </p:txBody>
      </p:sp>
      <p:sp>
        <p:nvSpPr>
          <p:cNvPr id="39" name="文本框 38"/>
          <p:cNvSpPr txBox="1"/>
          <p:nvPr/>
        </p:nvSpPr>
        <p:spPr>
          <a:xfrm>
            <a:off x="1129735" y="4798858"/>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7</a:t>
            </a:r>
            <a:endParaRPr lang="zh-CN" altLang="en-US" baseline="-25000" dirty="0">
              <a:latin typeface="华文中宋" panose="02010600040101010101" pitchFamily="2" charset="-122"/>
              <a:ea typeface="华文中宋" panose="02010600040101010101" pitchFamily="2" charset="-122"/>
            </a:endParaRPr>
          </a:p>
        </p:txBody>
      </p:sp>
      <p:grpSp>
        <p:nvGrpSpPr>
          <p:cNvPr id="92" name="组合 91"/>
          <p:cNvGrpSpPr/>
          <p:nvPr/>
        </p:nvGrpSpPr>
        <p:grpSpPr>
          <a:xfrm>
            <a:off x="5237527" y="-3323"/>
            <a:ext cx="3474026" cy="3054733"/>
            <a:chOff x="5095260" y="1404562"/>
            <a:chExt cx="3836738" cy="3451123"/>
          </a:xfrm>
        </p:grpSpPr>
        <p:sp>
          <p:nvSpPr>
            <p:cNvPr id="66" name="圆角矩形 65"/>
            <p:cNvSpPr/>
            <p:nvPr/>
          </p:nvSpPr>
          <p:spPr bwMode="auto">
            <a:xfrm>
              <a:off x="5095260" y="1404562"/>
              <a:ext cx="3836738" cy="3451123"/>
            </a:xfrm>
            <a:prstGeom prst="roundRect">
              <a:avLst>
                <a:gd name="adj" fmla="val 5556"/>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7" name="椭圆 66"/>
            <p:cNvSpPr/>
            <p:nvPr/>
          </p:nvSpPr>
          <p:spPr bwMode="auto">
            <a:xfrm>
              <a:off x="6983054" y="1575371"/>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8" name="椭圆 67"/>
            <p:cNvSpPr/>
            <p:nvPr/>
          </p:nvSpPr>
          <p:spPr bwMode="auto">
            <a:xfrm>
              <a:off x="5945751" y="2456613"/>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9" name="椭圆 68"/>
            <p:cNvSpPr/>
            <p:nvPr/>
          </p:nvSpPr>
          <p:spPr bwMode="auto">
            <a:xfrm>
              <a:off x="5409892" y="3312020"/>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0" name="椭圆 69"/>
            <p:cNvSpPr/>
            <p:nvPr/>
          </p:nvSpPr>
          <p:spPr bwMode="auto">
            <a:xfrm>
              <a:off x="6383284" y="3336600"/>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1" name="椭圆 70"/>
            <p:cNvSpPr/>
            <p:nvPr/>
          </p:nvSpPr>
          <p:spPr bwMode="auto">
            <a:xfrm>
              <a:off x="5945751" y="4260930"/>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2" name="椭圆 71"/>
            <p:cNvSpPr/>
            <p:nvPr/>
          </p:nvSpPr>
          <p:spPr bwMode="auto">
            <a:xfrm>
              <a:off x="7917117" y="2451693"/>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3" name="椭圆 72"/>
            <p:cNvSpPr/>
            <p:nvPr/>
          </p:nvSpPr>
          <p:spPr bwMode="auto">
            <a:xfrm>
              <a:off x="7356676" y="3312019"/>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4" name="椭圆 73"/>
            <p:cNvSpPr/>
            <p:nvPr/>
          </p:nvSpPr>
          <p:spPr bwMode="auto">
            <a:xfrm>
              <a:off x="8349733" y="3312020"/>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75" name="直接连接符 74"/>
            <p:cNvCxnSpPr>
              <a:stCxn id="67" idx="2"/>
              <a:endCxn id="68" idx="0"/>
            </p:cNvCxnSpPr>
            <p:nvPr/>
          </p:nvCxnSpPr>
          <p:spPr bwMode="auto">
            <a:xfrm flipH="1">
              <a:off x="6093235" y="1737604"/>
              <a:ext cx="889819" cy="71900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直接连接符 75"/>
            <p:cNvCxnSpPr>
              <a:endCxn id="72" idx="0"/>
            </p:cNvCxnSpPr>
            <p:nvPr/>
          </p:nvCxnSpPr>
          <p:spPr bwMode="auto">
            <a:xfrm>
              <a:off x="7263271" y="1737604"/>
              <a:ext cx="801330" cy="71408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接连接符 76"/>
            <p:cNvCxnSpPr>
              <a:endCxn id="69" idx="0"/>
            </p:cNvCxnSpPr>
            <p:nvPr/>
          </p:nvCxnSpPr>
          <p:spPr bwMode="auto">
            <a:xfrm flipH="1">
              <a:off x="5557376" y="2713501"/>
              <a:ext cx="427704" cy="59851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直接连接符 78"/>
            <p:cNvCxnSpPr>
              <a:endCxn id="71" idx="1"/>
            </p:cNvCxnSpPr>
            <p:nvPr/>
          </p:nvCxnSpPr>
          <p:spPr bwMode="auto">
            <a:xfrm>
              <a:off x="5557376" y="3585805"/>
              <a:ext cx="431572" cy="72264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连接符 80"/>
            <p:cNvCxnSpPr>
              <a:endCxn id="71" idx="7"/>
            </p:cNvCxnSpPr>
            <p:nvPr/>
          </p:nvCxnSpPr>
          <p:spPr bwMode="auto">
            <a:xfrm flipH="1">
              <a:off x="6197522" y="3634076"/>
              <a:ext cx="340622" cy="674371"/>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直接连接符 81"/>
            <p:cNvCxnSpPr>
              <a:endCxn id="73" idx="0"/>
            </p:cNvCxnSpPr>
            <p:nvPr/>
          </p:nvCxnSpPr>
          <p:spPr bwMode="auto">
            <a:xfrm flipH="1">
              <a:off x="7504160" y="2724975"/>
              <a:ext cx="471951" cy="58704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接连接符 82"/>
            <p:cNvCxnSpPr>
              <a:endCxn id="74" idx="2"/>
            </p:cNvCxnSpPr>
            <p:nvPr/>
          </p:nvCxnSpPr>
          <p:spPr bwMode="auto">
            <a:xfrm flipV="1">
              <a:off x="7598092" y="3474253"/>
              <a:ext cx="751641" cy="2663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4" name="文本框 83"/>
            <p:cNvSpPr txBox="1"/>
            <p:nvPr/>
          </p:nvSpPr>
          <p:spPr>
            <a:xfrm>
              <a:off x="6450809" y="1448486"/>
              <a:ext cx="442750" cy="347715"/>
            </a:xfrm>
            <a:prstGeom prst="rect">
              <a:avLst/>
            </a:prstGeom>
            <a:noFill/>
          </p:spPr>
          <p:txBody>
            <a:bodyPr wrap="square" rtlCol="0" anchor="ctr" anchorCtr="1">
              <a:spAutoFit/>
            </a:bodyPr>
            <a:lstStyle/>
            <a:p>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0</a:t>
              </a:r>
              <a:endParaRPr lang="zh-CN" altLang="en-US" sz="1400" baseline="-25000" dirty="0">
                <a:latin typeface="华文中宋" panose="02010600040101010101" pitchFamily="2" charset="-122"/>
                <a:ea typeface="华文中宋" panose="02010600040101010101" pitchFamily="2" charset="-122"/>
              </a:endParaRPr>
            </a:p>
          </p:txBody>
        </p:sp>
        <p:sp>
          <p:nvSpPr>
            <p:cNvPr id="85" name="文本框 84"/>
            <p:cNvSpPr txBox="1"/>
            <p:nvPr/>
          </p:nvSpPr>
          <p:spPr>
            <a:xfrm>
              <a:off x="5517899" y="2281535"/>
              <a:ext cx="416508" cy="347715"/>
            </a:xfrm>
            <a:prstGeom prst="rect">
              <a:avLst/>
            </a:prstGeom>
            <a:noFill/>
          </p:spPr>
          <p:txBody>
            <a:bodyPr wrap="none" rtlCol="0" anchor="ctr" anchorCtr="1">
              <a:spAutoFit/>
            </a:bodyPr>
            <a:lstStyle/>
            <a:p>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1</a:t>
              </a:r>
              <a:endParaRPr lang="zh-CN" altLang="en-US" sz="1400" baseline="-25000" dirty="0">
                <a:latin typeface="华文中宋" panose="02010600040101010101" pitchFamily="2" charset="-122"/>
                <a:ea typeface="华文中宋" panose="02010600040101010101" pitchFamily="2" charset="-122"/>
              </a:endParaRPr>
            </a:p>
          </p:txBody>
        </p:sp>
        <p:sp>
          <p:nvSpPr>
            <p:cNvPr id="86" name="文本框 85"/>
            <p:cNvSpPr txBox="1"/>
            <p:nvPr/>
          </p:nvSpPr>
          <p:spPr>
            <a:xfrm>
              <a:off x="7464831" y="2370071"/>
              <a:ext cx="416508" cy="347715"/>
            </a:xfrm>
            <a:prstGeom prst="rect">
              <a:avLst/>
            </a:prstGeom>
            <a:noFill/>
          </p:spPr>
          <p:txBody>
            <a:bodyPr wrap="none" rtlCol="0" anchor="ctr" anchorCtr="1">
              <a:spAutoFit/>
            </a:bodyPr>
            <a:lstStyle/>
            <a:p>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2</a:t>
              </a:r>
              <a:endParaRPr lang="zh-CN" altLang="en-US" sz="1400" baseline="-25000" dirty="0">
                <a:latin typeface="华文中宋" panose="02010600040101010101" pitchFamily="2" charset="-122"/>
                <a:ea typeface="华文中宋" panose="02010600040101010101" pitchFamily="2" charset="-122"/>
              </a:endParaRPr>
            </a:p>
          </p:txBody>
        </p:sp>
        <p:sp>
          <p:nvSpPr>
            <p:cNvPr id="87" name="文本框 86"/>
            <p:cNvSpPr txBox="1"/>
            <p:nvPr/>
          </p:nvSpPr>
          <p:spPr>
            <a:xfrm>
              <a:off x="5171761" y="2953073"/>
              <a:ext cx="416508" cy="347715"/>
            </a:xfrm>
            <a:prstGeom prst="rect">
              <a:avLst/>
            </a:prstGeom>
            <a:noFill/>
          </p:spPr>
          <p:txBody>
            <a:bodyPr wrap="none" rtlCol="0" anchor="ctr" anchorCtr="1">
              <a:spAutoFit/>
            </a:bodyPr>
            <a:lstStyle/>
            <a:p>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3</a:t>
              </a:r>
              <a:endParaRPr lang="zh-CN" altLang="en-US" sz="1400" baseline="-25000" dirty="0">
                <a:latin typeface="华文中宋" panose="02010600040101010101" pitchFamily="2" charset="-122"/>
                <a:ea typeface="华文中宋" panose="02010600040101010101" pitchFamily="2" charset="-122"/>
              </a:endParaRPr>
            </a:p>
          </p:txBody>
        </p:sp>
        <p:sp>
          <p:nvSpPr>
            <p:cNvPr id="88" name="文本框 87"/>
            <p:cNvSpPr txBox="1"/>
            <p:nvPr/>
          </p:nvSpPr>
          <p:spPr>
            <a:xfrm>
              <a:off x="6618809" y="3203902"/>
              <a:ext cx="416508" cy="347715"/>
            </a:xfrm>
            <a:prstGeom prst="rect">
              <a:avLst/>
            </a:prstGeom>
            <a:noFill/>
          </p:spPr>
          <p:txBody>
            <a:bodyPr wrap="none" rtlCol="0" anchor="ctr" anchorCtr="1">
              <a:spAutoFit/>
            </a:bodyPr>
            <a:lstStyle/>
            <a:p>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4</a:t>
              </a:r>
              <a:endParaRPr lang="zh-CN" altLang="en-US" sz="1400" baseline="-25000" dirty="0">
                <a:latin typeface="华文中宋" panose="02010600040101010101" pitchFamily="2" charset="-122"/>
                <a:ea typeface="华文中宋" panose="02010600040101010101" pitchFamily="2" charset="-122"/>
              </a:endParaRPr>
            </a:p>
          </p:txBody>
        </p:sp>
        <p:sp>
          <p:nvSpPr>
            <p:cNvPr id="89" name="文本框 88"/>
            <p:cNvSpPr txBox="1"/>
            <p:nvPr/>
          </p:nvSpPr>
          <p:spPr>
            <a:xfrm>
              <a:off x="7056796" y="2983605"/>
              <a:ext cx="416508" cy="347715"/>
            </a:xfrm>
            <a:prstGeom prst="rect">
              <a:avLst/>
            </a:prstGeom>
            <a:noFill/>
          </p:spPr>
          <p:txBody>
            <a:bodyPr wrap="none" rtlCol="0" anchor="ctr" anchorCtr="1">
              <a:spAutoFit/>
            </a:bodyPr>
            <a:lstStyle/>
            <a:p>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5</a:t>
              </a:r>
              <a:endParaRPr lang="zh-CN" altLang="en-US" sz="1400" baseline="-25000" dirty="0">
                <a:latin typeface="华文中宋" panose="02010600040101010101" pitchFamily="2" charset="-122"/>
                <a:ea typeface="华文中宋" panose="02010600040101010101" pitchFamily="2" charset="-122"/>
              </a:endParaRPr>
            </a:p>
          </p:txBody>
        </p:sp>
        <p:sp>
          <p:nvSpPr>
            <p:cNvPr id="90" name="文本框 89"/>
            <p:cNvSpPr txBox="1"/>
            <p:nvPr/>
          </p:nvSpPr>
          <p:spPr>
            <a:xfrm>
              <a:off x="8489248" y="3050496"/>
              <a:ext cx="416508" cy="347715"/>
            </a:xfrm>
            <a:prstGeom prst="rect">
              <a:avLst/>
            </a:prstGeom>
            <a:noFill/>
          </p:spPr>
          <p:txBody>
            <a:bodyPr wrap="none" rtlCol="0" anchor="ctr" anchorCtr="1">
              <a:spAutoFit/>
            </a:bodyPr>
            <a:lstStyle/>
            <a:p>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6</a:t>
              </a:r>
              <a:endParaRPr lang="zh-CN" altLang="en-US" sz="1400" baseline="-25000" dirty="0">
                <a:latin typeface="华文中宋" panose="02010600040101010101" pitchFamily="2" charset="-122"/>
                <a:ea typeface="华文中宋" panose="02010600040101010101" pitchFamily="2" charset="-122"/>
              </a:endParaRPr>
            </a:p>
          </p:txBody>
        </p:sp>
        <p:sp>
          <p:nvSpPr>
            <p:cNvPr id="91" name="文本框 90"/>
            <p:cNvSpPr txBox="1"/>
            <p:nvPr/>
          </p:nvSpPr>
          <p:spPr>
            <a:xfrm>
              <a:off x="6210561" y="4317103"/>
              <a:ext cx="416508" cy="347715"/>
            </a:xfrm>
            <a:prstGeom prst="rect">
              <a:avLst/>
            </a:prstGeom>
            <a:noFill/>
          </p:spPr>
          <p:txBody>
            <a:bodyPr wrap="none" rtlCol="0" anchor="ctr" anchorCtr="1">
              <a:spAutoFit/>
            </a:bodyPr>
            <a:lstStyle/>
            <a:p>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7</a:t>
              </a:r>
              <a:endParaRPr lang="zh-CN" altLang="en-US" sz="1400" baseline="-25000" dirty="0">
                <a:latin typeface="华文中宋" panose="02010600040101010101" pitchFamily="2" charset="-122"/>
                <a:ea typeface="华文中宋" panose="02010600040101010101" pitchFamily="2" charset="-122"/>
              </a:endParaRPr>
            </a:p>
          </p:txBody>
        </p:sp>
      </p:grpSp>
      <p:grpSp>
        <p:nvGrpSpPr>
          <p:cNvPr id="119" name="组合 118"/>
          <p:cNvGrpSpPr/>
          <p:nvPr/>
        </p:nvGrpSpPr>
        <p:grpSpPr>
          <a:xfrm>
            <a:off x="5255944" y="3411794"/>
            <a:ext cx="3472940" cy="3018504"/>
            <a:chOff x="5255944" y="3411793"/>
            <a:chExt cx="3836738" cy="3451123"/>
          </a:xfrm>
        </p:grpSpPr>
        <p:sp>
          <p:nvSpPr>
            <p:cNvPr id="93" name="圆角矩形 92"/>
            <p:cNvSpPr/>
            <p:nvPr/>
          </p:nvSpPr>
          <p:spPr bwMode="auto">
            <a:xfrm>
              <a:off x="5255944" y="3411793"/>
              <a:ext cx="3836738" cy="3451123"/>
            </a:xfrm>
            <a:prstGeom prst="roundRect">
              <a:avLst>
                <a:gd name="adj" fmla="val 5556"/>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4" name="椭圆 93"/>
            <p:cNvSpPr/>
            <p:nvPr/>
          </p:nvSpPr>
          <p:spPr bwMode="auto">
            <a:xfrm>
              <a:off x="7143738" y="3582602"/>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5" name="椭圆 94"/>
            <p:cNvSpPr/>
            <p:nvPr/>
          </p:nvSpPr>
          <p:spPr bwMode="auto">
            <a:xfrm>
              <a:off x="6106435" y="4463844"/>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6" name="椭圆 95"/>
            <p:cNvSpPr/>
            <p:nvPr/>
          </p:nvSpPr>
          <p:spPr bwMode="auto">
            <a:xfrm>
              <a:off x="5570576" y="5319251"/>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7" name="椭圆 96"/>
            <p:cNvSpPr/>
            <p:nvPr/>
          </p:nvSpPr>
          <p:spPr bwMode="auto">
            <a:xfrm>
              <a:off x="6543968" y="5343831"/>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8" name="椭圆 97"/>
            <p:cNvSpPr/>
            <p:nvPr/>
          </p:nvSpPr>
          <p:spPr bwMode="auto">
            <a:xfrm>
              <a:off x="6106435" y="6268161"/>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9" name="椭圆 98"/>
            <p:cNvSpPr/>
            <p:nvPr/>
          </p:nvSpPr>
          <p:spPr bwMode="auto">
            <a:xfrm>
              <a:off x="8077801" y="4458924"/>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0" name="椭圆 99"/>
            <p:cNvSpPr/>
            <p:nvPr/>
          </p:nvSpPr>
          <p:spPr bwMode="auto">
            <a:xfrm>
              <a:off x="7517360" y="5319250"/>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1" name="椭圆 100"/>
            <p:cNvSpPr/>
            <p:nvPr/>
          </p:nvSpPr>
          <p:spPr bwMode="auto">
            <a:xfrm>
              <a:off x="8510417" y="5319251"/>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02" name="直接连接符 101"/>
            <p:cNvCxnSpPr>
              <a:stCxn id="94" idx="2"/>
              <a:endCxn id="95" idx="0"/>
            </p:cNvCxnSpPr>
            <p:nvPr/>
          </p:nvCxnSpPr>
          <p:spPr bwMode="auto">
            <a:xfrm flipH="1">
              <a:off x="6253919" y="3744835"/>
              <a:ext cx="889819" cy="71900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连接符 102"/>
            <p:cNvCxnSpPr>
              <a:endCxn id="99" idx="0"/>
            </p:cNvCxnSpPr>
            <p:nvPr/>
          </p:nvCxnSpPr>
          <p:spPr bwMode="auto">
            <a:xfrm>
              <a:off x="7423955" y="3744835"/>
              <a:ext cx="801330" cy="71408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连接符 103"/>
            <p:cNvCxnSpPr>
              <a:endCxn id="96" idx="0"/>
            </p:cNvCxnSpPr>
            <p:nvPr/>
          </p:nvCxnSpPr>
          <p:spPr bwMode="auto">
            <a:xfrm flipH="1">
              <a:off x="5718060" y="4720732"/>
              <a:ext cx="427704" cy="598519"/>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直接连接符 104"/>
            <p:cNvCxnSpPr>
              <a:endCxn id="97" idx="0"/>
            </p:cNvCxnSpPr>
            <p:nvPr/>
          </p:nvCxnSpPr>
          <p:spPr bwMode="auto">
            <a:xfrm>
              <a:off x="6359616" y="4694364"/>
              <a:ext cx="331836" cy="649467"/>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直接连接符 105"/>
            <p:cNvCxnSpPr>
              <a:endCxn id="98" idx="1"/>
            </p:cNvCxnSpPr>
            <p:nvPr/>
          </p:nvCxnSpPr>
          <p:spPr bwMode="auto">
            <a:xfrm>
              <a:off x="5718060" y="5593036"/>
              <a:ext cx="431572" cy="72264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连接符 106"/>
            <p:cNvCxnSpPr>
              <a:endCxn id="101" idx="0"/>
            </p:cNvCxnSpPr>
            <p:nvPr/>
          </p:nvCxnSpPr>
          <p:spPr bwMode="auto">
            <a:xfrm>
              <a:off x="8314819" y="4694364"/>
              <a:ext cx="343082" cy="624887"/>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直接连接符 108"/>
            <p:cNvCxnSpPr>
              <a:endCxn id="100" idx="0"/>
            </p:cNvCxnSpPr>
            <p:nvPr/>
          </p:nvCxnSpPr>
          <p:spPr bwMode="auto">
            <a:xfrm flipH="1">
              <a:off x="7664844" y="4732206"/>
              <a:ext cx="471951" cy="58704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1" name="文本框 110"/>
            <p:cNvSpPr txBox="1"/>
            <p:nvPr/>
          </p:nvSpPr>
          <p:spPr>
            <a:xfrm>
              <a:off x="6611493" y="3453631"/>
              <a:ext cx="442750" cy="351888"/>
            </a:xfrm>
            <a:prstGeom prst="rect">
              <a:avLst/>
            </a:prstGeom>
            <a:noFill/>
          </p:spPr>
          <p:txBody>
            <a:bodyPr wrap="square" rtlCol="0" anchor="ctr" anchorCtr="1">
              <a:spAutoFit/>
            </a:bodyPr>
            <a:lstStyle/>
            <a:p>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0</a:t>
              </a:r>
              <a:endParaRPr lang="zh-CN" altLang="en-US" sz="1400" baseline="-25000" dirty="0">
                <a:latin typeface="华文中宋" panose="02010600040101010101" pitchFamily="2" charset="-122"/>
                <a:ea typeface="华文中宋" panose="02010600040101010101" pitchFamily="2" charset="-122"/>
              </a:endParaRPr>
            </a:p>
          </p:txBody>
        </p:sp>
        <p:sp>
          <p:nvSpPr>
            <p:cNvPr id="112" name="文本框 111"/>
            <p:cNvSpPr txBox="1"/>
            <p:nvPr/>
          </p:nvSpPr>
          <p:spPr>
            <a:xfrm>
              <a:off x="5678582" y="4286678"/>
              <a:ext cx="423604" cy="351888"/>
            </a:xfrm>
            <a:prstGeom prst="rect">
              <a:avLst/>
            </a:prstGeom>
            <a:noFill/>
          </p:spPr>
          <p:txBody>
            <a:bodyPr wrap="none" rtlCol="0" anchor="ctr" anchorCtr="1">
              <a:spAutoFit/>
            </a:bodyPr>
            <a:lstStyle/>
            <a:p>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1</a:t>
              </a:r>
              <a:endParaRPr lang="zh-CN" altLang="en-US" sz="1400" baseline="-25000" dirty="0">
                <a:latin typeface="华文中宋" panose="02010600040101010101" pitchFamily="2" charset="-122"/>
                <a:ea typeface="华文中宋" panose="02010600040101010101" pitchFamily="2" charset="-122"/>
              </a:endParaRPr>
            </a:p>
          </p:txBody>
        </p:sp>
        <p:sp>
          <p:nvSpPr>
            <p:cNvPr id="113" name="文本框 112"/>
            <p:cNvSpPr txBox="1"/>
            <p:nvPr/>
          </p:nvSpPr>
          <p:spPr>
            <a:xfrm>
              <a:off x="7625515" y="4375215"/>
              <a:ext cx="423604" cy="351888"/>
            </a:xfrm>
            <a:prstGeom prst="rect">
              <a:avLst/>
            </a:prstGeom>
            <a:noFill/>
          </p:spPr>
          <p:txBody>
            <a:bodyPr wrap="none" rtlCol="0" anchor="ctr" anchorCtr="1">
              <a:spAutoFit/>
            </a:bodyPr>
            <a:lstStyle/>
            <a:p>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2</a:t>
              </a:r>
              <a:endParaRPr lang="zh-CN" altLang="en-US" sz="1400" baseline="-25000" dirty="0">
                <a:latin typeface="华文中宋" panose="02010600040101010101" pitchFamily="2" charset="-122"/>
                <a:ea typeface="华文中宋" panose="02010600040101010101" pitchFamily="2" charset="-122"/>
              </a:endParaRPr>
            </a:p>
          </p:txBody>
        </p:sp>
        <p:sp>
          <p:nvSpPr>
            <p:cNvPr id="114" name="文本框 113"/>
            <p:cNvSpPr txBox="1"/>
            <p:nvPr/>
          </p:nvSpPr>
          <p:spPr>
            <a:xfrm>
              <a:off x="5332445" y="4958218"/>
              <a:ext cx="423604" cy="351888"/>
            </a:xfrm>
            <a:prstGeom prst="rect">
              <a:avLst/>
            </a:prstGeom>
            <a:noFill/>
          </p:spPr>
          <p:txBody>
            <a:bodyPr wrap="none" rtlCol="0" anchor="ctr" anchorCtr="1">
              <a:spAutoFit/>
            </a:bodyPr>
            <a:lstStyle/>
            <a:p>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3</a:t>
              </a:r>
              <a:endParaRPr lang="zh-CN" altLang="en-US" sz="1400" baseline="-25000" dirty="0">
                <a:latin typeface="华文中宋" panose="02010600040101010101" pitchFamily="2" charset="-122"/>
                <a:ea typeface="华文中宋" panose="02010600040101010101" pitchFamily="2" charset="-122"/>
              </a:endParaRPr>
            </a:p>
          </p:txBody>
        </p:sp>
        <p:sp>
          <p:nvSpPr>
            <p:cNvPr id="115" name="文本框 114"/>
            <p:cNvSpPr txBox="1"/>
            <p:nvPr/>
          </p:nvSpPr>
          <p:spPr>
            <a:xfrm>
              <a:off x="6779493" y="5209047"/>
              <a:ext cx="423604" cy="351888"/>
            </a:xfrm>
            <a:prstGeom prst="rect">
              <a:avLst/>
            </a:prstGeom>
            <a:noFill/>
          </p:spPr>
          <p:txBody>
            <a:bodyPr wrap="none" rtlCol="0" anchor="ctr" anchorCtr="1">
              <a:spAutoFit/>
            </a:bodyPr>
            <a:lstStyle/>
            <a:p>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4</a:t>
              </a:r>
              <a:endParaRPr lang="zh-CN" altLang="en-US" sz="1400" baseline="-25000" dirty="0">
                <a:latin typeface="华文中宋" panose="02010600040101010101" pitchFamily="2" charset="-122"/>
                <a:ea typeface="华文中宋" panose="02010600040101010101" pitchFamily="2" charset="-122"/>
              </a:endParaRPr>
            </a:p>
          </p:txBody>
        </p:sp>
        <p:sp>
          <p:nvSpPr>
            <p:cNvPr id="116" name="文本框 115"/>
            <p:cNvSpPr txBox="1"/>
            <p:nvPr/>
          </p:nvSpPr>
          <p:spPr>
            <a:xfrm>
              <a:off x="7217480" y="4988749"/>
              <a:ext cx="423604" cy="351888"/>
            </a:xfrm>
            <a:prstGeom prst="rect">
              <a:avLst/>
            </a:prstGeom>
            <a:noFill/>
          </p:spPr>
          <p:txBody>
            <a:bodyPr wrap="none" rtlCol="0" anchor="ctr" anchorCtr="1">
              <a:spAutoFit/>
            </a:bodyPr>
            <a:lstStyle/>
            <a:p>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5</a:t>
              </a:r>
              <a:endParaRPr lang="zh-CN" altLang="en-US" sz="1400" baseline="-25000" dirty="0">
                <a:latin typeface="华文中宋" panose="02010600040101010101" pitchFamily="2" charset="-122"/>
                <a:ea typeface="华文中宋" panose="02010600040101010101" pitchFamily="2" charset="-122"/>
              </a:endParaRPr>
            </a:p>
          </p:txBody>
        </p:sp>
        <p:sp>
          <p:nvSpPr>
            <p:cNvPr id="117" name="文本框 116"/>
            <p:cNvSpPr txBox="1"/>
            <p:nvPr/>
          </p:nvSpPr>
          <p:spPr>
            <a:xfrm>
              <a:off x="8649932" y="5055640"/>
              <a:ext cx="423604" cy="351888"/>
            </a:xfrm>
            <a:prstGeom prst="rect">
              <a:avLst/>
            </a:prstGeom>
            <a:noFill/>
          </p:spPr>
          <p:txBody>
            <a:bodyPr wrap="none" rtlCol="0" anchor="ctr" anchorCtr="1">
              <a:spAutoFit/>
            </a:bodyPr>
            <a:lstStyle/>
            <a:p>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6</a:t>
              </a:r>
              <a:endParaRPr lang="zh-CN" altLang="en-US" sz="1400" baseline="-25000" dirty="0">
                <a:latin typeface="华文中宋" panose="02010600040101010101" pitchFamily="2" charset="-122"/>
                <a:ea typeface="华文中宋" panose="02010600040101010101" pitchFamily="2" charset="-122"/>
              </a:endParaRPr>
            </a:p>
          </p:txBody>
        </p:sp>
        <p:sp>
          <p:nvSpPr>
            <p:cNvPr id="118" name="文本框 117"/>
            <p:cNvSpPr txBox="1"/>
            <p:nvPr/>
          </p:nvSpPr>
          <p:spPr>
            <a:xfrm>
              <a:off x="6371245" y="6322247"/>
              <a:ext cx="423604" cy="351888"/>
            </a:xfrm>
            <a:prstGeom prst="rect">
              <a:avLst/>
            </a:prstGeom>
            <a:noFill/>
          </p:spPr>
          <p:txBody>
            <a:bodyPr wrap="none" rtlCol="0" anchor="ctr" anchorCtr="1">
              <a:spAutoFit/>
            </a:bodyPr>
            <a:lstStyle/>
            <a:p>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7</a:t>
              </a:r>
              <a:endParaRPr lang="zh-CN" altLang="en-US" sz="1400" baseline="-25000" dirty="0">
                <a:latin typeface="华文中宋" panose="02010600040101010101" pitchFamily="2" charset="-122"/>
                <a:ea typeface="华文中宋" panose="02010600040101010101" pitchFamily="2" charset="-122"/>
              </a:endParaRPr>
            </a:p>
          </p:txBody>
        </p:sp>
      </p:grpSp>
      <p:sp>
        <p:nvSpPr>
          <p:cNvPr id="120" name="文本框 119"/>
          <p:cNvSpPr txBox="1"/>
          <p:nvPr/>
        </p:nvSpPr>
        <p:spPr>
          <a:xfrm>
            <a:off x="3389322" y="1321526"/>
            <a:ext cx="1755609" cy="461665"/>
          </a:xfrm>
          <a:prstGeom prst="rect">
            <a:avLst/>
          </a:prstGeom>
          <a:solidFill>
            <a:srgbClr val="FFC000"/>
          </a:solid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DFS</a:t>
            </a:r>
            <a:r>
              <a:rPr lang="zh-CN" altLang="en-US" sz="2400" dirty="0">
                <a:latin typeface="华文中宋" panose="02010600040101010101" pitchFamily="2" charset="-122"/>
                <a:ea typeface="华文中宋" panose="02010600040101010101" pitchFamily="2" charset="-122"/>
              </a:rPr>
              <a:t>生成树</a:t>
            </a:r>
          </a:p>
        </p:txBody>
      </p:sp>
      <p:sp>
        <p:nvSpPr>
          <p:cNvPr id="121" name="文本框 120"/>
          <p:cNvSpPr txBox="1"/>
          <p:nvPr/>
        </p:nvSpPr>
        <p:spPr>
          <a:xfrm>
            <a:off x="3433585" y="5485956"/>
            <a:ext cx="1736373" cy="461665"/>
          </a:xfrm>
          <a:prstGeom prst="rect">
            <a:avLst/>
          </a:prstGeom>
          <a:solidFill>
            <a:srgbClr val="FFC000"/>
          </a:solid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BFS</a:t>
            </a:r>
            <a:r>
              <a:rPr lang="zh-CN" altLang="en-US" sz="2400" dirty="0">
                <a:latin typeface="华文中宋" panose="02010600040101010101" pitchFamily="2" charset="-122"/>
                <a:ea typeface="华文中宋" panose="02010600040101010101" pitchFamily="2" charset="-122"/>
              </a:rPr>
              <a:t>生成树</a:t>
            </a:r>
          </a:p>
        </p:txBody>
      </p:sp>
    </p:spTree>
    <p:extLst>
      <p:ext uri="{BB962C8B-B14F-4D97-AF65-F5344CB8AC3E}">
        <p14:creationId xmlns:p14="http://schemas.microsoft.com/office/powerpoint/2010/main" val="237500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checkerboard(across)">
                                      <p:cBhvr>
                                        <p:cTn id="7" dur="500"/>
                                        <p:tgtEl>
                                          <p:spTgt spid="120"/>
                                        </p:tgtEl>
                                      </p:cBhvr>
                                    </p:animEffect>
                                  </p:childTnLst>
                                </p:cTn>
                              </p:par>
                              <p:par>
                                <p:cTn id="8" presetID="5" presetClass="entr" presetSubtype="10"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checkerboard(across)">
                                      <p:cBhvr>
                                        <p:cTn id="10" dur="500"/>
                                        <p:tgtEl>
                                          <p:spTgt spid="92"/>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21"/>
                                        </p:tgtEl>
                                        <p:attrNameLst>
                                          <p:attrName>style.visibility</p:attrName>
                                        </p:attrNameLst>
                                      </p:cBhvr>
                                      <p:to>
                                        <p:strVal val="visible"/>
                                      </p:to>
                                    </p:set>
                                    <p:animEffect transition="in" filter="checkerboard(across)">
                                      <p:cBhvr>
                                        <p:cTn id="15" dur="500"/>
                                        <p:tgtEl>
                                          <p:spTgt spid="121"/>
                                        </p:tgtEl>
                                      </p:cBhvr>
                                    </p:animEffect>
                                  </p:childTnLst>
                                </p:cTn>
                              </p:par>
                              <p:par>
                                <p:cTn id="16" presetID="5" presetClass="entr" presetSubtype="10" fill="hold" nodeType="withEffect">
                                  <p:stCondLst>
                                    <p:cond delay="0"/>
                                  </p:stCondLst>
                                  <p:childTnLst>
                                    <p:set>
                                      <p:cBhvr>
                                        <p:cTn id="17" dur="1" fill="hold">
                                          <p:stCondLst>
                                            <p:cond delay="0"/>
                                          </p:stCondLst>
                                        </p:cTn>
                                        <p:tgtEl>
                                          <p:spTgt spid="119"/>
                                        </p:tgtEl>
                                        <p:attrNameLst>
                                          <p:attrName>style.visibility</p:attrName>
                                        </p:attrNameLst>
                                      </p:cBhvr>
                                      <p:to>
                                        <p:strVal val="visible"/>
                                      </p:to>
                                    </p:set>
                                    <p:animEffect transition="in" filter="checkerboard(across)">
                                      <p:cBhvr>
                                        <p:cTn id="18"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p>
        </p:txBody>
      </p:sp>
      <p:sp>
        <p:nvSpPr>
          <p:cNvPr id="4" name="圆角矩形 3"/>
          <p:cNvSpPr/>
          <p:nvPr/>
        </p:nvSpPr>
        <p:spPr bwMode="auto">
          <a:xfrm>
            <a:off x="127044" y="1897125"/>
            <a:ext cx="3724127" cy="3451123"/>
          </a:xfrm>
          <a:prstGeom prst="roundRect">
            <a:avLst>
              <a:gd name="adj" fmla="val 5556"/>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椭圆 4"/>
          <p:cNvSpPr/>
          <p:nvPr/>
        </p:nvSpPr>
        <p:spPr bwMode="auto">
          <a:xfrm>
            <a:off x="1902228" y="2067934"/>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椭圆 5"/>
          <p:cNvSpPr/>
          <p:nvPr/>
        </p:nvSpPr>
        <p:spPr bwMode="auto">
          <a:xfrm>
            <a:off x="287601" y="3266143"/>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椭圆 6"/>
          <p:cNvSpPr/>
          <p:nvPr/>
        </p:nvSpPr>
        <p:spPr bwMode="auto">
          <a:xfrm>
            <a:off x="921467" y="4509401"/>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椭圆 7"/>
          <p:cNvSpPr/>
          <p:nvPr/>
        </p:nvSpPr>
        <p:spPr bwMode="auto">
          <a:xfrm>
            <a:off x="2845061" y="4509400"/>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椭圆 9"/>
          <p:cNvSpPr/>
          <p:nvPr/>
        </p:nvSpPr>
        <p:spPr bwMode="auto">
          <a:xfrm>
            <a:off x="3399839" y="3242249"/>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椭圆 10"/>
          <p:cNvSpPr/>
          <p:nvPr/>
        </p:nvSpPr>
        <p:spPr bwMode="auto">
          <a:xfrm>
            <a:off x="2383843" y="3274573"/>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椭圆 11"/>
          <p:cNvSpPr/>
          <p:nvPr/>
        </p:nvSpPr>
        <p:spPr bwMode="auto">
          <a:xfrm>
            <a:off x="1358832" y="3274574"/>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3" name="直接连接符 12"/>
          <p:cNvCxnSpPr>
            <a:stCxn id="5" idx="2"/>
            <a:endCxn id="6" idx="0"/>
          </p:cNvCxnSpPr>
          <p:nvPr/>
        </p:nvCxnSpPr>
        <p:spPr bwMode="auto">
          <a:xfrm flipH="1">
            <a:off x="435085" y="2230167"/>
            <a:ext cx="1467143" cy="1035976"/>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a:stCxn id="5" idx="6"/>
            <a:endCxn id="10" idx="0"/>
          </p:cNvCxnSpPr>
          <p:nvPr/>
        </p:nvCxnSpPr>
        <p:spPr bwMode="auto">
          <a:xfrm>
            <a:off x="2197196" y="2230167"/>
            <a:ext cx="1350127" cy="1012082"/>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p:nvPr/>
        </p:nvCxnSpPr>
        <p:spPr bwMode="auto">
          <a:xfrm flipH="1">
            <a:off x="1111642" y="3604612"/>
            <a:ext cx="385013" cy="904788"/>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p:nvCxnSpPr>
        <p:spPr bwMode="auto">
          <a:xfrm>
            <a:off x="480643" y="3572413"/>
            <a:ext cx="507499" cy="940593"/>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a:endCxn id="8" idx="0"/>
          </p:cNvCxnSpPr>
          <p:nvPr/>
        </p:nvCxnSpPr>
        <p:spPr bwMode="auto">
          <a:xfrm>
            <a:off x="2536700" y="3575291"/>
            <a:ext cx="455845" cy="934109"/>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endCxn id="11" idx="0"/>
          </p:cNvCxnSpPr>
          <p:nvPr/>
        </p:nvCxnSpPr>
        <p:spPr bwMode="auto">
          <a:xfrm>
            <a:off x="2116082" y="2345011"/>
            <a:ext cx="415245" cy="929562"/>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p:nvCxnSpPr>
        <p:spPr bwMode="auto">
          <a:xfrm flipH="1">
            <a:off x="3096516" y="3607903"/>
            <a:ext cx="426194" cy="927268"/>
          </a:xfrm>
          <a:prstGeom prst="line">
            <a:avLst/>
          </a:prstGeom>
          <a:solidFill>
            <a:schemeClr val="accent1"/>
          </a:solidFill>
          <a:ln w="3810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a:endCxn id="12" idx="0"/>
          </p:cNvCxnSpPr>
          <p:nvPr/>
        </p:nvCxnSpPr>
        <p:spPr bwMode="auto">
          <a:xfrm flipH="1">
            <a:off x="1506316" y="2345011"/>
            <a:ext cx="453496" cy="929563"/>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p:nvPr/>
        </p:nvCxnSpPr>
        <p:spPr bwMode="auto">
          <a:xfrm>
            <a:off x="1216435" y="4678369"/>
            <a:ext cx="1658674" cy="1"/>
          </a:xfrm>
          <a:prstGeom prst="line">
            <a:avLst/>
          </a:prstGeom>
          <a:solidFill>
            <a:schemeClr val="accent1"/>
          </a:solidFill>
          <a:ln w="3810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本框 21"/>
          <p:cNvSpPr txBox="1"/>
          <p:nvPr/>
        </p:nvSpPr>
        <p:spPr>
          <a:xfrm>
            <a:off x="1369983" y="1930241"/>
            <a:ext cx="442750" cy="369332"/>
          </a:xfrm>
          <a:prstGeom prst="rect">
            <a:avLst/>
          </a:prstGeom>
          <a:noFill/>
        </p:spPr>
        <p:txBody>
          <a:bodyPr wrap="squar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0</a:t>
            </a:r>
            <a:endParaRPr lang="zh-CN" altLang="en-US" baseline="-25000" dirty="0">
              <a:latin typeface="华文中宋" panose="02010600040101010101" pitchFamily="2" charset="-122"/>
              <a:ea typeface="华文中宋" panose="02010600040101010101" pitchFamily="2" charset="-122"/>
            </a:endParaRPr>
          </a:p>
        </p:txBody>
      </p:sp>
      <p:sp>
        <p:nvSpPr>
          <p:cNvPr id="23" name="文本框 22"/>
          <p:cNvSpPr txBox="1"/>
          <p:nvPr/>
        </p:nvSpPr>
        <p:spPr>
          <a:xfrm>
            <a:off x="66939" y="2909879"/>
            <a:ext cx="442750" cy="369332"/>
          </a:xfrm>
          <a:prstGeom prst="rect">
            <a:avLst/>
          </a:prstGeom>
          <a:noFill/>
        </p:spPr>
        <p:txBody>
          <a:bodyPr wrap="squar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1</a:t>
            </a:r>
            <a:endParaRPr lang="zh-CN" altLang="en-US" baseline="-25000" dirty="0">
              <a:latin typeface="华文中宋" panose="02010600040101010101" pitchFamily="2" charset="-122"/>
              <a:ea typeface="华文中宋" panose="02010600040101010101" pitchFamily="2" charset="-122"/>
            </a:endParaRPr>
          </a:p>
        </p:txBody>
      </p:sp>
      <p:sp>
        <p:nvSpPr>
          <p:cNvPr id="24" name="文本框 23"/>
          <p:cNvSpPr txBox="1"/>
          <p:nvPr/>
        </p:nvSpPr>
        <p:spPr>
          <a:xfrm>
            <a:off x="574186" y="4721725"/>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2</a:t>
            </a:r>
            <a:endParaRPr lang="zh-CN" altLang="en-US" baseline="-25000" dirty="0">
              <a:latin typeface="华文中宋" panose="02010600040101010101" pitchFamily="2" charset="-122"/>
              <a:ea typeface="华文中宋" panose="02010600040101010101" pitchFamily="2" charset="-122"/>
            </a:endParaRPr>
          </a:p>
        </p:txBody>
      </p:sp>
      <p:sp>
        <p:nvSpPr>
          <p:cNvPr id="25" name="文本框 24"/>
          <p:cNvSpPr txBox="1"/>
          <p:nvPr/>
        </p:nvSpPr>
        <p:spPr>
          <a:xfrm>
            <a:off x="1069448" y="2934027"/>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3</a:t>
            </a:r>
            <a:endParaRPr lang="zh-CN" altLang="en-US" baseline="-25000" dirty="0">
              <a:latin typeface="华文中宋" panose="02010600040101010101" pitchFamily="2" charset="-122"/>
              <a:ea typeface="华文中宋" panose="02010600040101010101" pitchFamily="2" charset="-122"/>
            </a:endParaRPr>
          </a:p>
        </p:txBody>
      </p:sp>
      <p:sp>
        <p:nvSpPr>
          <p:cNvPr id="26" name="文本框 25"/>
          <p:cNvSpPr txBox="1"/>
          <p:nvPr/>
        </p:nvSpPr>
        <p:spPr>
          <a:xfrm>
            <a:off x="1984757" y="3171021"/>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4</a:t>
            </a:r>
            <a:endParaRPr lang="zh-CN" altLang="en-US" baseline="-25000" dirty="0">
              <a:latin typeface="华文中宋" panose="02010600040101010101" pitchFamily="2" charset="-122"/>
              <a:ea typeface="华文中宋" panose="02010600040101010101" pitchFamily="2" charset="-122"/>
            </a:endParaRPr>
          </a:p>
        </p:txBody>
      </p:sp>
      <p:sp>
        <p:nvSpPr>
          <p:cNvPr id="27" name="文本框 26"/>
          <p:cNvSpPr txBox="1"/>
          <p:nvPr/>
        </p:nvSpPr>
        <p:spPr>
          <a:xfrm>
            <a:off x="2957089" y="3128576"/>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5</a:t>
            </a:r>
            <a:endParaRPr lang="zh-CN" altLang="en-US" baseline="-25000" dirty="0">
              <a:latin typeface="华文中宋" panose="02010600040101010101" pitchFamily="2" charset="-122"/>
              <a:ea typeface="华文中宋" panose="02010600040101010101" pitchFamily="2" charset="-122"/>
            </a:endParaRPr>
          </a:p>
        </p:txBody>
      </p:sp>
      <p:sp>
        <p:nvSpPr>
          <p:cNvPr id="28" name="文本框 27"/>
          <p:cNvSpPr txBox="1"/>
          <p:nvPr/>
        </p:nvSpPr>
        <p:spPr>
          <a:xfrm>
            <a:off x="2845061" y="4871998"/>
            <a:ext cx="442750" cy="369332"/>
          </a:xfrm>
          <a:prstGeom prst="rect">
            <a:avLst/>
          </a:prstGeom>
          <a:noFill/>
        </p:spPr>
        <p:txBody>
          <a:bodyPr wrap="none" rtlCol="0" anchor="ctr" anchorCtr="1">
            <a:spAutoFit/>
          </a:bodyPr>
          <a:lstStyle/>
          <a:p>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6</a:t>
            </a:r>
            <a:endParaRPr lang="zh-CN" altLang="en-US" baseline="-25000" dirty="0">
              <a:latin typeface="华文中宋" panose="02010600040101010101" pitchFamily="2" charset="-122"/>
              <a:ea typeface="华文中宋" panose="02010600040101010101" pitchFamily="2" charset="-122"/>
            </a:endParaRPr>
          </a:p>
        </p:txBody>
      </p:sp>
      <p:cxnSp>
        <p:nvCxnSpPr>
          <p:cNvPr id="46" name="直接连接符 45"/>
          <p:cNvCxnSpPr>
            <a:endCxn id="10" idx="3"/>
          </p:cNvCxnSpPr>
          <p:nvPr/>
        </p:nvCxnSpPr>
        <p:spPr bwMode="auto">
          <a:xfrm flipV="1">
            <a:off x="1181090" y="3519197"/>
            <a:ext cx="2261946" cy="1078058"/>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0" name="组合 99"/>
          <p:cNvGrpSpPr/>
          <p:nvPr/>
        </p:nvGrpSpPr>
        <p:grpSpPr>
          <a:xfrm>
            <a:off x="5281891" y="221696"/>
            <a:ext cx="3540988" cy="3069125"/>
            <a:chOff x="5000625" y="14248"/>
            <a:chExt cx="3784232" cy="3451123"/>
          </a:xfrm>
        </p:grpSpPr>
        <p:sp>
          <p:nvSpPr>
            <p:cNvPr id="50" name="圆角矩形 49"/>
            <p:cNvSpPr/>
            <p:nvPr/>
          </p:nvSpPr>
          <p:spPr bwMode="auto">
            <a:xfrm>
              <a:off x="5060730" y="14248"/>
              <a:ext cx="3724127" cy="3451123"/>
            </a:xfrm>
            <a:prstGeom prst="roundRect">
              <a:avLst>
                <a:gd name="adj" fmla="val 5556"/>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1" name="椭圆 50"/>
            <p:cNvSpPr/>
            <p:nvPr/>
          </p:nvSpPr>
          <p:spPr bwMode="auto">
            <a:xfrm>
              <a:off x="6835914" y="185057"/>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2" name="椭圆 51"/>
            <p:cNvSpPr/>
            <p:nvPr/>
          </p:nvSpPr>
          <p:spPr bwMode="auto">
            <a:xfrm>
              <a:off x="5221287" y="1383266"/>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3" name="椭圆 52"/>
            <p:cNvSpPr/>
            <p:nvPr/>
          </p:nvSpPr>
          <p:spPr bwMode="auto">
            <a:xfrm>
              <a:off x="5855153" y="2626524"/>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4" name="椭圆 53"/>
            <p:cNvSpPr/>
            <p:nvPr/>
          </p:nvSpPr>
          <p:spPr bwMode="auto">
            <a:xfrm>
              <a:off x="7778747" y="2626523"/>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5" name="椭圆 54"/>
            <p:cNvSpPr/>
            <p:nvPr/>
          </p:nvSpPr>
          <p:spPr bwMode="auto">
            <a:xfrm>
              <a:off x="8333525" y="1359372"/>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6" name="椭圆 55"/>
            <p:cNvSpPr/>
            <p:nvPr/>
          </p:nvSpPr>
          <p:spPr bwMode="auto">
            <a:xfrm>
              <a:off x="7317529" y="1391696"/>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7" name="椭圆 56"/>
            <p:cNvSpPr/>
            <p:nvPr/>
          </p:nvSpPr>
          <p:spPr bwMode="auto">
            <a:xfrm>
              <a:off x="6292518" y="1391697"/>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58" name="直接连接符 57"/>
            <p:cNvCxnSpPr>
              <a:stCxn id="51" idx="2"/>
              <a:endCxn id="52" idx="0"/>
            </p:cNvCxnSpPr>
            <p:nvPr/>
          </p:nvCxnSpPr>
          <p:spPr bwMode="auto">
            <a:xfrm flipH="1">
              <a:off x="5368771" y="347290"/>
              <a:ext cx="1467143" cy="1035976"/>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p:cNvCxnSpPr/>
            <p:nvPr/>
          </p:nvCxnSpPr>
          <p:spPr bwMode="auto">
            <a:xfrm>
              <a:off x="5414329" y="1689536"/>
              <a:ext cx="507499" cy="940593"/>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a:endCxn id="54" idx="0"/>
            </p:cNvCxnSpPr>
            <p:nvPr/>
          </p:nvCxnSpPr>
          <p:spPr bwMode="auto">
            <a:xfrm>
              <a:off x="7470386" y="1692414"/>
              <a:ext cx="455845" cy="934109"/>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接连接符 62"/>
            <p:cNvCxnSpPr>
              <a:endCxn id="56" idx="0"/>
            </p:cNvCxnSpPr>
            <p:nvPr/>
          </p:nvCxnSpPr>
          <p:spPr bwMode="auto">
            <a:xfrm>
              <a:off x="7049768" y="462134"/>
              <a:ext cx="415245" cy="929562"/>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接连接符 64"/>
            <p:cNvCxnSpPr>
              <a:endCxn id="57" idx="0"/>
            </p:cNvCxnSpPr>
            <p:nvPr/>
          </p:nvCxnSpPr>
          <p:spPr bwMode="auto">
            <a:xfrm flipH="1">
              <a:off x="6440002" y="462134"/>
              <a:ext cx="453496" cy="929563"/>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文本框 66"/>
            <p:cNvSpPr txBox="1"/>
            <p:nvPr/>
          </p:nvSpPr>
          <p:spPr>
            <a:xfrm>
              <a:off x="6303669" y="41684"/>
              <a:ext cx="442750" cy="380692"/>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a:t>
              </a:r>
              <a:endParaRPr lang="zh-CN" altLang="en-US" sz="1600" baseline="-25000" dirty="0">
                <a:latin typeface="华文中宋" panose="02010600040101010101" pitchFamily="2" charset="-122"/>
                <a:ea typeface="华文中宋" panose="02010600040101010101" pitchFamily="2" charset="-122"/>
              </a:endParaRPr>
            </a:p>
          </p:txBody>
        </p:sp>
        <p:sp>
          <p:nvSpPr>
            <p:cNvPr id="68" name="文本框 67"/>
            <p:cNvSpPr txBox="1"/>
            <p:nvPr/>
          </p:nvSpPr>
          <p:spPr>
            <a:xfrm>
              <a:off x="5000625" y="1021322"/>
              <a:ext cx="442750" cy="380692"/>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1</a:t>
              </a:r>
              <a:endParaRPr lang="zh-CN" altLang="en-US" sz="1600" baseline="-25000" dirty="0">
                <a:latin typeface="华文中宋" panose="02010600040101010101" pitchFamily="2" charset="-122"/>
                <a:ea typeface="华文中宋" panose="02010600040101010101" pitchFamily="2" charset="-122"/>
              </a:endParaRPr>
            </a:p>
          </p:txBody>
        </p:sp>
        <p:sp>
          <p:nvSpPr>
            <p:cNvPr id="69" name="文本框 68"/>
            <p:cNvSpPr txBox="1"/>
            <p:nvPr/>
          </p:nvSpPr>
          <p:spPr>
            <a:xfrm>
              <a:off x="5507872" y="2833169"/>
              <a:ext cx="442328" cy="380692"/>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2</a:t>
              </a:r>
              <a:endParaRPr lang="zh-CN" altLang="en-US" sz="1600" baseline="-25000" dirty="0">
                <a:latin typeface="华文中宋" panose="02010600040101010101" pitchFamily="2" charset="-122"/>
                <a:ea typeface="华文中宋" panose="02010600040101010101" pitchFamily="2" charset="-122"/>
              </a:endParaRPr>
            </a:p>
          </p:txBody>
        </p:sp>
        <p:sp>
          <p:nvSpPr>
            <p:cNvPr id="70" name="文本框 69"/>
            <p:cNvSpPr txBox="1"/>
            <p:nvPr/>
          </p:nvSpPr>
          <p:spPr>
            <a:xfrm>
              <a:off x="6003134" y="1045470"/>
              <a:ext cx="442328" cy="380692"/>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3</a:t>
              </a:r>
              <a:endParaRPr lang="zh-CN" altLang="en-US" sz="1600" baseline="-25000" dirty="0">
                <a:latin typeface="华文中宋" panose="02010600040101010101" pitchFamily="2" charset="-122"/>
                <a:ea typeface="华文中宋" panose="02010600040101010101" pitchFamily="2" charset="-122"/>
              </a:endParaRPr>
            </a:p>
          </p:txBody>
        </p:sp>
        <p:sp>
          <p:nvSpPr>
            <p:cNvPr id="71" name="文本框 70"/>
            <p:cNvSpPr txBox="1"/>
            <p:nvPr/>
          </p:nvSpPr>
          <p:spPr>
            <a:xfrm>
              <a:off x="6918443" y="1282464"/>
              <a:ext cx="442328" cy="380692"/>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a:t>
              </a:r>
              <a:endParaRPr lang="zh-CN" altLang="en-US" sz="1600" baseline="-25000" dirty="0">
                <a:latin typeface="华文中宋" panose="02010600040101010101" pitchFamily="2" charset="-122"/>
                <a:ea typeface="华文中宋" panose="02010600040101010101" pitchFamily="2" charset="-122"/>
              </a:endParaRPr>
            </a:p>
          </p:txBody>
        </p:sp>
        <p:sp>
          <p:nvSpPr>
            <p:cNvPr id="72" name="文本框 71"/>
            <p:cNvSpPr txBox="1"/>
            <p:nvPr/>
          </p:nvSpPr>
          <p:spPr>
            <a:xfrm>
              <a:off x="7890775" y="1240019"/>
              <a:ext cx="442328" cy="380692"/>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p:txBody>
        </p:sp>
        <p:sp>
          <p:nvSpPr>
            <p:cNvPr id="73" name="文本框 72"/>
            <p:cNvSpPr txBox="1"/>
            <p:nvPr/>
          </p:nvSpPr>
          <p:spPr>
            <a:xfrm>
              <a:off x="7778747" y="2983441"/>
              <a:ext cx="442328" cy="380692"/>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6</a:t>
              </a:r>
              <a:endParaRPr lang="zh-CN" altLang="en-US" sz="1600" baseline="-25000" dirty="0">
                <a:latin typeface="华文中宋" panose="02010600040101010101" pitchFamily="2" charset="-122"/>
                <a:ea typeface="华文中宋" panose="02010600040101010101" pitchFamily="2" charset="-122"/>
              </a:endParaRPr>
            </a:p>
          </p:txBody>
        </p:sp>
        <p:cxnSp>
          <p:nvCxnSpPr>
            <p:cNvPr id="74" name="直接连接符 73"/>
            <p:cNvCxnSpPr>
              <a:endCxn id="55" idx="3"/>
            </p:cNvCxnSpPr>
            <p:nvPr/>
          </p:nvCxnSpPr>
          <p:spPr bwMode="auto">
            <a:xfrm flipV="1">
              <a:off x="6114776" y="1636320"/>
              <a:ext cx="2261946" cy="1078058"/>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01" name="组合 100"/>
          <p:cNvGrpSpPr/>
          <p:nvPr/>
        </p:nvGrpSpPr>
        <p:grpSpPr>
          <a:xfrm>
            <a:off x="5236052" y="3319182"/>
            <a:ext cx="3611356" cy="3419201"/>
            <a:chOff x="4913745" y="3515685"/>
            <a:chExt cx="3784232" cy="3502555"/>
          </a:xfrm>
        </p:grpSpPr>
        <p:sp>
          <p:nvSpPr>
            <p:cNvPr id="75" name="圆角矩形 74"/>
            <p:cNvSpPr/>
            <p:nvPr/>
          </p:nvSpPr>
          <p:spPr bwMode="auto">
            <a:xfrm>
              <a:off x="4973850" y="3567117"/>
              <a:ext cx="3724127" cy="3451123"/>
            </a:xfrm>
            <a:prstGeom prst="roundRect">
              <a:avLst>
                <a:gd name="adj" fmla="val 5556"/>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6" name="椭圆 75"/>
            <p:cNvSpPr/>
            <p:nvPr/>
          </p:nvSpPr>
          <p:spPr bwMode="auto">
            <a:xfrm>
              <a:off x="6749034" y="3737926"/>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7" name="椭圆 76"/>
            <p:cNvSpPr/>
            <p:nvPr/>
          </p:nvSpPr>
          <p:spPr bwMode="auto">
            <a:xfrm>
              <a:off x="5134407" y="4936135"/>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8" name="椭圆 77"/>
            <p:cNvSpPr/>
            <p:nvPr/>
          </p:nvSpPr>
          <p:spPr bwMode="auto">
            <a:xfrm>
              <a:off x="5768273" y="6179393"/>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9" name="椭圆 78"/>
            <p:cNvSpPr/>
            <p:nvPr/>
          </p:nvSpPr>
          <p:spPr bwMode="auto">
            <a:xfrm>
              <a:off x="7691867" y="6179392"/>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0" name="椭圆 79"/>
            <p:cNvSpPr/>
            <p:nvPr/>
          </p:nvSpPr>
          <p:spPr bwMode="auto">
            <a:xfrm>
              <a:off x="8246645" y="4912241"/>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1" name="椭圆 80"/>
            <p:cNvSpPr/>
            <p:nvPr/>
          </p:nvSpPr>
          <p:spPr bwMode="auto">
            <a:xfrm>
              <a:off x="7230649" y="4944565"/>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2" name="椭圆 81"/>
            <p:cNvSpPr/>
            <p:nvPr/>
          </p:nvSpPr>
          <p:spPr bwMode="auto">
            <a:xfrm>
              <a:off x="6205638" y="4944566"/>
              <a:ext cx="294968" cy="324465"/>
            </a:xfrm>
            <a:prstGeom prst="ellipse">
              <a:avLst/>
            </a:prstGeom>
            <a:solidFill>
              <a:srgbClr val="1B10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83" name="直接连接符 82"/>
            <p:cNvCxnSpPr>
              <a:stCxn id="76" idx="2"/>
              <a:endCxn id="77" idx="0"/>
            </p:cNvCxnSpPr>
            <p:nvPr/>
          </p:nvCxnSpPr>
          <p:spPr bwMode="auto">
            <a:xfrm flipH="1">
              <a:off x="5281891" y="3900159"/>
              <a:ext cx="1467143" cy="1035976"/>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直接连接符 83"/>
            <p:cNvCxnSpPr>
              <a:stCxn id="76" idx="6"/>
              <a:endCxn id="80" idx="0"/>
            </p:cNvCxnSpPr>
            <p:nvPr/>
          </p:nvCxnSpPr>
          <p:spPr bwMode="auto">
            <a:xfrm>
              <a:off x="7044002" y="3900159"/>
              <a:ext cx="1350127" cy="1012082"/>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直接连接符 85"/>
            <p:cNvCxnSpPr/>
            <p:nvPr/>
          </p:nvCxnSpPr>
          <p:spPr bwMode="auto">
            <a:xfrm>
              <a:off x="5327449" y="5242405"/>
              <a:ext cx="507499" cy="940593"/>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直接连接符 86"/>
            <p:cNvCxnSpPr>
              <a:endCxn id="79" idx="0"/>
            </p:cNvCxnSpPr>
            <p:nvPr/>
          </p:nvCxnSpPr>
          <p:spPr bwMode="auto">
            <a:xfrm>
              <a:off x="7383506" y="5245283"/>
              <a:ext cx="455845" cy="934109"/>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直接连接符 87"/>
            <p:cNvCxnSpPr>
              <a:endCxn id="81" idx="0"/>
            </p:cNvCxnSpPr>
            <p:nvPr/>
          </p:nvCxnSpPr>
          <p:spPr bwMode="auto">
            <a:xfrm>
              <a:off x="6962888" y="4015003"/>
              <a:ext cx="415245" cy="929562"/>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直接连接符 89"/>
            <p:cNvCxnSpPr>
              <a:endCxn id="82" idx="0"/>
            </p:cNvCxnSpPr>
            <p:nvPr/>
          </p:nvCxnSpPr>
          <p:spPr bwMode="auto">
            <a:xfrm flipH="1">
              <a:off x="6353122" y="4015003"/>
              <a:ext cx="453496" cy="929563"/>
            </a:xfrm>
            <a:prstGeom prst="line">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 name="文本框 91"/>
            <p:cNvSpPr txBox="1"/>
            <p:nvPr/>
          </p:nvSpPr>
          <p:spPr>
            <a:xfrm>
              <a:off x="6216789" y="3515685"/>
              <a:ext cx="442750" cy="538428"/>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a:t>
              </a:r>
              <a:endParaRPr lang="zh-CN" altLang="en-US" sz="1600" baseline="-25000" dirty="0">
                <a:latin typeface="华文中宋" panose="02010600040101010101" pitchFamily="2" charset="-122"/>
                <a:ea typeface="华文中宋" panose="02010600040101010101" pitchFamily="2" charset="-122"/>
              </a:endParaRPr>
            </a:p>
          </p:txBody>
        </p:sp>
        <p:sp>
          <p:nvSpPr>
            <p:cNvPr id="93" name="文本框 92"/>
            <p:cNvSpPr txBox="1"/>
            <p:nvPr/>
          </p:nvSpPr>
          <p:spPr>
            <a:xfrm>
              <a:off x="4913745" y="4495323"/>
              <a:ext cx="442750" cy="538428"/>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1</a:t>
              </a:r>
              <a:endParaRPr lang="zh-CN" altLang="en-US" sz="1600" baseline="-25000" dirty="0">
                <a:latin typeface="华文中宋" panose="02010600040101010101" pitchFamily="2" charset="-122"/>
                <a:ea typeface="华文中宋" panose="02010600040101010101" pitchFamily="2" charset="-122"/>
              </a:endParaRPr>
            </a:p>
          </p:txBody>
        </p:sp>
        <p:sp>
          <p:nvSpPr>
            <p:cNvPr id="94" name="文本框 93"/>
            <p:cNvSpPr txBox="1"/>
            <p:nvPr/>
          </p:nvSpPr>
          <p:spPr>
            <a:xfrm>
              <a:off x="5420992" y="6395076"/>
              <a:ext cx="448637" cy="362615"/>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2</a:t>
              </a:r>
              <a:endParaRPr lang="zh-CN" altLang="en-US" sz="1600" baseline="-25000" dirty="0">
                <a:latin typeface="华文中宋" panose="02010600040101010101" pitchFamily="2" charset="-122"/>
                <a:ea typeface="华文中宋" panose="02010600040101010101" pitchFamily="2" charset="-122"/>
              </a:endParaRPr>
            </a:p>
          </p:txBody>
        </p:sp>
        <p:sp>
          <p:nvSpPr>
            <p:cNvPr id="95" name="文本框 94"/>
            <p:cNvSpPr txBox="1"/>
            <p:nvPr/>
          </p:nvSpPr>
          <p:spPr>
            <a:xfrm>
              <a:off x="5916254" y="4607377"/>
              <a:ext cx="448637" cy="362615"/>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3</a:t>
              </a:r>
              <a:endParaRPr lang="zh-CN" altLang="en-US" sz="1600" baseline="-25000" dirty="0">
                <a:latin typeface="华文中宋" panose="02010600040101010101" pitchFamily="2" charset="-122"/>
                <a:ea typeface="华文中宋" panose="02010600040101010101" pitchFamily="2" charset="-122"/>
              </a:endParaRPr>
            </a:p>
          </p:txBody>
        </p:sp>
        <p:sp>
          <p:nvSpPr>
            <p:cNvPr id="96" name="文本框 95"/>
            <p:cNvSpPr txBox="1"/>
            <p:nvPr/>
          </p:nvSpPr>
          <p:spPr>
            <a:xfrm>
              <a:off x="6831563" y="4844372"/>
              <a:ext cx="448637" cy="362615"/>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a:t>
              </a:r>
              <a:endParaRPr lang="zh-CN" altLang="en-US" sz="1600" baseline="-25000" dirty="0">
                <a:latin typeface="华文中宋" panose="02010600040101010101" pitchFamily="2" charset="-122"/>
                <a:ea typeface="华文中宋" panose="02010600040101010101" pitchFamily="2" charset="-122"/>
              </a:endParaRPr>
            </a:p>
          </p:txBody>
        </p:sp>
        <p:sp>
          <p:nvSpPr>
            <p:cNvPr id="97" name="文本框 96"/>
            <p:cNvSpPr txBox="1"/>
            <p:nvPr/>
          </p:nvSpPr>
          <p:spPr>
            <a:xfrm>
              <a:off x="7803895" y="4801927"/>
              <a:ext cx="448637" cy="362615"/>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p:txBody>
        </p:sp>
        <p:sp>
          <p:nvSpPr>
            <p:cNvPr id="98" name="文本框 97"/>
            <p:cNvSpPr txBox="1"/>
            <p:nvPr/>
          </p:nvSpPr>
          <p:spPr>
            <a:xfrm>
              <a:off x="7691867" y="6545349"/>
              <a:ext cx="448637" cy="362615"/>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6</a:t>
              </a:r>
              <a:endParaRPr lang="zh-CN" altLang="en-US" sz="1600" baseline="-25000" dirty="0">
                <a:latin typeface="华文中宋" panose="02010600040101010101" pitchFamily="2" charset="-122"/>
                <a:ea typeface="华文中宋" panose="02010600040101010101" pitchFamily="2" charset="-122"/>
              </a:endParaRPr>
            </a:p>
          </p:txBody>
        </p:sp>
      </p:grpSp>
      <p:sp>
        <p:nvSpPr>
          <p:cNvPr id="102" name="文本框 101"/>
          <p:cNvSpPr txBox="1"/>
          <p:nvPr/>
        </p:nvSpPr>
        <p:spPr>
          <a:xfrm>
            <a:off x="3389322" y="1321526"/>
            <a:ext cx="1755609" cy="461665"/>
          </a:xfrm>
          <a:prstGeom prst="rect">
            <a:avLst/>
          </a:prstGeom>
          <a:solidFill>
            <a:srgbClr val="FFC000"/>
          </a:solid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DFS</a:t>
            </a:r>
            <a:r>
              <a:rPr lang="zh-CN" altLang="en-US" sz="2400" dirty="0">
                <a:latin typeface="华文中宋" panose="02010600040101010101" pitchFamily="2" charset="-122"/>
                <a:ea typeface="华文中宋" panose="02010600040101010101" pitchFamily="2" charset="-122"/>
              </a:rPr>
              <a:t>生成树</a:t>
            </a:r>
          </a:p>
        </p:txBody>
      </p:sp>
      <p:sp>
        <p:nvSpPr>
          <p:cNvPr id="103" name="文本框 102"/>
          <p:cNvSpPr txBox="1"/>
          <p:nvPr/>
        </p:nvSpPr>
        <p:spPr>
          <a:xfrm>
            <a:off x="3433585" y="5485956"/>
            <a:ext cx="1736373" cy="461665"/>
          </a:xfrm>
          <a:prstGeom prst="rect">
            <a:avLst/>
          </a:prstGeom>
          <a:solidFill>
            <a:srgbClr val="FFC000"/>
          </a:solid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BFS</a:t>
            </a:r>
            <a:r>
              <a:rPr lang="zh-CN" altLang="en-US" sz="2400" dirty="0">
                <a:latin typeface="华文中宋" panose="02010600040101010101" pitchFamily="2" charset="-122"/>
                <a:ea typeface="华文中宋" panose="02010600040101010101" pitchFamily="2" charset="-122"/>
              </a:rPr>
              <a:t>生成树</a:t>
            </a:r>
          </a:p>
        </p:txBody>
      </p:sp>
    </p:spTree>
    <p:extLst>
      <p:ext uri="{BB962C8B-B14F-4D97-AF65-F5344CB8AC3E}">
        <p14:creationId xmlns:p14="http://schemas.microsoft.com/office/powerpoint/2010/main" val="96160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checkerboard(across)">
                                      <p:cBhvr>
                                        <p:cTn id="7" dur="500"/>
                                        <p:tgtEl>
                                          <p:spTgt spid="102"/>
                                        </p:tgtEl>
                                      </p:cBhvr>
                                    </p:animEffect>
                                  </p:childTnLst>
                                </p:cTn>
                              </p:par>
                              <p:par>
                                <p:cTn id="8" presetID="5" presetClass="entr" presetSubtype="1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checkerboard(across)">
                                      <p:cBhvr>
                                        <p:cTn id="10" dur="500"/>
                                        <p:tgtEl>
                                          <p:spTgt spid="100"/>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03"/>
                                        </p:tgtEl>
                                        <p:attrNameLst>
                                          <p:attrName>style.visibility</p:attrName>
                                        </p:attrNameLst>
                                      </p:cBhvr>
                                      <p:to>
                                        <p:strVal val="visible"/>
                                      </p:to>
                                    </p:set>
                                    <p:animEffect transition="in" filter="checkerboard(across)">
                                      <p:cBhvr>
                                        <p:cTn id="15" dur="500"/>
                                        <p:tgtEl>
                                          <p:spTgt spid="103"/>
                                        </p:tgtEl>
                                      </p:cBhvr>
                                    </p:animEffect>
                                  </p:childTnLst>
                                </p:cTn>
                              </p:par>
                              <p:par>
                                <p:cTn id="16" presetID="5" presetClass="entr" presetSubtype="10" fill="hold" nodeType="withEffect">
                                  <p:stCondLst>
                                    <p:cond delay="0"/>
                                  </p:stCondLst>
                                  <p:childTnLst>
                                    <p:set>
                                      <p:cBhvr>
                                        <p:cTn id="17" dur="1" fill="hold">
                                          <p:stCondLst>
                                            <p:cond delay="0"/>
                                          </p:stCondLst>
                                        </p:cTn>
                                        <p:tgtEl>
                                          <p:spTgt spid="101"/>
                                        </p:tgtEl>
                                        <p:attrNameLst>
                                          <p:attrName>style.visibility</p:attrName>
                                        </p:attrNameLst>
                                      </p:cBhvr>
                                      <p:to>
                                        <p:strVal val="visible"/>
                                      </p:to>
                                    </p:set>
                                    <p:animEffect transition="in" filter="checkerboard(across)">
                                      <p:cBhvr>
                                        <p:cTn id="18"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2354" y="1341438"/>
            <a:ext cx="8153400" cy="4784725"/>
          </a:xfrm>
        </p:spPr>
        <p:txBody>
          <a:bodyPr/>
          <a:lstStyle/>
          <a:p>
            <a:pPr>
              <a:lnSpc>
                <a:spcPts val="3600"/>
              </a:lnSpc>
            </a:pPr>
            <a:r>
              <a:rPr lang="zh-CN" altLang="en-US" b="1" dirty="0"/>
              <a:t>对于非连通的无向图和非强连通的有向图，从任一顶点出发通常不能访问到图中所有的顶点，周游结果通常只能得到由各连通分量的生成树或者各个有根子图的生成树所组成的</a:t>
            </a:r>
            <a:r>
              <a:rPr lang="zh-CN" altLang="en-US" b="1" dirty="0">
                <a:solidFill>
                  <a:srgbClr val="3333CC"/>
                </a:solidFill>
              </a:rPr>
              <a:t>生成树林</a:t>
            </a:r>
            <a:endParaRPr lang="zh-CN" altLang="en-US" b="1" dirty="0"/>
          </a:p>
          <a:p>
            <a:pPr>
              <a:lnSpc>
                <a:spcPts val="3600"/>
              </a:lnSpc>
            </a:pPr>
            <a:endParaRPr lang="en-US" altLang="zh-CN" dirty="0"/>
          </a:p>
        </p:txBody>
      </p:sp>
      <p:sp>
        <p:nvSpPr>
          <p:cNvPr id="4" name="标题 3"/>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679258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p>
        </p:txBody>
      </p:sp>
      <p:sp>
        <p:nvSpPr>
          <p:cNvPr id="3" name="内容占位符 2"/>
          <p:cNvSpPr>
            <a:spLocks noGrp="1"/>
          </p:cNvSpPr>
          <p:nvPr>
            <p:ph idx="1"/>
          </p:nvPr>
        </p:nvSpPr>
        <p:spPr>
          <a:xfrm>
            <a:off x="452354" y="1341438"/>
            <a:ext cx="8153400" cy="4784725"/>
          </a:xfrm>
        </p:spPr>
        <p:txBody>
          <a:bodyPr/>
          <a:lstStyle/>
          <a:p>
            <a:pPr>
              <a:lnSpc>
                <a:spcPts val="4000"/>
              </a:lnSpc>
            </a:pPr>
            <a:r>
              <a:rPr lang="zh-CN" altLang="en-US" b="1" dirty="0"/>
              <a:t>图的生成树不是唯一的，从不同顶点出发，或从同一顶点出发，周游的路径不一样，得到的生成树都可能不同</a:t>
            </a:r>
            <a:endParaRPr lang="en-US" altLang="zh-CN" b="1" dirty="0"/>
          </a:p>
          <a:p>
            <a:pPr>
              <a:lnSpc>
                <a:spcPts val="4000"/>
              </a:lnSpc>
            </a:pPr>
            <a:endParaRPr lang="zh-CN" altLang="en-US" b="1" dirty="0"/>
          </a:p>
          <a:p>
            <a:pPr>
              <a:lnSpc>
                <a:spcPts val="4000"/>
              </a:lnSpc>
            </a:pPr>
            <a:r>
              <a:rPr lang="zh-CN" altLang="en-US" b="1" dirty="0"/>
              <a:t>网络的生成树中的边也带权，将生成树各边的权值加起来称为生成树的权，权值最小的生成树称为</a:t>
            </a:r>
            <a:r>
              <a:rPr lang="zh-CN" altLang="en-US" b="1" dirty="0">
                <a:solidFill>
                  <a:srgbClr val="1B10FC"/>
                </a:solidFill>
              </a:rPr>
              <a:t>最小生成树</a:t>
            </a:r>
            <a:r>
              <a:rPr lang="zh-CN" altLang="en-US" b="1" dirty="0"/>
              <a:t>（</a:t>
            </a:r>
            <a:r>
              <a:rPr lang="en-US" altLang="zh-CN" b="1" dirty="0"/>
              <a:t>Minimum Spanning Tree</a:t>
            </a:r>
            <a:r>
              <a:rPr lang="zh-CN" altLang="en-US" b="1" dirty="0"/>
              <a:t>，简称为</a:t>
            </a:r>
            <a:r>
              <a:rPr lang="en-US" altLang="zh-CN" b="1" dirty="0"/>
              <a:t>MST</a:t>
            </a:r>
            <a:r>
              <a:rPr lang="zh-CN" altLang="en-US" b="1" dirty="0"/>
              <a:t>）</a:t>
            </a:r>
          </a:p>
          <a:p>
            <a:pPr>
              <a:lnSpc>
                <a:spcPts val="4000"/>
              </a:lnSpc>
            </a:pPr>
            <a:endParaRPr lang="en-US" altLang="zh-CN" dirty="0"/>
          </a:p>
        </p:txBody>
      </p:sp>
    </p:spTree>
    <p:extLst>
      <p:ext uri="{BB962C8B-B14F-4D97-AF65-F5344CB8AC3E}">
        <p14:creationId xmlns:p14="http://schemas.microsoft.com/office/powerpoint/2010/main" val="88688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heckerboard(across)">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最小生成树构造：</a:t>
            </a:r>
            <a:r>
              <a:rPr lang="en-US" altLang="zh-CN" dirty="0"/>
              <a:t>Prim</a:t>
            </a:r>
            <a:r>
              <a:rPr lang="zh-CN" altLang="en-US" dirty="0"/>
              <a:t>算法</a:t>
            </a:r>
          </a:p>
        </p:txBody>
      </p:sp>
      <p:sp>
        <p:nvSpPr>
          <p:cNvPr id="3" name="内容占位符 2"/>
          <p:cNvSpPr>
            <a:spLocks noGrp="1"/>
          </p:cNvSpPr>
          <p:nvPr>
            <p:ph idx="1"/>
          </p:nvPr>
        </p:nvSpPr>
        <p:spPr>
          <a:xfrm>
            <a:off x="314793" y="1341438"/>
            <a:ext cx="8451382" cy="4784725"/>
          </a:xfrm>
        </p:spPr>
        <p:txBody>
          <a:bodyPr/>
          <a:lstStyle/>
          <a:p>
            <a:r>
              <a:rPr lang="zh-CN" altLang="en-US" sz="2400" b="1" dirty="0">
                <a:solidFill>
                  <a:srgbClr val="C00000"/>
                </a:solidFill>
              </a:rPr>
              <a:t>设</a:t>
            </a:r>
            <a:r>
              <a:rPr lang="en-US" altLang="zh-CN" sz="2400" b="1" dirty="0">
                <a:solidFill>
                  <a:srgbClr val="C00000"/>
                </a:solidFill>
              </a:rPr>
              <a:t>G=(V</a:t>
            </a:r>
            <a:r>
              <a:rPr lang="zh-CN" altLang="en-US" sz="2400" b="1" dirty="0">
                <a:solidFill>
                  <a:srgbClr val="C00000"/>
                </a:solidFill>
              </a:rPr>
              <a:t>，</a:t>
            </a:r>
            <a:r>
              <a:rPr lang="en-US" altLang="zh-CN" sz="2400" b="1" dirty="0">
                <a:solidFill>
                  <a:srgbClr val="C00000"/>
                </a:solidFill>
              </a:rPr>
              <a:t>E)</a:t>
            </a:r>
            <a:r>
              <a:rPr lang="zh-CN" altLang="en-US" sz="2400" b="1" dirty="0">
                <a:solidFill>
                  <a:srgbClr val="C00000"/>
                </a:solidFill>
              </a:rPr>
              <a:t>是具有</a:t>
            </a:r>
            <a:r>
              <a:rPr lang="en-US" altLang="zh-CN" sz="2400" b="1" dirty="0">
                <a:solidFill>
                  <a:srgbClr val="C00000"/>
                </a:solidFill>
              </a:rPr>
              <a:t>n</a:t>
            </a:r>
            <a:r>
              <a:rPr lang="zh-CN" altLang="en-US" sz="2400" b="1" dirty="0">
                <a:solidFill>
                  <a:srgbClr val="C00000"/>
                </a:solidFill>
              </a:rPr>
              <a:t>个顶点的网络，</a:t>
            </a:r>
            <a:r>
              <a:rPr lang="en-US" altLang="zh-CN" sz="2400" b="1" dirty="0">
                <a:solidFill>
                  <a:srgbClr val="C00000"/>
                </a:solidFill>
              </a:rPr>
              <a:t>T=(U</a:t>
            </a:r>
            <a:r>
              <a:rPr lang="zh-CN" altLang="en-US" sz="2400" b="1" dirty="0">
                <a:solidFill>
                  <a:srgbClr val="C00000"/>
                </a:solidFill>
              </a:rPr>
              <a:t>，</a:t>
            </a:r>
            <a:r>
              <a:rPr lang="en-US" altLang="zh-CN" sz="2400" b="1" dirty="0">
                <a:solidFill>
                  <a:srgbClr val="C00000"/>
                </a:solidFill>
              </a:rPr>
              <a:t>TE)</a:t>
            </a:r>
            <a:r>
              <a:rPr lang="zh-CN" altLang="en-US" sz="2400" b="1" dirty="0">
                <a:solidFill>
                  <a:srgbClr val="C00000"/>
                </a:solidFill>
              </a:rPr>
              <a:t>为（构造中的）</a:t>
            </a:r>
            <a:r>
              <a:rPr lang="en-US" altLang="zh-CN" sz="2400" b="1" dirty="0">
                <a:solidFill>
                  <a:srgbClr val="C00000"/>
                </a:solidFill>
              </a:rPr>
              <a:t>G</a:t>
            </a:r>
            <a:r>
              <a:rPr lang="zh-CN" altLang="en-US" sz="2400" b="1" dirty="0">
                <a:solidFill>
                  <a:srgbClr val="C00000"/>
                </a:solidFill>
              </a:rPr>
              <a:t>的最小生成树，</a:t>
            </a:r>
            <a:r>
              <a:rPr lang="en-US" altLang="zh-CN" sz="2400" b="1" dirty="0">
                <a:solidFill>
                  <a:srgbClr val="C00000"/>
                </a:solidFill>
              </a:rPr>
              <a:t>U</a:t>
            </a:r>
            <a:r>
              <a:rPr lang="zh-CN" altLang="en-US" sz="2400" b="1" dirty="0">
                <a:solidFill>
                  <a:srgbClr val="C00000"/>
                </a:solidFill>
              </a:rPr>
              <a:t>是</a:t>
            </a:r>
            <a:r>
              <a:rPr lang="en-US" altLang="zh-CN" sz="2400" b="1" dirty="0">
                <a:solidFill>
                  <a:srgbClr val="C00000"/>
                </a:solidFill>
              </a:rPr>
              <a:t>T</a:t>
            </a:r>
            <a:r>
              <a:rPr lang="zh-CN" altLang="en-US" sz="2400" b="1" dirty="0">
                <a:solidFill>
                  <a:srgbClr val="C00000"/>
                </a:solidFill>
              </a:rPr>
              <a:t>的顶点集合，</a:t>
            </a:r>
            <a:r>
              <a:rPr lang="en-US" altLang="zh-CN" sz="2400" b="1" dirty="0">
                <a:solidFill>
                  <a:srgbClr val="C00000"/>
                </a:solidFill>
              </a:rPr>
              <a:t>TE</a:t>
            </a:r>
            <a:r>
              <a:rPr lang="zh-CN" altLang="en-US" sz="2400" b="1" dirty="0">
                <a:solidFill>
                  <a:srgbClr val="C00000"/>
                </a:solidFill>
              </a:rPr>
              <a:t>是</a:t>
            </a:r>
            <a:r>
              <a:rPr lang="en-US" altLang="zh-CN" sz="2400" b="1" dirty="0">
                <a:solidFill>
                  <a:srgbClr val="C00000"/>
                </a:solidFill>
              </a:rPr>
              <a:t>T</a:t>
            </a:r>
            <a:r>
              <a:rPr lang="zh-CN" altLang="en-US" sz="2400" b="1" dirty="0">
                <a:solidFill>
                  <a:srgbClr val="C00000"/>
                </a:solidFill>
              </a:rPr>
              <a:t>的边集合</a:t>
            </a:r>
          </a:p>
          <a:p>
            <a:pPr lvl="1"/>
            <a:r>
              <a:rPr lang="en-US" altLang="zh-CN" sz="2000" b="1" dirty="0"/>
              <a:t>T</a:t>
            </a:r>
            <a:r>
              <a:rPr lang="zh-CN" altLang="en-US" sz="2000" b="1" dirty="0"/>
              <a:t>初始状态是空树</a:t>
            </a:r>
            <a:endParaRPr lang="en-US" altLang="zh-CN" sz="2000" b="1" dirty="0"/>
          </a:p>
          <a:p>
            <a:pPr lvl="1"/>
            <a:r>
              <a:rPr lang="zh-CN" altLang="en-US" sz="2000" b="1" dirty="0"/>
              <a:t>从集合</a:t>
            </a:r>
            <a:r>
              <a:rPr lang="en-US" altLang="zh-CN" sz="2000" b="1" dirty="0"/>
              <a:t>V</a:t>
            </a:r>
            <a:r>
              <a:rPr lang="zh-CN" altLang="en-US" sz="2000" b="1" dirty="0"/>
              <a:t>中任取一顶点（例如顶点</a:t>
            </a:r>
            <a:r>
              <a:rPr lang="en-US" altLang="zh-CN" sz="2000" b="1" dirty="0"/>
              <a:t>v</a:t>
            </a:r>
            <a:r>
              <a:rPr lang="en-US" altLang="zh-CN" sz="2000" b="1" baseline="-25000" dirty="0"/>
              <a:t>0</a:t>
            </a:r>
            <a:r>
              <a:rPr lang="zh-CN" altLang="en-US" sz="2000" b="1" dirty="0"/>
              <a:t>）放入集合</a:t>
            </a:r>
            <a:r>
              <a:rPr lang="en-US" altLang="zh-CN" sz="2000" b="1" dirty="0"/>
              <a:t>U</a:t>
            </a:r>
            <a:r>
              <a:rPr lang="zh-CN" altLang="en-US" sz="2000" b="1" dirty="0"/>
              <a:t>中，则</a:t>
            </a:r>
            <a:r>
              <a:rPr lang="en-US" altLang="zh-CN" sz="2000" b="1" dirty="0"/>
              <a:t>U={v</a:t>
            </a:r>
            <a:r>
              <a:rPr lang="en-US" altLang="zh-CN" sz="2000" b="1" baseline="-25000" dirty="0"/>
              <a:t>0</a:t>
            </a:r>
            <a:r>
              <a:rPr lang="en-US" altLang="zh-CN" sz="2000" b="1" dirty="0"/>
              <a:t>}</a:t>
            </a:r>
            <a:r>
              <a:rPr lang="zh-CN" altLang="en-US" sz="2000" b="1" dirty="0"/>
              <a:t>，</a:t>
            </a:r>
            <a:r>
              <a:rPr lang="en-US" altLang="zh-CN" sz="2000" b="1" dirty="0"/>
              <a:t>TE=NULL</a:t>
            </a:r>
          </a:p>
          <a:p>
            <a:pPr lvl="1"/>
            <a:r>
              <a:rPr lang="zh-CN" altLang="en-US" sz="2000" b="1" dirty="0"/>
              <a:t>检查所有一个顶点在集合</a:t>
            </a:r>
            <a:r>
              <a:rPr lang="en-US" altLang="zh-CN" sz="2000" b="1" dirty="0"/>
              <a:t>U</a:t>
            </a:r>
            <a:r>
              <a:rPr lang="zh-CN" altLang="en-US" sz="2000" b="1" dirty="0"/>
              <a:t>中，另一个顶点在集合</a:t>
            </a:r>
            <a:r>
              <a:rPr lang="en-US" altLang="zh-CN" sz="2000" b="1" dirty="0"/>
              <a:t>V-U</a:t>
            </a:r>
            <a:r>
              <a:rPr lang="zh-CN" altLang="en-US" sz="2000" b="1" dirty="0"/>
              <a:t>中的边，找出权最小的边</a:t>
            </a:r>
            <a:r>
              <a:rPr lang="en-US" altLang="zh-CN" sz="2000" b="1" dirty="0"/>
              <a:t>(</a:t>
            </a:r>
            <a:r>
              <a:rPr lang="en-US" altLang="zh-CN" sz="2000" b="1" dirty="0" err="1"/>
              <a:t>u,v</a:t>
            </a:r>
            <a:r>
              <a:rPr lang="en-US" altLang="zh-CN" sz="2000" b="1" dirty="0"/>
              <a:t>) (u</a:t>
            </a:r>
            <a:r>
              <a:rPr lang="zh-CN" altLang="en-US" sz="2000" b="1" dirty="0"/>
              <a:t>∈</a:t>
            </a:r>
            <a:r>
              <a:rPr lang="en-US" altLang="zh-CN" sz="2000" b="1" dirty="0"/>
              <a:t>U</a:t>
            </a:r>
            <a:r>
              <a:rPr lang="zh-CN" altLang="en-US" sz="2000" b="1" dirty="0"/>
              <a:t>，</a:t>
            </a:r>
            <a:r>
              <a:rPr lang="en-US" altLang="zh-CN" sz="2000" b="1" dirty="0"/>
              <a:t>v</a:t>
            </a:r>
            <a:r>
              <a:rPr lang="zh-CN" altLang="en-US" sz="2000" b="1" dirty="0"/>
              <a:t>∈</a:t>
            </a:r>
            <a:r>
              <a:rPr lang="en-US" altLang="zh-CN" sz="2000" b="1" dirty="0"/>
              <a:t>V-U)</a:t>
            </a:r>
            <a:r>
              <a:rPr lang="zh-CN" altLang="en-US" sz="2000" b="1" dirty="0"/>
              <a:t>，将该边放入</a:t>
            </a:r>
            <a:r>
              <a:rPr lang="en-US" altLang="zh-CN" sz="2000" b="1" dirty="0"/>
              <a:t>TE</a:t>
            </a:r>
            <a:r>
              <a:rPr lang="zh-CN" altLang="en-US" sz="2000" b="1" dirty="0"/>
              <a:t>，并将顶点</a:t>
            </a:r>
            <a:r>
              <a:rPr lang="en-US" altLang="zh-CN" sz="2000" b="1" dirty="0"/>
              <a:t>v</a:t>
            </a:r>
            <a:r>
              <a:rPr lang="zh-CN" altLang="en-US" sz="2000" b="1" dirty="0"/>
              <a:t>加入集合</a:t>
            </a:r>
            <a:r>
              <a:rPr lang="en-US" altLang="zh-CN" sz="2000" b="1" dirty="0"/>
              <a:t>U</a:t>
            </a:r>
          </a:p>
          <a:p>
            <a:pPr lvl="1"/>
            <a:r>
              <a:rPr lang="zh-CN" altLang="en-US" sz="2000" b="1" dirty="0"/>
              <a:t>重复上述操作直到</a:t>
            </a:r>
            <a:r>
              <a:rPr lang="en-US" altLang="zh-CN" sz="2000" b="1" dirty="0"/>
              <a:t>U=V</a:t>
            </a:r>
            <a:r>
              <a:rPr lang="zh-CN" altLang="en-US" sz="2000" b="1" dirty="0"/>
              <a:t>为止，此时</a:t>
            </a:r>
            <a:r>
              <a:rPr lang="en-US" altLang="zh-CN" sz="2000" b="1" dirty="0"/>
              <a:t>TE</a:t>
            </a:r>
            <a:r>
              <a:rPr lang="zh-CN" altLang="en-US" sz="2000" b="1" dirty="0"/>
              <a:t>中有</a:t>
            </a:r>
            <a:r>
              <a:rPr lang="en-US" altLang="zh-CN" sz="2000" b="1" dirty="0"/>
              <a:t>n-1</a:t>
            </a:r>
            <a:r>
              <a:rPr lang="zh-CN" altLang="en-US" sz="2000" b="1" dirty="0"/>
              <a:t>条边，</a:t>
            </a:r>
            <a:r>
              <a:rPr lang="en-US" altLang="zh-CN" sz="2000" b="1" dirty="0"/>
              <a:t>T=(U,TE)</a:t>
            </a:r>
            <a:r>
              <a:rPr lang="zh-CN" altLang="en-US" sz="2000" b="1" dirty="0"/>
              <a:t>即</a:t>
            </a:r>
            <a:r>
              <a:rPr lang="en-US" altLang="zh-CN" sz="2000" b="1" dirty="0"/>
              <a:t>G</a:t>
            </a:r>
            <a:r>
              <a:rPr lang="zh-CN" altLang="en-US" sz="2000" b="1" dirty="0"/>
              <a:t>的一棵最小生成树</a:t>
            </a:r>
          </a:p>
        </p:txBody>
      </p:sp>
    </p:spTree>
    <p:extLst>
      <p:ext uri="{BB962C8B-B14F-4D97-AF65-F5344CB8AC3E}">
        <p14:creationId xmlns:p14="http://schemas.microsoft.com/office/powerpoint/2010/main" val="226970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最小生成树构造示例（</a:t>
            </a:r>
            <a:r>
              <a:rPr lang="en-US" altLang="zh-CN" dirty="0"/>
              <a:t>Prim</a:t>
            </a:r>
            <a:r>
              <a:rPr lang="zh-CN" altLang="en-US" dirty="0"/>
              <a:t>）</a:t>
            </a:r>
          </a:p>
        </p:txBody>
      </p:sp>
      <p:sp>
        <p:nvSpPr>
          <p:cNvPr id="14" name="椭圆 13"/>
          <p:cNvSpPr/>
          <p:nvPr/>
        </p:nvSpPr>
        <p:spPr bwMode="auto">
          <a:xfrm>
            <a:off x="571660" y="1842575"/>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5" name="椭圆 14"/>
          <p:cNvSpPr/>
          <p:nvPr/>
        </p:nvSpPr>
        <p:spPr bwMode="auto">
          <a:xfrm>
            <a:off x="571660" y="3396071"/>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6" name="椭圆 15"/>
          <p:cNvSpPr/>
          <p:nvPr/>
        </p:nvSpPr>
        <p:spPr bwMode="auto">
          <a:xfrm>
            <a:off x="2370963" y="3396071"/>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7" name="椭圆 16"/>
          <p:cNvSpPr/>
          <p:nvPr/>
        </p:nvSpPr>
        <p:spPr bwMode="auto">
          <a:xfrm>
            <a:off x="2368505" y="1842575"/>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8" name="椭圆 17"/>
          <p:cNvSpPr/>
          <p:nvPr/>
        </p:nvSpPr>
        <p:spPr bwMode="auto">
          <a:xfrm>
            <a:off x="3769602" y="2712729"/>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cxnSp>
        <p:nvCxnSpPr>
          <p:cNvPr id="19" name="直接连接符 18"/>
          <p:cNvCxnSpPr>
            <a:stCxn id="14" idx="6"/>
            <a:endCxn id="17" idx="2"/>
          </p:cNvCxnSpPr>
          <p:nvPr/>
        </p:nvCxnSpPr>
        <p:spPr bwMode="auto">
          <a:xfrm>
            <a:off x="792886" y="1960562"/>
            <a:ext cx="157561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nvCxnSpPr>
        <p:spPr bwMode="auto">
          <a:xfrm>
            <a:off x="792886" y="3504228"/>
            <a:ext cx="157561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a:stCxn id="14" idx="4"/>
            <a:endCxn id="15" idx="0"/>
          </p:cNvCxnSpPr>
          <p:nvPr/>
        </p:nvCxnSpPr>
        <p:spPr bwMode="auto">
          <a:xfrm>
            <a:off x="682273" y="2078549"/>
            <a:ext cx="0" cy="13175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p:nvPr/>
        </p:nvCxnSpPr>
        <p:spPr bwMode="auto">
          <a:xfrm>
            <a:off x="2456997" y="2078549"/>
            <a:ext cx="0" cy="13175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a:stCxn id="14" idx="5"/>
            <a:endCxn id="16" idx="1"/>
          </p:cNvCxnSpPr>
          <p:nvPr/>
        </p:nvCxnSpPr>
        <p:spPr bwMode="auto">
          <a:xfrm>
            <a:off x="760488" y="2043991"/>
            <a:ext cx="1642873" cy="138663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a:stCxn id="15" idx="7"/>
            <a:endCxn id="17" idx="3"/>
          </p:cNvCxnSpPr>
          <p:nvPr/>
        </p:nvCxnSpPr>
        <p:spPr bwMode="auto">
          <a:xfrm flipV="1">
            <a:off x="760488" y="2043991"/>
            <a:ext cx="1640415" cy="138663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a:endCxn id="18" idx="3"/>
          </p:cNvCxnSpPr>
          <p:nvPr/>
        </p:nvCxnSpPr>
        <p:spPr bwMode="auto">
          <a:xfrm flipV="1">
            <a:off x="2580341" y="2914145"/>
            <a:ext cx="1221659" cy="60989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endCxn id="18" idx="0"/>
          </p:cNvCxnSpPr>
          <p:nvPr/>
        </p:nvCxnSpPr>
        <p:spPr bwMode="auto">
          <a:xfrm>
            <a:off x="2580341" y="1960562"/>
            <a:ext cx="1299874" cy="752167"/>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p:cNvSpPr txBox="1"/>
          <p:nvPr/>
        </p:nvSpPr>
        <p:spPr>
          <a:xfrm>
            <a:off x="317738" y="1488632"/>
            <a:ext cx="413896"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a:t>
            </a:r>
          </a:p>
        </p:txBody>
      </p:sp>
      <p:sp>
        <p:nvSpPr>
          <p:cNvPr id="28" name="文本框 27"/>
          <p:cNvSpPr txBox="1"/>
          <p:nvPr/>
        </p:nvSpPr>
        <p:spPr>
          <a:xfrm>
            <a:off x="2334535" y="1505911"/>
            <a:ext cx="413896"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1</a:t>
            </a:r>
          </a:p>
        </p:txBody>
      </p:sp>
      <p:sp>
        <p:nvSpPr>
          <p:cNvPr id="29" name="文本框 28"/>
          <p:cNvSpPr txBox="1"/>
          <p:nvPr/>
        </p:nvSpPr>
        <p:spPr>
          <a:xfrm>
            <a:off x="2099943" y="3558612"/>
            <a:ext cx="413896"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3</a:t>
            </a:r>
          </a:p>
        </p:txBody>
      </p:sp>
      <p:sp>
        <p:nvSpPr>
          <p:cNvPr id="30" name="文本框 29"/>
          <p:cNvSpPr txBox="1"/>
          <p:nvPr/>
        </p:nvSpPr>
        <p:spPr>
          <a:xfrm>
            <a:off x="300491" y="3539424"/>
            <a:ext cx="413896"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a:t>
            </a:r>
          </a:p>
        </p:txBody>
      </p:sp>
      <p:sp>
        <p:nvSpPr>
          <p:cNvPr id="31" name="文本框 30"/>
          <p:cNvSpPr txBox="1"/>
          <p:nvPr/>
        </p:nvSpPr>
        <p:spPr>
          <a:xfrm>
            <a:off x="3990828" y="2594760"/>
            <a:ext cx="413896"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2</a:t>
            </a:r>
          </a:p>
        </p:txBody>
      </p:sp>
      <p:sp>
        <p:nvSpPr>
          <p:cNvPr id="6" name="文本框 5"/>
          <p:cNvSpPr txBox="1"/>
          <p:nvPr/>
        </p:nvSpPr>
        <p:spPr>
          <a:xfrm>
            <a:off x="1282747" y="351961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18</a:t>
            </a:r>
            <a:endParaRPr lang="en-US" altLang="zh-CN" sz="1600" baseline="-25000" dirty="0">
              <a:latin typeface="华文中宋" panose="02010600040101010101" pitchFamily="2" charset="-122"/>
              <a:ea typeface="华文中宋" panose="02010600040101010101" pitchFamily="2" charset="-122"/>
            </a:endParaRPr>
          </a:p>
        </p:txBody>
      </p:sp>
      <p:sp>
        <p:nvSpPr>
          <p:cNvPr id="7" name="文本框 6"/>
          <p:cNvSpPr txBox="1"/>
          <p:nvPr/>
        </p:nvSpPr>
        <p:spPr>
          <a:xfrm>
            <a:off x="1345564" y="1633575"/>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10</a:t>
            </a:r>
            <a:endParaRPr lang="en-US" altLang="zh-CN" sz="1600" baseline="-25000" dirty="0">
              <a:latin typeface="华文中宋" panose="02010600040101010101" pitchFamily="2" charset="-122"/>
              <a:ea typeface="华文中宋" panose="02010600040101010101" pitchFamily="2" charset="-122"/>
            </a:endParaRPr>
          </a:p>
        </p:txBody>
      </p:sp>
      <p:sp>
        <p:nvSpPr>
          <p:cNvPr id="8" name="文本框 7"/>
          <p:cNvSpPr txBox="1"/>
          <p:nvPr/>
        </p:nvSpPr>
        <p:spPr>
          <a:xfrm>
            <a:off x="274901" y="2594760"/>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19</a:t>
            </a:r>
          </a:p>
        </p:txBody>
      </p:sp>
      <p:sp>
        <p:nvSpPr>
          <p:cNvPr id="9" name="文本框 8"/>
          <p:cNvSpPr txBox="1"/>
          <p:nvPr/>
        </p:nvSpPr>
        <p:spPr>
          <a:xfrm>
            <a:off x="2456997" y="2587542"/>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6</a:t>
            </a:r>
            <a:endParaRPr lang="en-US" altLang="zh-CN" sz="1600" baseline="-25000" dirty="0">
              <a:latin typeface="华文中宋" panose="02010600040101010101" pitchFamily="2" charset="-122"/>
              <a:ea typeface="华文中宋" panose="02010600040101010101" pitchFamily="2" charset="-122"/>
            </a:endParaRPr>
          </a:p>
        </p:txBody>
      </p:sp>
      <p:sp>
        <p:nvSpPr>
          <p:cNvPr id="10" name="文本框 9"/>
          <p:cNvSpPr txBox="1"/>
          <p:nvPr/>
        </p:nvSpPr>
        <p:spPr>
          <a:xfrm>
            <a:off x="1580695" y="2113131"/>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11</a:t>
            </a:r>
            <a:endParaRPr lang="en-US" altLang="zh-CN" sz="1600" baseline="-25000" dirty="0">
              <a:latin typeface="华文中宋" panose="02010600040101010101" pitchFamily="2" charset="-122"/>
              <a:ea typeface="华文中宋" panose="02010600040101010101" pitchFamily="2" charset="-122"/>
            </a:endParaRPr>
          </a:p>
        </p:txBody>
      </p:sp>
      <p:sp>
        <p:nvSpPr>
          <p:cNvPr id="11" name="文本框 10"/>
          <p:cNvSpPr txBox="1"/>
          <p:nvPr/>
        </p:nvSpPr>
        <p:spPr>
          <a:xfrm>
            <a:off x="1035358" y="2109175"/>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21</a:t>
            </a:r>
            <a:endParaRPr lang="en-US" altLang="zh-CN" sz="1600" baseline="-25000" dirty="0">
              <a:latin typeface="华文中宋" panose="02010600040101010101" pitchFamily="2" charset="-122"/>
              <a:ea typeface="华文中宋" panose="02010600040101010101" pitchFamily="2" charset="-122"/>
            </a:endParaRPr>
          </a:p>
        </p:txBody>
      </p:sp>
      <p:sp>
        <p:nvSpPr>
          <p:cNvPr id="12" name="文本框 11"/>
          <p:cNvSpPr txBox="1"/>
          <p:nvPr/>
        </p:nvSpPr>
        <p:spPr>
          <a:xfrm>
            <a:off x="3161785" y="3159660"/>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6</a:t>
            </a:r>
            <a:endParaRPr lang="en-US" altLang="zh-CN" sz="1600" baseline="-25000" dirty="0">
              <a:latin typeface="华文中宋" panose="02010600040101010101" pitchFamily="2" charset="-122"/>
              <a:ea typeface="华文中宋" panose="02010600040101010101" pitchFamily="2" charset="-122"/>
            </a:endParaRPr>
          </a:p>
        </p:txBody>
      </p:sp>
      <p:sp>
        <p:nvSpPr>
          <p:cNvPr id="13" name="文本框 12"/>
          <p:cNvSpPr txBox="1"/>
          <p:nvPr/>
        </p:nvSpPr>
        <p:spPr>
          <a:xfrm>
            <a:off x="3161785" y="2012282"/>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5</a:t>
            </a:r>
            <a:endParaRPr lang="en-US" altLang="zh-CN" sz="1600" baseline="-25000" dirty="0">
              <a:latin typeface="华文中宋" panose="02010600040101010101" pitchFamily="2" charset="-122"/>
              <a:ea typeface="华文中宋" panose="02010600040101010101" pitchFamily="2" charset="-122"/>
            </a:endParaRPr>
          </a:p>
        </p:txBody>
      </p:sp>
      <p:sp>
        <p:nvSpPr>
          <p:cNvPr id="32" name="椭圆 31"/>
          <p:cNvSpPr/>
          <p:nvPr/>
        </p:nvSpPr>
        <p:spPr bwMode="auto">
          <a:xfrm>
            <a:off x="1463435" y="2619323"/>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33" name="文本框 32"/>
          <p:cNvSpPr txBox="1"/>
          <p:nvPr/>
        </p:nvSpPr>
        <p:spPr>
          <a:xfrm>
            <a:off x="1352673" y="2835434"/>
            <a:ext cx="413896"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5</a:t>
            </a:r>
          </a:p>
        </p:txBody>
      </p:sp>
      <p:sp>
        <p:nvSpPr>
          <p:cNvPr id="34" name="文本框 33"/>
          <p:cNvSpPr txBox="1"/>
          <p:nvPr/>
        </p:nvSpPr>
        <p:spPr>
          <a:xfrm>
            <a:off x="752277" y="2853960"/>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33</a:t>
            </a:r>
            <a:endParaRPr lang="en-US" altLang="zh-CN" sz="1600" baseline="-25000" dirty="0">
              <a:latin typeface="华文中宋" panose="02010600040101010101" pitchFamily="2" charset="-122"/>
              <a:ea typeface="华文中宋" panose="02010600040101010101" pitchFamily="2" charset="-122"/>
            </a:endParaRPr>
          </a:p>
        </p:txBody>
      </p:sp>
      <p:sp>
        <p:nvSpPr>
          <p:cNvPr id="35" name="文本框 34"/>
          <p:cNvSpPr txBox="1"/>
          <p:nvPr/>
        </p:nvSpPr>
        <p:spPr>
          <a:xfrm>
            <a:off x="1864191" y="2813779"/>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14</a:t>
            </a:r>
            <a:endParaRPr lang="en-US" altLang="zh-CN" sz="1600" baseline="-25000"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36" name="文本框 35"/>
              <p:cNvSpPr txBox="1"/>
              <p:nvPr/>
            </p:nvSpPr>
            <p:spPr>
              <a:xfrm>
                <a:off x="5501069" y="2093926"/>
                <a:ext cx="3042500" cy="1516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10</m:t>
                                      </m:r>
                                    </m:e>
                                    <m:e>
                                      <m:r>
                                        <a:rPr lang="en-US" altLang="zh-CN" i="1" smtClean="0">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10</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5</m:t>
                                      </m:r>
                                    </m:e>
                                  </m:mr>
                                </m:m>
                              </m:e>
                              <m:e>
                                <m:m>
                                  <m:mPr>
                                    <m:mcs>
                                      <m:mc>
                                        <m:mcPr>
                                          <m:count m:val="2"/>
                                          <m:mcJc m:val="center"/>
                                        </m:mcPr>
                                      </m:mc>
                                    </m:mcs>
                                    <m:ctrlPr>
                                      <a:rPr lang="en-US" altLang="zh-CN" i="1" smtClean="0">
                                        <a:latin typeface="Cambria Math" panose="02040503050406030204" pitchFamily="18" charset="0"/>
                                      </a:rPr>
                                    </m:ctrlPr>
                                  </m:mP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6</m:t>
                                            </m:r>
                                          </m:e>
                                        </m:mr>
                                      </m:m>
                                    </m:e>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9</m:t>
                                                  </m:r>
                                                </m:e>
                                                <m:e>
                                                  <m:r>
                                                    <a:rPr lang="en-US" altLang="zh-CN" b="0" i="1" smtClean="0">
                                                      <a:latin typeface="Cambria Math" panose="02040503050406030204" pitchFamily="18" charset="0"/>
                                                    </a:rPr>
                                                    <m:t>21</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11</m:t>
                                                  </m:r>
                                                </m:e>
                                              </m:mr>
                                            </m:m>
                                          </m:e>
                                        </m:mr>
                                      </m:m>
                                    </m:e>
                                  </m:mr>
                                </m:m>
                              </m:e>
                            </m:mr>
                            <m:mr>
                              <m:e>
                                <m:m>
                                  <m:mPr>
                                    <m:mcs>
                                      <m:mc>
                                        <m:mcPr>
                                          <m:count m:val="3"/>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5</m:t>
                                      </m:r>
                                    </m:e>
                                    <m:e>
                                      <m:r>
                                        <a:rPr lang="en-US" altLang="zh-CN" b="0" i="1" smtClean="0">
                                          <a:latin typeface="Cambria Math" panose="02040503050406030204" pitchFamily="18" charset="0"/>
                                        </a:rPr>
                                        <m:t>0</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9</m:t>
                                                  </m:r>
                                                </m:e>
                                              </m:mr>
                                              <m:mr>
                                                <m:e>
                                                  <m:r>
                                                    <a:rPr lang="en-US" altLang="zh-CN" b="0" i="1" smtClean="0">
                                                      <a:latin typeface="Cambria Math" panose="02040503050406030204" pitchFamily="18" charset="0"/>
                                                    </a:rPr>
                                                    <m:t>21</m:t>
                                                  </m:r>
                                                </m:e>
                                              </m:mr>
                                            </m:m>
                                          </m:e>
                                        </m:mr>
                                      </m:m>
                                    </m:e>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6</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11</m:t>
                                                  </m:r>
                                                </m:e>
                                              </m:mr>
                                            </m:m>
                                          </m:e>
                                        </m:mr>
                                      </m:m>
                                    </m:e>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6</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a:rPr lang="en-US" altLang="zh-CN" i="1" smtClean="0">
                                                      <a:latin typeface="Cambria Math" panose="02040503050406030204" pitchFamily="18" charset="0"/>
                                                      <a:ea typeface="Cambria Math" panose="02040503050406030204" pitchFamily="18" charset="0"/>
                                                    </a:rPr>
                                                    <m:t>∞</m:t>
                                                  </m:r>
                                                </m:e>
                                              </m:mr>
                                            </m:m>
                                          </m:e>
                                        </m:mr>
                                      </m:m>
                                    </m:e>
                                  </m:mr>
                                </m:m>
                              </m:e>
                              <m:e>
                                <m:m>
                                  <m:mPr>
                                    <m:mcs>
                                      <m:mc>
                                        <m:mcPr>
                                          <m:count m:val="2"/>
                                          <m:mcJc m:val="center"/>
                                        </m:mcPr>
                                      </m:mc>
                                    </m:mcs>
                                    <m:ctrlPr>
                                      <a:rPr lang="en-US" altLang="zh-CN" i="1" smtClean="0">
                                        <a:latin typeface="Cambria Math" panose="02040503050406030204" pitchFamily="18" charset="0"/>
                                      </a:rPr>
                                    </m:ctrlPr>
                                  </m:mPr>
                                  <m:mr>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6</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8</m:t>
                                                        </m:r>
                                                      </m:e>
                                                    </m:mr>
                                                    <m:mr>
                                                      <m:e>
                                                        <m:r>
                                                          <a:rPr lang="en-US" altLang="zh-CN" b="0" i="1" smtClean="0">
                                                            <a:latin typeface="Cambria Math" panose="02040503050406030204" pitchFamily="18" charset="0"/>
                                                          </a:rPr>
                                                          <m:t>14</m:t>
                                                        </m:r>
                                                      </m:e>
                                                    </m:mr>
                                                  </m:m>
                                                </m:e>
                                              </m:mr>
                                            </m:m>
                                          </m:e>
                                        </m:mr>
                                      </m:m>
                                    </m:e>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e>
                                                  <m:r>
                                                    <a:rPr lang="en-US" altLang="zh-CN" i="1" smtClean="0">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8</m:t>
                                                        </m:r>
                                                      </m:e>
                                                      <m:e>
                                                        <m:r>
                                                          <a:rPr lang="en-US" altLang="zh-CN" b="0" i="1" smtClean="0">
                                                            <a:latin typeface="Cambria Math" panose="02040503050406030204" pitchFamily="18" charset="0"/>
                                                          </a:rPr>
                                                          <m:t>14</m:t>
                                                        </m:r>
                                                      </m:e>
                                                    </m:mr>
                                                  </m:m>
                                                </m:e>
                                              </m:mr>
                                              <m:mr>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33</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3</m:t>
                                                              </m:r>
                                                              <m:r>
                                                                <a:rPr lang="en-US" altLang="zh-CN" b="0" i="1" smtClean="0">
                                                                  <a:latin typeface="Cambria Math" panose="02040503050406030204" pitchFamily="18" charset="0"/>
                                                                </a:rPr>
                                                                <m:t>3</m:t>
                                                              </m:r>
                                                            </m:e>
                                                            <m:e>
                                                              <m:r>
                                                                <a:rPr lang="en-US" altLang="zh-CN" b="0" i="1" smtClean="0">
                                                                  <a:latin typeface="Cambria Math" panose="02040503050406030204" pitchFamily="18" charset="0"/>
                                                                </a:rPr>
                                                                <m:t>0</m:t>
                                                              </m:r>
                                                            </m:e>
                                                          </m:mr>
                                                        </m:m>
                                                      </m:e>
                                                    </m:mr>
                                                  </m:m>
                                                </m:e>
                                              </m:mr>
                                            </m:m>
                                          </m:e>
                                        </m:mr>
                                      </m:m>
                                    </m:e>
                                  </m:mr>
                                </m:m>
                              </m:e>
                            </m:mr>
                          </m:m>
                        </m:e>
                      </m:d>
                    </m:oMath>
                  </m:oMathPara>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5501069" y="2093926"/>
                <a:ext cx="3042500" cy="1516441"/>
              </a:xfrm>
              <a:prstGeom prst="rect">
                <a:avLst/>
              </a:prstGeom>
              <a:blipFill rotWithShape="0">
                <a:blip r:embed="rId2" cstate="print"/>
                <a:stretch>
                  <a:fillRect/>
                </a:stretch>
              </a:blipFill>
            </p:spPr>
            <p:txBody>
              <a:bodyPr/>
              <a:lstStyle/>
              <a:p>
                <a:r>
                  <a:rPr lang="zh-CN" altLang="en-US">
                    <a:noFill/>
                  </a:rPr>
                  <a:t> </a:t>
                </a:r>
              </a:p>
            </p:txBody>
          </p:sp>
        </mc:Fallback>
      </mc:AlternateContent>
      <p:sp>
        <p:nvSpPr>
          <p:cNvPr id="37" name="文本框 36"/>
          <p:cNvSpPr txBox="1"/>
          <p:nvPr/>
        </p:nvSpPr>
        <p:spPr>
          <a:xfrm>
            <a:off x="5593742" y="1709211"/>
            <a:ext cx="2714486" cy="502702"/>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a:p>
            <a:endParaRPr lang="zh-CN" altLang="en-US" sz="1600" baseline="-25000" dirty="0">
              <a:latin typeface="华文中宋" panose="02010600040101010101" pitchFamily="2" charset="-122"/>
              <a:ea typeface="华文中宋" panose="02010600040101010101" pitchFamily="2" charset="-122"/>
            </a:endParaRPr>
          </a:p>
        </p:txBody>
      </p:sp>
      <p:sp>
        <p:nvSpPr>
          <p:cNvPr id="41" name="文本框 40"/>
          <p:cNvSpPr txBox="1"/>
          <p:nvPr/>
        </p:nvSpPr>
        <p:spPr>
          <a:xfrm>
            <a:off x="5087173" y="2093926"/>
            <a:ext cx="535986" cy="1569660"/>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a:t>
            </a:r>
            <a:endParaRPr lang="zh-CN" altLang="en-US" sz="1600" baseline="-250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876575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最小生成树构造</a:t>
            </a:r>
            <a:r>
              <a:rPr lang="en-US" altLang="zh-CN" dirty="0"/>
              <a:t>: </a:t>
            </a:r>
            <a:r>
              <a:rPr lang="en-US" altLang="zh-CN" dirty="0" err="1"/>
              <a:t>Kruskal</a:t>
            </a:r>
            <a:r>
              <a:rPr lang="zh-CN" altLang="en-US" dirty="0"/>
              <a:t>算法</a:t>
            </a:r>
          </a:p>
        </p:txBody>
      </p:sp>
      <p:sp>
        <p:nvSpPr>
          <p:cNvPr id="3" name="内容占位符 2"/>
          <p:cNvSpPr>
            <a:spLocks noGrp="1"/>
          </p:cNvSpPr>
          <p:nvPr>
            <p:ph idx="1"/>
          </p:nvPr>
        </p:nvSpPr>
        <p:spPr>
          <a:xfrm>
            <a:off x="412955" y="1341438"/>
            <a:ext cx="8353220" cy="4784725"/>
          </a:xfrm>
        </p:spPr>
        <p:txBody>
          <a:bodyPr/>
          <a:lstStyle/>
          <a:p>
            <a:r>
              <a:rPr lang="zh-CN" altLang="en-US" b="1" dirty="0">
                <a:solidFill>
                  <a:srgbClr val="C00000"/>
                </a:solidFill>
              </a:rPr>
              <a:t>设</a:t>
            </a:r>
            <a:r>
              <a:rPr lang="en-US" altLang="zh-CN" b="1" dirty="0">
                <a:solidFill>
                  <a:srgbClr val="C00000"/>
                </a:solidFill>
              </a:rPr>
              <a:t>G=(V</a:t>
            </a:r>
            <a:r>
              <a:rPr lang="zh-CN" altLang="en-US" b="1" dirty="0">
                <a:solidFill>
                  <a:srgbClr val="C00000"/>
                </a:solidFill>
              </a:rPr>
              <a:t>，</a:t>
            </a:r>
            <a:r>
              <a:rPr lang="en-US" altLang="zh-CN" b="1" dirty="0">
                <a:solidFill>
                  <a:srgbClr val="C00000"/>
                </a:solidFill>
              </a:rPr>
              <a:t>E)</a:t>
            </a:r>
            <a:r>
              <a:rPr lang="zh-CN" altLang="en-US" b="1" dirty="0">
                <a:solidFill>
                  <a:srgbClr val="C00000"/>
                </a:solidFill>
              </a:rPr>
              <a:t>是网络，最小生成树的初始状态为只有</a:t>
            </a:r>
            <a:r>
              <a:rPr lang="en-US" altLang="zh-CN" b="1" dirty="0">
                <a:solidFill>
                  <a:srgbClr val="C00000"/>
                </a:solidFill>
              </a:rPr>
              <a:t>n</a:t>
            </a:r>
            <a:r>
              <a:rPr lang="zh-CN" altLang="en-US" b="1" dirty="0">
                <a:solidFill>
                  <a:srgbClr val="C00000"/>
                </a:solidFill>
              </a:rPr>
              <a:t>个顶点而无边的非连通图</a:t>
            </a:r>
            <a:r>
              <a:rPr lang="en-US" altLang="zh-CN" b="1" dirty="0">
                <a:solidFill>
                  <a:srgbClr val="C00000"/>
                </a:solidFill>
              </a:rPr>
              <a:t>T=(V</a:t>
            </a:r>
            <a:r>
              <a:rPr lang="zh-CN" altLang="en-US" b="1" dirty="0">
                <a:solidFill>
                  <a:srgbClr val="C00000"/>
                </a:solidFill>
              </a:rPr>
              <a:t>，</a:t>
            </a:r>
            <a:r>
              <a:rPr lang="en-US" altLang="zh-CN" b="1" dirty="0">
                <a:solidFill>
                  <a:srgbClr val="C00000"/>
                </a:solidFill>
              </a:rPr>
              <a:t>φ)</a:t>
            </a:r>
            <a:r>
              <a:rPr lang="zh-CN" altLang="en-US" b="1" dirty="0">
                <a:solidFill>
                  <a:srgbClr val="C00000"/>
                </a:solidFill>
              </a:rPr>
              <a:t>，</a:t>
            </a:r>
            <a:r>
              <a:rPr lang="en-US" altLang="zh-CN" b="1" dirty="0">
                <a:solidFill>
                  <a:srgbClr val="C00000"/>
                </a:solidFill>
              </a:rPr>
              <a:t>T</a:t>
            </a:r>
            <a:r>
              <a:rPr lang="zh-CN" altLang="en-US" b="1" dirty="0">
                <a:solidFill>
                  <a:srgbClr val="C00000"/>
                </a:solidFill>
              </a:rPr>
              <a:t>中每个顶点自成为一个连通分量</a:t>
            </a:r>
            <a:endParaRPr lang="en-US" altLang="zh-CN" b="1" dirty="0">
              <a:solidFill>
                <a:srgbClr val="C00000"/>
              </a:solidFill>
            </a:endParaRPr>
          </a:p>
          <a:p>
            <a:endParaRPr lang="zh-CN" altLang="en-US" b="1" dirty="0">
              <a:solidFill>
                <a:srgbClr val="C00000"/>
              </a:solidFill>
            </a:endParaRPr>
          </a:p>
          <a:p>
            <a:r>
              <a:rPr lang="zh-CN" altLang="en-US" sz="2400" b="1" dirty="0"/>
              <a:t>将集合</a:t>
            </a:r>
            <a:r>
              <a:rPr lang="en-US" altLang="zh-CN" sz="2400" b="1" dirty="0"/>
              <a:t>E</a:t>
            </a:r>
            <a:r>
              <a:rPr lang="zh-CN" altLang="en-US" sz="2400" b="1" dirty="0"/>
              <a:t>中的边按权递增顺序排列，从小到大依次选择顶点分别在两个连通分量中的边加入图</a:t>
            </a:r>
            <a:r>
              <a:rPr lang="en-US" altLang="zh-CN" sz="2400" b="1" dirty="0"/>
              <a:t>T</a:t>
            </a:r>
            <a:r>
              <a:rPr lang="zh-CN" altLang="en-US" sz="2400" b="1" dirty="0"/>
              <a:t>，则原来的两个连通分量由于该边的连接而成为一个连通分量</a:t>
            </a:r>
            <a:endParaRPr lang="en-US" altLang="zh-CN" sz="2400" b="1" dirty="0"/>
          </a:p>
          <a:p>
            <a:endParaRPr lang="zh-CN" altLang="en-US" sz="2400" b="1" dirty="0"/>
          </a:p>
          <a:p>
            <a:r>
              <a:rPr lang="zh-CN" altLang="en-US" sz="2400" b="1" dirty="0"/>
              <a:t>依次类推，直到</a:t>
            </a:r>
            <a:r>
              <a:rPr lang="en-US" altLang="zh-CN" sz="2400" b="1" dirty="0"/>
              <a:t>T</a:t>
            </a:r>
            <a:r>
              <a:rPr lang="zh-CN" altLang="en-US" sz="2400" b="1" dirty="0"/>
              <a:t>中所有顶点都在同一个连通分量上为止，该连通分量就是</a:t>
            </a:r>
            <a:r>
              <a:rPr lang="en-US" altLang="zh-CN" sz="2400" b="1" dirty="0"/>
              <a:t>G</a:t>
            </a:r>
            <a:r>
              <a:rPr lang="zh-CN" altLang="en-US" sz="2400" b="1" dirty="0"/>
              <a:t>的一棵最小生成树</a:t>
            </a:r>
          </a:p>
        </p:txBody>
      </p:sp>
    </p:spTree>
    <p:extLst>
      <p:ext uri="{BB962C8B-B14F-4D97-AF65-F5344CB8AC3E}">
        <p14:creationId xmlns:p14="http://schemas.microsoft.com/office/powerpoint/2010/main" val="486209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最小生成树构造示例</a:t>
            </a:r>
            <a:r>
              <a:rPr lang="en-US" altLang="zh-CN" dirty="0"/>
              <a:t>: </a:t>
            </a:r>
            <a:r>
              <a:rPr lang="en-US" altLang="zh-CN" dirty="0" err="1"/>
              <a:t>Kruskal</a:t>
            </a:r>
            <a:r>
              <a:rPr lang="zh-CN" altLang="en-US" dirty="0"/>
              <a:t>算法</a:t>
            </a:r>
          </a:p>
        </p:txBody>
      </p:sp>
      <p:sp>
        <p:nvSpPr>
          <p:cNvPr id="4" name="椭圆 3"/>
          <p:cNvSpPr/>
          <p:nvPr/>
        </p:nvSpPr>
        <p:spPr bwMode="auto">
          <a:xfrm>
            <a:off x="571660" y="1842575"/>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5" name="椭圆 4"/>
          <p:cNvSpPr/>
          <p:nvPr/>
        </p:nvSpPr>
        <p:spPr bwMode="auto">
          <a:xfrm>
            <a:off x="571660" y="3396071"/>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6" name="椭圆 5"/>
          <p:cNvSpPr/>
          <p:nvPr/>
        </p:nvSpPr>
        <p:spPr bwMode="auto">
          <a:xfrm>
            <a:off x="2370963" y="3396071"/>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2368505" y="1842575"/>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3769602" y="2712729"/>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cxnSp>
        <p:nvCxnSpPr>
          <p:cNvPr id="9" name="直接连接符 8"/>
          <p:cNvCxnSpPr>
            <a:stCxn id="4" idx="6"/>
            <a:endCxn id="7" idx="2"/>
          </p:cNvCxnSpPr>
          <p:nvPr/>
        </p:nvCxnSpPr>
        <p:spPr bwMode="auto">
          <a:xfrm>
            <a:off x="792886" y="1960562"/>
            <a:ext cx="157561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a:off x="792886" y="3504228"/>
            <a:ext cx="1575619"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a:stCxn id="4" idx="4"/>
            <a:endCxn id="5" idx="0"/>
          </p:cNvCxnSpPr>
          <p:nvPr/>
        </p:nvCxnSpPr>
        <p:spPr bwMode="auto">
          <a:xfrm>
            <a:off x="682273" y="2078549"/>
            <a:ext cx="0" cy="13175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p:nvCxnSpPr>
        <p:spPr bwMode="auto">
          <a:xfrm>
            <a:off x="2456997" y="2078549"/>
            <a:ext cx="0" cy="1317522"/>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a:stCxn id="4" idx="5"/>
            <a:endCxn id="6" idx="1"/>
          </p:cNvCxnSpPr>
          <p:nvPr/>
        </p:nvCxnSpPr>
        <p:spPr bwMode="auto">
          <a:xfrm>
            <a:off x="760488" y="2043991"/>
            <a:ext cx="1642873" cy="138663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a:stCxn id="5" idx="7"/>
            <a:endCxn id="7" idx="3"/>
          </p:cNvCxnSpPr>
          <p:nvPr/>
        </p:nvCxnSpPr>
        <p:spPr bwMode="auto">
          <a:xfrm flipV="1">
            <a:off x="760488" y="2043991"/>
            <a:ext cx="1640415" cy="138663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endCxn id="8" idx="3"/>
          </p:cNvCxnSpPr>
          <p:nvPr/>
        </p:nvCxnSpPr>
        <p:spPr bwMode="auto">
          <a:xfrm flipV="1">
            <a:off x="2580341" y="2914145"/>
            <a:ext cx="1221659" cy="60989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endCxn id="8" idx="0"/>
          </p:cNvCxnSpPr>
          <p:nvPr/>
        </p:nvCxnSpPr>
        <p:spPr bwMode="auto">
          <a:xfrm>
            <a:off x="2580341" y="1960562"/>
            <a:ext cx="1299874" cy="752167"/>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文本框 16"/>
          <p:cNvSpPr txBox="1"/>
          <p:nvPr/>
        </p:nvSpPr>
        <p:spPr>
          <a:xfrm>
            <a:off x="317738" y="1488632"/>
            <a:ext cx="413896"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a:t>
            </a:r>
          </a:p>
        </p:txBody>
      </p:sp>
      <p:sp>
        <p:nvSpPr>
          <p:cNvPr id="18" name="文本框 17"/>
          <p:cNvSpPr txBox="1"/>
          <p:nvPr/>
        </p:nvSpPr>
        <p:spPr>
          <a:xfrm>
            <a:off x="2334535" y="1505911"/>
            <a:ext cx="413896"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1</a:t>
            </a:r>
          </a:p>
        </p:txBody>
      </p:sp>
      <p:sp>
        <p:nvSpPr>
          <p:cNvPr id="19" name="文本框 18"/>
          <p:cNvSpPr txBox="1"/>
          <p:nvPr/>
        </p:nvSpPr>
        <p:spPr>
          <a:xfrm>
            <a:off x="2099943" y="3558612"/>
            <a:ext cx="413896"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3</a:t>
            </a:r>
          </a:p>
        </p:txBody>
      </p:sp>
      <p:sp>
        <p:nvSpPr>
          <p:cNvPr id="20" name="文本框 19"/>
          <p:cNvSpPr txBox="1"/>
          <p:nvPr/>
        </p:nvSpPr>
        <p:spPr>
          <a:xfrm>
            <a:off x="300491" y="3539424"/>
            <a:ext cx="413896"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a:t>
            </a:r>
          </a:p>
        </p:txBody>
      </p:sp>
      <p:sp>
        <p:nvSpPr>
          <p:cNvPr id="21" name="文本框 20"/>
          <p:cNvSpPr txBox="1"/>
          <p:nvPr/>
        </p:nvSpPr>
        <p:spPr>
          <a:xfrm>
            <a:off x="3990828" y="2594760"/>
            <a:ext cx="413896"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2</a:t>
            </a:r>
          </a:p>
        </p:txBody>
      </p:sp>
      <p:sp>
        <p:nvSpPr>
          <p:cNvPr id="22" name="文本框 21"/>
          <p:cNvSpPr txBox="1"/>
          <p:nvPr/>
        </p:nvSpPr>
        <p:spPr>
          <a:xfrm>
            <a:off x="1282747" y="351961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18</a:t>
            </a:r>
            <a:endParaRPr lang="en-US" altLang="zh-CN" sz="1600" baseline="-25000" dirty="0">
              <a:latin typeface="华文中宋" panose="02010600040101010101" pitchFamily="2" charset="-122"/>
              <a:ea typeface="华文中宋" panose="02010600040101010101" pitchFamily="2" charset="-122"/>
            </a:endParaRPr>
          </a:p>
        </p:txBody>
      </p:sp>
      <p:sp>
        <p:nvSpPr>
          <p:cNvPr id="23" name="文本框 22"/>
          <p:cNvSpPr txBox="1"/>
          <p:nvPr/>
        </p:nvSpPr>
        <p:spPr>
          <a:xfrm>
            <a:off x="1345564" y="1633575"/>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19</a:t>
            </a:r>
            <a:endParaRPr lang="en-US" altLang="zh-CN" sz="1600" baseline="-25000" dirty="0">
              <a:latin typeface="华文中宋" panose="02010600040101010101" pitchFamily="2" charset="-122"/>
              <a:ea typeface="华文中宋" panose="02010600040101010101" pitchFamily="2" charset="-122"/>
            </a:endParaRPr>
          </a:p>
        </p:txBody>
      </p:sp>
      <p:sp>
        <p:nvSpPr>
          <p:cNvPr id="24" name="文本框 23"/>
          <p:cNvSpPr txBox="1"/>
          <p:nvPr/>
        </p:nvSpPr>
        <p:spPr>
          <a:xfrm>
            <a:off x="274901" y="2594760"/>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10</a:t>
            </a:r>
          </a:p>
        </p:txBody>
      </p:sp>
      <p:sp>
        <p:nvSpPr>
          <p:cNvPr id="25" name="文本框 24"/>
          <p:cNvSpPr txBox="1"/>
          <p:nvPr/>
        </p:nvSpPr>
        <p:spPr>
          <a:xfrm>
            <a:off x="2456997" y="2587542"/>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6</a:t>
            </a:r>
            <a:endParaRPr lang="en-US" altLang="zh-CN" sz="1600" baseline="-25000" dirty="0">
              <a:latin typeface="华文中宋" panose="02010600040101010101" pitchFamily="2" charset="-122"/>
              <a:ea typeface="华文中宋" panose="02010600040101010101" pitchFamily="2" charset="-122"/>
            </a:endParaRPr>
          </a:p>
        </p:txBody>
      </p:sp>
      <p:sp>
        <p:nvSpPr>
          <p:cNvPr id="26" name="文本框 25"/>
          <p:cNvSpPr txBox="1"/>
          <p:nvPr/>
        </p:nvSpPr>
        <p:spPr>
          <a:xfrm>
            <a:off x="1580695" y="2113131"/>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11</a:t>
            </a:r>
            <a:endParaRPr lang="en-US" altLang="zh-CN" sz="1600" baseline="-25000" dirty="0">
              <a:latin typeface="华文中宋" panose="02010600040101010101" pitchFamily="2" charset="-122"/>
              <a:ea typeface="华文中宋" panose="02010600040101010101" pitchFamily="2" charset="-122"/>
            </a:endParaRPr>
          </a:p>
        </p:txBody>
      </p:sp>
      <p:sp>
        <p:nvSpPr>
          <p:cNvPr id="27" name="文本框 26"/>
          <p:cNvSpPr txBox="1"/>
          <p:nvPr/>
        </p:nvSpPr>
        <p:spPr>
          <a:xfrm>
            <a:off x="1035358" y="2109175"/>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8</a:t>
            </a:r>
            <a:endParaRPr lang="en-US" altLang="zh-CN" sz="1600" baseline="-25000" dirty="0">
              <a:latin typeface="华文中宋" panose="02010600040101010101" pitchFamily="2" charset="-122"/>
              <a:ea typeface="华文中宋" panose="02010600040101010101" pitchFamily="2" charset="-122"/>
            </a:endParaRPr>
          </a:p>
        </p:txBody>
      </p:sp>
      <p:sp>
        <p:nvSpPr>
          <p:cNvPr id="28" name="文本框 27"/>
          <p:cNvSpPr txBox="1"/>
          <p:nvPr/>
        </p:nvSpPr>
        <p:spPr>
          <a:xfrm>
            <a:off x="3161785" y="3159660"/>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6</a:t>
            </a:r>
            <a:endParaRPr lang="en-US" altLang="zh-CN" sz="1600" baseline="-25000" dirty="0">
              <a:latin typeface="华文中宋" panose="02010600040101010101" pitchFamily="2" charset="-122"/>
              <a:ea typeface="华文中宋" panose="02010600040101010101" pitchFamily="2" charset="-122"/>
            </a:endParaRPr>
          </a:p>
        </p:txBody>
      </p:sp>
      <p:sp>
        <p:nvSpPr>
          <p:cNvPr id="29" name="文本框 28"/>
          <p:cNvSpPr txBox="1"/>
          <p:nvPr/>
        </p:nvSpPr>
        <p:spPr>
          <a:xfrm>
            <a:off x="3161785" y="2012282"/>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5</a:t>
            </a:r>
            <a:endParaRPr lang="en-US" altLang="zh-CN" sz="1600" baseline="-25000" dirty="0">
              <a:latin typeface="华文中宋" panose="02010600040101010101" pitchFamily="2" charset="-122"/>
              <a:ea typeface="华文中宋" panose="02010600040101010101" pitchFamily="2" charset="-122"/>
            </a:endParaRPr>
          </a:p>
        </p:txBody>
      </p:sp>
      <p:sp>
        <p:nvSpPr>
          <p:cNvPr id="30" name="椭圆 29"/>
          <p:cNvSpPr/>
          <p:nvPr/>
        </p:nvSpPr>
        <p:spPr bwMode="auto">
          <a:xfrm>
            <a:off x="1463435" y="2619323"/>
            <a:ext cx="221226" cy="235974"/>
          </a:xfrm>
          <a:prstGeom prst="ellipse">
            <a:avLst/>
          </a:prstGeom>
          <a:solidFill>
            <a:srgbClr val="36964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6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31" name="文本框 30"/>
          <p:cNvSpPr txBox="1"/>
          <p:nvPr/>
        </p:nvSpPr>
        <p:spPr>
          <a:xfrm>
            <a:off x="1352673" y="2835434"/>
            <a:ext cx="413896"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5</a:t>
            </a:r>
          </a:p>
        </p:txBody>
      </p:sp>
      <p:sp>
        <p:nvSpPr>
          <p:cNvPr id="32" name="文本框 31"/>
          <p:cNvSpPr txBox="1"/>
          <p:nvPr/>
        </p:nvSpPr>
        <p:spPr>
          <a:xfrm>
            <a:off x="752277" y="2853960"/>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7</a:t>
            </a:r>
            <a:endParaRPr lang="en-US" altLang="zh-CN" sz="1600" baseline="-25000" dirty="0">
              <a:latin typeface="华文中宋" panose="02010600040101010101" pitchFamily="2" charset="-122"/>
              <a:ea typeface="华文中宋" panose="02010600040101010101" pitchFamily="2" charset="-122"/>
            </a:endParaRPr>
          </a:p>
        </p:txBody>
      </p:sp>
      <p:sp>
        <p:nvSpPr>
          <p:cNvPr id="33" name="文本框 32"/>
          <p:cNvSpPr txBox="1"/>
          <p:nvPr/>
        </p:nvSpPr>
        <p:spPr>
          <a:xfrm>
            <a:off x="1864191" y="2813779"/>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14</a:t>
            </a:r>
            <a:endParaRPr lang="en-US" altLang="zh-CN" sz="1600" baseline="-25000"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34" name="文本框 33"/>
              <p:cNvSpPr txBox="1"/>
              <p:nvPr/>
            </p:nvSpPr>
            <p:spPr>
              <a:xfrm>
                <a:off x="571660" y="4572111"/>
                <a:ext cx="3042500" cy="1516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19</m:t>
                                      </m:r>
                                    </m:e>
                                    <m:e>
                                      <m:r>
                                        <a:rPr lang="en-US" altLang="zh-CN" i="1" smtClean="0">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19</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5</m:t>
                                      </m:r>
                                    </m:e>
                                  </m:mr>
                                </m:m>
                              </m:e>
                              <m:e>
                                <m:m>
                                  <m:mPr>
                                    <m:mcs>
                                      <m:mc>
                                        <m:mcPr>
                                          <m:count m:val="2"/>
                                          <m:mcJc m:val="center"/>
                                        </m:mcPr>
                                      </m:mc>
                                    </m:mcs>
                                    <m:ctrlPr>
                                      <a:rPr lang="en-US" altLang="zh-CN" i="1" smtClean="0">
                                        <a:latin typeface="Cambria Math" panose="02040503050406030204" pitchFamily="18" charset="0"/>
                                      </a:rPr>
                                    </m:ctrlPr>
                                  </m:mP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6</m:t>
                                            </m:r>
                                          </m:e>
                                        </m:mr>
                                      </m:m>
                                    </m:e>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0</m:t>
                                                  </m:r>
                                                </m:e>
                                                <m:e>
                                                  <m:r>
                                                    <a:rPr lang="en-US" altLang="zh-CN" b="0" i="1" smtClean="0">
                                                      <a:latin typeface="Cambria Math" panose="02040503050406030204" pitchFamily="18" charset="0"/>
                                                    </a:rPr>
                                                    <m:t>8</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11</m:t>
                                                  </m:r>
                                                </m:e>
                                              </m:mr>
                                            </m:m>
                                          </m:e>
                                        </m:mr>
                                      </m:m>
                                    </m:e>
                                  </m:mr>
                                </m:m>
                              </m:e>
                            </m:mr>
                            <m:mr>
                              <m:e>
                                <m:m>
                                  <m:mPr>
                                    <m:mcs>
                                      <m:mc>
                                        <m:mcPr>
                                          <m:count m:val="3"/>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5</m:t>
                                      </m:r>
                                    </m:e>
                                    <m:e>
                                      <m:r>
                                        <a:rPr lang="en-US" altLang="zh-CN" b="0" i="1" smtClean="0">
                                          <a:latin typeface="Cambria Math" panose="02040503050406030204" pitchFamily="18" charset="0"/>
                                        </a:rPr>
                                        <m:t>0</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8</m:t>
                                                  </m:r>
                                                </m:e>
                                              </m:mr>
                                            </m:m>
                                          </m:e>
                                        </m:mr>
                                      </m:m>
                                    </m:e>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6</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11</m:t>
                                                  </m:r>
                                                </m:e>
                                              </m:mr>
                                            </m:m>
                                          </m:e>
                                        </m:mr>
                                      </m:m>
                                    </m:e>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6</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a:rPr lang="en-US" altLang="zh-CN" i="1" smtClean="0">
                                                      <a:latin typeface="Cambria Math" panose="02040503050406030204" pitchFamily="18" charset="0"/>
                                                      <a:ea typeface="Cambria Math" panose="02040503050406030204" pitchFamily="18" charset="0"/>
                                                    </a:rPr>
                                                    <m:t>∞</m:t>
                                                  </m:r>
                                                </m:e>
                                              </m:mr>
                                            </m:m>
                                          </m:e>
                                        </m:mr>
                                      </m:m>
                                    </m:e>
                                  </m:mr>
                                </m:m>
                              </m:e>
                              <m:e>
                                <m:m>
                                  <m:mPr>
                                    <m:mcs>
                                      <m:mc>
                                        <m:mcPr>
                                          <m:count m:val="2"/>
                                          <m:mcJc m:val="center"/>
                                        </m:mcPr>
                                      </m:mc>
                                    </m:mcs>
                                    <m:ctrlPr>
                                      <a:rPr lang="en-US" altLang="zh-CN" i="1" smtClean="0">
                                        <a:latin typeface="Cambria Math" panose="02040503050406030204" pitchFamily="18" charset="0"/>
                                      </a:rPr>
                                    </m:ctrlPr>
                                  </m:mPr>
                                  <m:mr>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6</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8</m:t>
                                                        </m:r>
                                                      </m:e>
                                                    </m:mr>
                                                    <m:mr>
                                                      <m:e>
                                                        <m:r>
                                                          <a:rPr lang="en-US" altLang="zh-CN" b="0" i="1" smtClean="0">
                                                            <a:latin typeface="Cambria Math" panose="02040503050406030204" pitchFamily="18" charset="0"/>
                                                          </a:rPr>
                                                          <m:t>14</m:t>
                                                        </m:r>
                                                      </m:e>
                                                    </m:mr>
                                                  </m:m>
                                                </m:e>
                                              </m:mr>
                                            </m:m>
                                          </m:e>
                                        </m:mr>
                                      </m:m>
                                    </m:e>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e>
                                                  <m:r>
                                                    <a:rPr lang="en-US" altLang="zh-CN" i="1" smtClean="0">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8</m:t>
                                                        </m:r>
                                                      </m:e>
                                                      <m:e>
                                                        <m:r>
                                                          <a:rPr lang="en-US" altLang="zh-CN" b="0" i="1" smtClean="0">
                                                            <a:latin typeface="Cambria Math" panose="02040503050406030204" pitchFamily="18" charset="0"/>
                                                          </a:rPr>
                                                          <m:t>14</m:t>
                                                        </m:r>
                                                      </m:e>
                                                    </m:mr>
                                                  </m:m>
                                                </m:e>
                                              </m:mr>
                                              <m:mr>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7</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7</m:t>
                                                              </m:r>
                                                            </m:e>
                                                            <m:e>
                                                              <m:r>
                                                                <a:rPr lang="en-US" altLang="zh-CN" b="0" i="1" smtClean="0">
                                                                  <a:latin typeface="Cambria Math" panose="02040503050406030204" pitchFamily="18" charset="0"/>
                                                                </a:rPr>
                                                                <m:t>0</m:t>
                                                              </m:r>
                                                            </m:e>
                                                          </m:mr>
                                                        </m:m>
                                                      </m:e>
                                                    </m:mr>
                                                  </m:m>
                                                </m:e>
                                              </m:mr>
                                            </m:m>
                                          </m:e>
                                        </m:mr>
                                      </m:m>
                                    </m:e>
                                  </m:mr>
                                </m:m>
                              </m:e>
                            </m:mr>
                          </m:m>
                        </m:e>
                      </m:d>
                    </m:oMath>
                  </m:oMathPara>
                </a14:m>
                <a:endParaRPr lang="zh-CN" altLang="en-US" dirty="0"/>
              </a:p>
            </p:txBody>
          </p:sp>
        </mc:Choice>
        <mc:Fallback xmlns="">
          <p:sp>
            <p:nvSpPr>
              <p:cNvPr id="34" name="文本框 33"/>
              <p:cNvSpPr txBox="1">
                <a:spLocks noRot="1" noChangeAspect="1" noMove="1" noResize="1" noEditPoints="1" noAdjustHandles="1" noChangeArrowheads="1" noChangeShapeType="1" noTextEdit="1"/>
              </p:cNvSpPr>
              <p:nvPr/>
            </p:nvSpPr>
            <p:spPr>
              <a:xfrm>
                <a:off x="571660" y="4572111"/>
                <a:ext cx="3042500" cy="1516441"/>
              </a:xfrm>
              <a:prstGeom prst="rect">
                <a:avLst/>
              </a:prstGeom>
              <a:blipFill rotWithShape="0">
                <a:blip r:embed="rId3" cstate="print"/>
                <a:stretch>
                  <a:fillRect/>
                </a:stretch>
              </a:blipFill>
            </p:spPr>
            <p:txBody>
              <a:bodyPr/>
              <a:lstStyle/>
              <a:p>
                <a:r>
                  <a:rPr lang="zh-CN" altLang="en-US">
                    <a:noFill/>
                  </a:rPr>
                  <a:t> </a:t>
                </a:r>
              </a:p>
            </p:txBody>
          </p:sp>
        </mc:Fallback>
      </mc:AlternateContent>
      <p:sp>
        <p:nvSpPr>
          <p:cNvPr id="35" name="文本框 34"/>
          <p:cNvSpPr txBox="1"/>
          <p:nvPr/>
        </p:nvSpPr>
        <p:spPr>
          <a:xfrm>
            <a:off x="664333" y="4187396"/>
            <a:ext cx="2714486" cy="502702"/>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a:p>
            <a:endParaRPr lang="zh-CN" altLang="en-US" sz="1600" baseline="-25000" dirty="0">
              <a:latin typeface="华文中宋" panose="02010600040101010101" pitchFamily="2" charset="-122"/>
              <a:ea typeface="华文中宋" panose="02010600040101010101" pitchFamily="2" charset="-122"/>
            </a:endParaRPr>
          </a:p>
        </p:txBody>
      </p:sp>
      <p:sp>
        <p:nvSpPr>
          <p:cNvPr id="36" name="文本框 35"/>
          <p:cNvSpPr txBox="1"/>
          <p:nvPr/>
        </p:nvSpPr>
        <p:spPr>
          <a:xfrm>
            <a:off x="157764" y="4572111"/>
            <a:ext cx="535986" cy="1569660"/>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a:t>
            </a:r>
            <a:endParaRPr lang="zh-CN" altLang="en-US" sz="1600" baseline="-250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028266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r>
              <a:rPr lang="en-US" altLang="zh-CN" dirty="0"/>
              <a:t>: </a:t>
            </a:r>
            <a:r>
              <a:rPr lang="zh-CN" altLang="en-US" dirty="0"/>
              <a:t>练习</a:t>
            </a:r>
          </a:p>
        </p:txBody>
      </p:sp>
      <p:sp>
        <p:nvSpPr>
          <p:cNvPr id="27" name="椭圆 26"/>
          <p:cNvSpPr/>
          <p:nvPr/>
        </p:nvSpPr>
        <p:spPr bwMode="auto">
          <a:xfrm>
            <a:off x="1181100" y="381762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8" name="椭圆 27"/>
          <p:cNvSpPr/>
          <p:nvPr/>
        </p:nvSpPr>
        <p:spPr bwMode="auto">
          <a:xfrm>
            <a:off x="2156460" y="531876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9" name="椭圆 28"/>
          <p:cNvSpPr/>
          <p:nvPr/>
        </p:nvSpPr>
        <p:spPr bwMode="auto">
          <a:xfrm>
            <a:off x="3878580" y="381762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err="1">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0" name="椭圆 29"/>
          <p:cNvSpPr/>
          <p:nvPr/>
        </p:nvSpPr>
        <p:spPr bwMode="auto">
          <a:xfrm>
            <a:off x="8069580" y="381762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e</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1" name="椭圆 30"/>
          <p:cNvSpPr/>
          <p:nvPr/>
        </p:nvSpPr>
        <p:spPr bwMode="auto">
          <a:xfrm>
            <a:off x="6637020" y="531876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2" name="椭圆 31"/>
          <p:cNvSpPr/>
          <p:nvPr/>
        </p:nvSpPr>
        <p:spPr bwMode="auto">
          <a:xfrm>
            <a:off x="4457700" y="531876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3" name="椭圆 32"/>
          <p:cNvSpPr/>
          <p:nvPr/>
        </p:nvSpPr>
        <p:spPr bwMode="auto">
          <a:xfrm>
            <a:off x="2171700" y="2295684"/>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4" name="椭圆 33"/>
          <p:cNvSpPr/>
          <p:nvPr/>
        </p:nvSpPr>
        <p:spPr bwMode="auto">
          <a:xfrm>
            <a:off x="4732020" y="2349024"/>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5" name="椭圆 34"/>
          <p:cNvSpPr/>
          <p:nvPr/>
        </p:nvSpPr>
        <p:spPr bwMode="auto">
          <a:xfrm>
            <a:off x="6637020" y="2349024"/>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37" name="直接连接符 36"/>
          <p:cNvCxnSpPr>
            <a:stCxn id="28" idx="0"/>
          </p:cNvCxnSpPr>
          <p:nvPr/>
        </p:nvCxnSpPr>
        <p:spPr bwMode="auto">
          <a:xfrm flipV="1">
            <a:off x="2446020" y="2951004"/>
            <a:ext cx="15240" cy="2367756"/>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37"/>
          <p:cNvCxnSpPr>
            <a:endCxn id="34" idx="2"/>
          </p:cNvCxnSpPr>
          <p:nvPr/>
        </p:nvCxnSpPr>
        <p:spPr bwMode="auto">
          <a:xfrm>
            <a:off x="2766060" y="2653824"/>
            <a:ext cx="1965960" cy="7620"/>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a:stCxn id="29" idx="7"/>
          </p:cNvCxnSpPr>
          <p:nvPr/>
        </p:nvCxnSpPr>
        <p:spPr bwMode="auto">
          <a:xfrm flipV="1">
            <a:off x="4372890" y="2989104"/>
            <a:ext cx="633450" cy="920022"/>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p:cNvCxnSpPr>
            <a:endCxn id="35" idx="2"/>
          </p:cNvCxnSpPr>
          <p:nvPr/>
        </p:nvCxnSpPr>
        <p:spPr bwMode="auto">
          <a:xfrm>
            <a:off x="5311140" y="2661444"/>
            <a:ext cx="1325880" cy="0"/>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a:endCxn id="29" idx="3"/>
          </p:cNvCxnSpPr>
          <p:nvPr/>
        </p:nvCxnSpPr>
        <p:spPr bwMode="auto">
          <a:xfrm flipV="1">
            <a:off x="2621280" y="4350954"/>
            <a:ext cx="1342110" cy="1005906"/>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p:cNvCxnSpPr>
            <a:endCxn id="28" idx="2"/>
          </p:cNvCxnSpPr>
          <p:nvPr/>
        </p:nvCxnSpPr>
        <p:spPr bwMode="auto">
          <a:xfrm>
            <a:off x="1386840" y="4457700"/>
            <a:ext cx="769620" cy="1173480"/>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43"/>
          <p:cNvCxnSpPr>
            <a:stCxn id="27" idx="0"/>
          </p:cNvCxnSpPr>
          <p:nvPr/>
        </p:nvCxnSpPr>
        <p:spPr bwMode="auto">
          <a:xfrm flipV="1">
            <a:off x="1470660" y="2735580"/>
            <a:ext cx="746760" cy="1082040"/>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51"/>
          <p:cNvCxnSpPr>
            <a:endCxn id="30" idx="3"/>
          </p:cNvCxnSpPr>
          <p:nvPr/>
        </p:nvCxnSpPr>
        <p:spPr bwMode="auto">
          <a:xfrm flipV="1">
            <a:off x="7228065" y="4350954"/>
            <a:ext cx="926325" cy="1248747"/>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52"/>
          <p:cNvCxnSpPr>
            <a:endCxn id="30" idx="1"/>
          </p:cNvCxnSpPr>
          <p:nvPr/>
        </p:nvCxnSpPr>
        <p:spPr bwMode="auto">
          <a:xfrm>
            <a:off x="7216140" y="2641647"/>
            <a:ext cx="938250" cy="1267479"/>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a:endCxn id="31" idx="1"/>
          </p:cNvCxnSpPr>
          <p:nvPr/>
        </p:nvCxnSpPr>
        <p:spPr bwMode="auto">
          <a:xfrm>
            <a:off x="5143500" y="2943384"/>
            <a:ext cx="1578330" cy="2466882"/>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54"/>
          <p:cNvCxnSpPr>
            <a:stCxn id="31" idx="0"/>
          </p:cNvCxnSpPr>
          <p:nvPr/>
        </p:nvCxnSpPr>
        <p:spPr bwMode="auto">
          <a:xfrm flipV="1">
            <a:off x="6926580" y="2993232"/>
            <a:ext cx="68580" cy="2325528"/>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55"/>
          <p:cNvCxnSpPr/>
          <p:nvPr/>
        </p:nvCxnSpPr>
        <p:spPr bwMode="auto">
          <a:xfrm>
            <a:off x="5036820" y="5642928"/>
            <a:ext cx="1600200" cy="18732"/>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56"/>
          <p:cNvCxnSpPr>
            <a:stCxn id="32" idx="0"/>
          </p:cNvCxnSpPr>
          <p:nvPr/>
        </p:nvCxnSpPr>
        <p:spPr bwMode="auto">
          <a:xfrm flipH="1" flipV="1">
            <a:off x="4335780" y="4411980"/>
            <a:ext cx="411480" cy="906780"/>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a:endCxn id="32" idx="2"/>
          </p:cNvCxnSpPr>
          <p:nvPr/>
        </p:nvCxnSpPr>
        <p:spPr bwMode="auto">
          <a:xfrm flipV="1">
            <a:off x="2772690" y="5631180"/>
            <a:ext cx="1685010" cy="30480"/>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文本框 65"/>
          <p:cNvSpPr txBox="1"/>
          <p:nvPr/>
        </p:nvSpPr>
        <p:spPr>
          <a:xfrm>
            <a:off x="1405978" y="3068905"/>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sp>
        <p:nvSpPr>
          <p:cNvPr id="67" name="文本框 66"/>
          <p:cNvSpPr txBox="1"/>
          <p:nvPr/>
        </p:nvSpPr>
        <p:spPr>
          <a:xfrm>
            <a:off x="1312860" y="4884756"/>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8</a:t>
            </a:r>
            <a:endParaRPr lang="en-US" altLang="zh-CN" sz="1600" baseline="-25000" dirty="0">
              <a:latin typeface="华文中宋" panose="02010600040101010101" pitchFamily="2" charset="-122"/>
              <a:ea typeface="华文中宋" panose="02010600040101010101" pitchFamily="2" charset="-122"/>
            </a:endParaRPr>
          </a:p>
        </p:txBody>
      </p:sp>
      <p:sp>
        <p:nvSpPr>
          <p:cNvPr id="68" name="文本框 67"/>
          <p:cNvSpPr txBox="1"/>
          <p:nvPr/>
        </p:nvSpPr>
        <p:spPr>
          <a:xfrm>
            <a:off x="3525450" y="2288918"/>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8</a:t>
            </a:r>
            <a:endParaRPr lang="en-US" altLang="zh-CN" sz="1600" baseline="-25000" dirty="0">
              <a:latin typeface="华文中宋" panose="02010600040101010101" pitchFamily="2" charset="-122"/>
              <a:ea typeface="华文中宋" panose="02010600040101010101" pitchFamily="2" charset="-122"/>
            </a:endParaRPr>
          </a:p>
        </p:txBody>
      </p:sp>
      <p:sp>
        <p:nvSpPr>
          <p:cNvPr id="69" name="文本框 68"/>
          <p:cNvSpPr txBox="1"/>
          <p:nvPr/>
        </p:nvSpPr>
        <p:spPr>
          <a:xfrm>
            <a:off x="2453640" y="3874219"/>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11</a:t>
            </a:r>
            <a:endParaRPr lang="en-US" altLang="zh-CN" sz="1600" baseline="-25000" dirty="0">
              <a:latin typeface="华文中宋" panose="02010600040101010101" pitchFamily="2" charset="-122"/>
              <a:ea typeface="华文中宋" panose="02010600040101010101" pitchFamily="2" charset="-122"/>
            </a:endParaRPr>
          </a:p>
        </p:txBody>
      </p:sp>
      <p:sp>
        <p:nvSpPr>
          <p:cNvPr id="70" name="文本框 69"/>
          <p:cNvSpPr txBox="1"/>
          <p:nvPr/>
        </p:nvSpPr>
        <p:spPr>
          <a:xfrm>
            <a:off x="2746555" y="4631217"/>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7</a:t>
            </a:r>
            <a:endParaRPr lang="en-US" altLang="zh-CN" sz="1600" baseline="-25000" dirty="0">
              <a:latin typeface="华文中宋" panose="02010600040101010101" pitchFamily="2" charset="-122"/>
              <a:ea typeface="华文中宋" panose="02010600040101010101" pitchFamily="2" charset="-122"/>
            </a:endParaRPr>
          </a:p>
        </p:txBody>
      </p:sp>
      <p:sp>
        <p:nvSpPr>
          <p:cNvPr id="71" name="文本框 70"/>
          <p:cNvSpPr txBox="1"/>
          <p:nvPr/>
        </p:nvSpPr>
        <p:spPr>
          <a:xfrm>
            <a:off x="3491970" y="5642928"/>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a:t>
            </a:r>
            <a:endParaRPr lang="en-US" altLang="zh-CN" sz="1600" baseline="-25000" dirty="0">
              <a:latin typeface="华文中宋" panose="02010600040101010101" pitchFamily="2" charset="-122"/>
              <a:ea typeface="华文中宋" panose="02010600040101010101" pitchFamily="2" charset="-122"/>
            </a:endParaRPr>
          </a:p>
        </p:txBody>
      </p:sp>
      <p:sp>
        <p:nvSpPr>
          <p:cNvPr id="72" name="文本框 71"/>
          <p:cNvSpPr txBox="1"/>
          <p:nvPr/>
        </p:nvSpPr>
        <p:spPr>
          <a:xfrm>
            <a:off x="4527396" y="4513749"/>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6</a:t>
            </a:r>
            <a:endParaRPr lang="en-US" altLang="zh-CN" sz="1600" baseline="-25000" dirty="0">
              <a:latin typeface="华文中宋" panose="02010600040101010101" pitchFamily="2" charset="-122"/>
              <a:ea typeface="华文中宋" panose="02010600040101010101" pitchFamily="2" charset="-122"/>
            </a:endParaRPr>
          </a:p>
        </p:txBody>
      </p:sp>
      <p:sp>
        <p:nvSpPr>
          <p:cNvPr id="73" name="文本框 72"/>
          <p:cNvSpPr txBox="1"/>
          <p:nvPr/>
        </p:nvSpPr>
        <p:spPr>
          <a:xfrm>
            <a:off x="5532120" y="4057968"/>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sp>
        <p:nvSpPr>
          <p:cNvPr id="74" name="文本框 73"/>
          <p:cNvSpPr txBox="1"/>
          <p:nvPr/>
        </p:nvSpPr>
        <p:spPr>
          <a:xfrm>
            <a:off x="6531045" y="3739849"/>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14</a:t>
            </a:r>
            <a:endParaRPr lang="en-US" altLang="zh-CN" sz="1600" baseline="-25000" dirty="0">
              <a:latin typeface="华文中宋" panose="02010600040101010101" pitchFamily="2" charset="-122"/>
              <a:ea typeface="华文中宋" panose="02010600040101010101" pitchFamily="2" charset="-122"/>
            </a:endParaRPr>
          </a:p>
        </p:txBody>
      </p:sp>
      <p:sp>
        <p:nvSpPr>
          <p:cNvPr id="75" name="文本框 74"/>
          <p:cNvSpPr txBox="1"/>
          <p:nvPr/>
        </p:nvSpPr>
        <p:spPr>
          <a:xfrm>
            <a:off x="6019200" y="2322890"/>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7</a:t>
            </a:r>
            <a:endParaRPr lang="en-US" altLang="zh-CN" sz="1600" baseline="-25000" dirty="0">
              <a:latin typeface="华文中宋" panose="02010600040101010101" pitchFamily="2" charset="-122"/>
              <a:ea typeface="华文中宋" panose="02010600040101010101" pitchFamily="2" charset="-122"/>
            </a:endParaRPr>
          </a:p>
        </p:txBody>
      </p:sp>
      <p:sp>
        <p:nvSpPr>
          <p:cNvPr id="76" name="文本框 75"/>
          <p:cNvSpPr txBox="1"/>
          <p:nvPr/>
        </p:nvSpPr>
        <p:spPr>
          <a:xfrm>
            <a:off x="7709115" y="2997969"/>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9</a:t>
            </a:r>
            <a:endParaRPr lang="en-US" altLang="zh-CN" sz="1600" baseline="-25000" dirty="0">
              <a:latin typeface="华文中宋" panose="02010600040101010101" pitchFamily="2" charset="-122"/>
              <a:ea typeface="华文中宋" panose="02010600040101010101" pitchFamily="2" charset="-122"/>
            </a:endParaRPr>
          </a:p>
        </p:txBody>
      </p:sp>
      <p:sp>
        <p:nvSpPr>
          <p:cNvPr id="77" name="文本框 76"/>
          <p:cNvSpPr txBox="1"/>
          <p:nvPr/>
        </p:nvSpPr>
        <p:spPr>
          <a:xfrm>
            <a:off x="4302048" y="3192780"/>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a:t>
            </a:r>
            <a:endParaRPr lang="en-US" altLang="zh-CN" sz="1600" baseline="-25000" dirty="0">
              <a:latin typeface="华文中宋" panose="02010600040101010101" pitchFamily="2" charset="-122"/>
              <a:ea typeface="华文中宋" panose="02010600040101010101" pitchFamily="2" charset="-122"/>
            </a:endParaRPr>
          </a:p>
        </p:txBody>
      </p:sp>
      <p:sp>
        <p:nvSpPr>
          <p:cNvPr id="78" name="文本框 77"/>
          <p:cNvSpPr txBox="1"/>
          <p:nvPr/>
        </p:nvSpPr>
        <p:spPr>
          <a:xfrm>
            <a:off x="5572008" y="5673408"/>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a:t>
            </a:r>
            <a:endParaRPr lang="en-US" altLang="zh-CN" sz="1600" baseline="-25000" dirty="0">
              <a:latin typeface="华文中宋" panose="02010600040101010101" pitchFamily="2" charset="-122"/>
              <a:ea typeface="华文中宋" panose="02010600040101010101" pitchFamily="2" charset="-122"/>
            </a:endParaRPr>
          </a:p>
        </p:txBody>
      </p:sp>
      <p:sp>
        <p:nvSpPr>
          <p:cNvPr id="79" name="文本框 78"/>
          <p:cNvSpPr txBox="1"/>
          <p:nvPr/>
        </p:nvSpPr>
        <p:spPr>
          <a:xfrm>
            <a:off x="7783146" y="4822888"/>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10</a:t>
            </a:r>
            <a:endParaRPr lang="en-US" altLang="zh-CN" sz="1600" baseline="-25000" dirty="0">
              <a:latin typeface="华文中宋" panose="02010600040101010101" pitchFamily="2" charset="-122"/>
              <a:ea typeface="华文中宋" panose="02010600040101010101" pitchFamily="2" charset="-122"/>
            </a:endParaRPr>
          </a:p>
        </p:txBody>
      </p:sp>
      <p:sp>
        <p:nvSpPr>
          <p:cNvPr id="80" name="文本框 79"/>
          <p:cNvSpPr txBox="1"/>
          <p:nvPr/>
        </p:nvSpPr>
        <p:spPr>
          <a:xfrm>
            <a:off x="174557" y="1387628"/>
            <a:ext cx="8542723" cy="461665"/>
          </a:xfrm>
          <a:prstGeom prst="rect">
            <a:avLst/>
          </a:prstGeom>
          <a:noFill/>
        </p:spPr>
        <p:txBody>
          <a:bodyPr wrap="none" rtlCol="0">
            <a:spAutoFit/>
          </a:bodyPr>
          <a:lstStyle/>
          <a:p>
            <a:r>
              <a:rPr lang="zh-CN" altLang="en-US" sz="2400" dirty="0">
                <a:latin typeface="华文中宋" panose="02010600040101010101" pitchFamily="2" charset="-122"/>
                <a:ea typeface="华文中宋" panose="02010600040101010101" pitchFamily="2" charset="-122"/>
              </a:rPr>
              <a:t>请基于下图使用</a:t>
            </a:r>
            <a:r>
              <a:rPr lang="en-US" altLang="zh-CN" sz="2400" dirty="0">
                <a:latin typeface="华文中宋" panose="02010600040101010101" pitchFamily="2" charset="-122"/>
                <a:ea typeface="华文中宋" panose="02010600040101010101" pitchFamily="2" charset="-122"/>
              </a:rPr>
              <a:t>Prim</a:t>
            </a:r>
            <a:r>
              <a:rPr lang="zh-CN" altLang="en-US" sz="2400" dirty="0">
                <a:latin typeface="华文中宋" panose="02010600040101010101" pitchFamily="2" charset="-122"/>
                <a:ea typeface="华文中宋" panose="02010600040101010101" pitchFamily="2" charset="-122"/>
              </a:rPr>
              <a:t>算法和</a:t>
            </a:r>
            <a:r>
              <a:rPr lang="en-US" altLang="zh-CN" sz="2400" dirty="0" err="1">
                <a:latin typeface="华文中宋" panose="02010600040101010101" pitchFamily="2" charset="-122"/>
                <a:ea typeface="华文中宋" panose="02010600040101010101" pitchFamily="2" charset="-122"/>
              </a:rPr>
              <a:t>Kruskal</a:t>
            </a:r>
            <a:r>
              <a:rPr lang="zh-CN" altLang="en-US" sz="2400" dirty="0">
                <a:latin typeface="华文中宋" panose="02010600040101010101" pitchFamily="2" charset="-122"/>
                <a:ea typeface="华文中宋" panose="02010600040101010101" pitchFamily="2" charset="-122"/>
              </a:rPr>
              <a:t>算法分别构建最小生成树</a:t>
            </a:r>
          </a:p>
        </p:txBody>
      </p:sp>
    </p:spTree>
    <p:extLst>
      <p:ext uri="{BB962C8B-B14F-4D97-AF65-F5344CB8AC3E}">
        <p14:creationId xmlns:p14="http://schemas.microsoft.com/office/powerpoint/2010/main" val="1648463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图的基本概念</a:t>
            </a:r>
          </a:p>
        </p:txBody>
      </p:sp>
      <p:sp>
        <p:nvSpPr>
          <p:cNvPr id="3" name="内容占位符 2"/>
          <p:cNvSpPr>
            <a:spLocks noGrp="1"/>
          </p:cNvSpPr>
          <p:nvPr>
            <p:ph idx="1"/>
          </p:nvPr>
        </p:nvSpPr>
        <p:spPr>
          <a:xfrm>
            <a:off x="452354" y="1341438"/>
            <a:ext cx="8310646" cy="4784725"/>
          </a:xfrm>
        </p:spPr>
        <p:txBody>
          <a:bodyPr/>
          <a:lstStyle/>
          <a:p>
            <a:r>
              <a:rPr lang="zh-CN" altLang="en-US" dirty="0">
                <a:solidFill>
                  <a:srgbClr val="C00000"/>
                </a:solidFill>
              </a:rPr>
              <a:t>路径</a:t>
            </a:r>
            <a:endParaRPr lang="en-US" altLang="zh-CN" dirty="0">
              <a:solidFill>
                <a:srgbClr val="C00000"/>
              </a:solidFill>
            </a:endParaRPr>
          </a:p>
          <a:p>
            <a:pPr lvl="1"/>
            <a:r>
              <a:rPr lang="zh-CN" altLang="en-US" sz="2000" dirty="0"/>
              <a:t>若存在顶点序列</a:t>
            </a:r>
            <a:r>
              <a:rPr lang="en-US" altLang="zh-CN" sz="2000" dirty="0"/>
              <a:t>v</a:t>
            </a:r>
            <a:r>
              <a:rPr lang="en-US" altLang="zh-CN" sz="2000" baseline="-25000" dirty="0"/>
              <a:t>i0</a:t>
            </a:r>
            <a:r>
              <a:rPr lang="en-US" altLang="zh-CN" sz="2000" dirty="0"/>
              <a:t>,v</a:t>
            </a:r>
            <a:r>
              <a:rPr lang="en-US" altLang="zh-CN" sz="2000" baseline="-25000" dirty="0"/>
              <a:t>i1</a:t>
            </a:r>
            <a:r>
              <a:rPr lang="en-US" altLang="zh-CN" sz="2000" dirty="0"/>
              <a:t>,…,v</a:t>
            </a:r>
            <a:r>
              <a:rPr lang="en-US" altLang="zh-CN" sz="2000" baseline="-25000" dirty="0"/>
              <a:t>i(m)</a:t>
            </a:r>
            <a:r>
              <a:rPr lang="zh-CN" altLang="en-US" sz="2000" dirty="0"/>
              <a:t>，使</a:t>
            </a:r>
            <a:r>
              <a:rPr lang="en-US" altLang="zh-CN" sz="2000" dirty="0"/>
              <a:t>(v</a:t>
            </a:r>
            <a:r>
              <a:rPr lang="en-US" altLang="zh-CN" sz="2000" baseline="-25000" dirty="0"/>
              <a:t>i0</a:t>
            </a:r>
            <a:r>
              <a:rPr lang="en-US" altLang="zh-CN" sz="2000" dirty="0"/>
              <a:t>,v</a:t>
            </a:r>
            <a:r>
              <a:rPr lang="en-US" altLang="zh-CN" sz="2000" baseline="-25000" dirty="0"/>
              <a:t>i1</a:t>
            </a:r>
            <a:r>
              <a:rPr lang="en-US" altLang="zh-CN" sz="2000" dirty="0"/>
              <a:t>), (v</a:t>
            </a:r>
            <a:r>
              <a:rPr lang="en-US" altLang="zh-CN" sz="2000" baseline="-25000" dirty="0"/>
              <a:t>i1</a:t>
            </a:r>
            <a:r>
              <a:rPr lang="en-US" altLang="zh-CN" sz="2000" dirty="0"/>
              <a:t>,v</a:t>
            </a:r>
            <a:r>
              <a:rPr lang="en-US" altLang="zh-CN" sz="2000" baseline="-25000" dirty="0"/>
              <a:t>i2</a:t>
            </a:r>
            <a:r>
              <a:rPr lang="en-US" altLang="zh-CN" sz="2000" dirty="0"/>
              <a:t>), …, (v</a:t>
            </a:r>
            <a:r>
              <a:rPr lang="en-US" altLang="zh-CN" sz="2000" baseline="-25000" dirty="0"/>
              <a:t>i(m-1)</a:t>
            </a:r>
            <a:r>
              <a:rPr lang="en-US" altLang="zh-CN" sz="2000" dirty="0"/>
              <a:t>, v</a:t>
            </a:r>
            <a:r>
              <a:rPr lang="en-US" altLang="zh-CN" sz="2000" baseline="-25000" dirty="0"/>
              <a:t>i(m)</a:t>
            </a:r>
            <a:r>
              <a:rPr lang="en-US" altLang="zh-CN" sz="2000" dirty="0"/>
              <a:t>) </a:t>
            </a:r>
            <a:r>
              <a:rPr lang="zh-CN" altLang="en-US" sz="2000" dirty="0"/>
              <a:t>都在</a:t>
            </a:r>
            <a:r>
              <a:rPr lang="en-US" altLang="zh-CN" sz="2000" dirty="0"/>
              <a:t>E</a:t>
            </a:r>
            <a:r>
              <a:rPr lang="zh-CN" altLang="en-US" sz="2000" dirty="0"/>
              <a:t>中（若是有向图，则</a:t>
            </a:r>
            <a:r>
              <a:rPr lang="en-US" altLang="zh-CN" sz="2000" dirty="0"/>
              <a:t>&lt;v</a:t>
            </a:r>
            <a:r>
              <a:rPr lang="en-US" altLang="zh-CN" sz="2000" baseline="-25000" dirty="0"/>
              <a:t>i0</a:t>
            </a:r>
            <a:r>
              <a:rPr lang="en-US" altLang="zh-CN" sz="2000" dirty="0"/>
              <a:t>,v</a:t>
            </a:r>
            <a:r>
              <a:rPr lang="en-US" altLang="zh-CN" sz="2000" baseline="-25000" dirty="0"/>
              <a:t>i1</a:t>
            </a:r>
            <a:r>
              <a:rPr lang="en-US" altLang="zh-CN" sz="2000" dirty="0"/>
              <a:t>&gt;, &lt;v</a:t>
            </a:r>
            <a:r>
              <a:rPr lang="en-US" altLang="zh-CN" sz="2000" baseline="-25000" dirty="0"/>
              <a:t>i1</a:t>
            </a:r>
            <a:r>
              <a:rPr lang="en-US" altLang="zh-CN" sz="2000" dirty="0"/>
              <a:t>,v</a:t>
            </a:r>
            <a:r>
              <a:rPr lang="en-US" altLang="zh-CN" sz="2000" baseline="-25000" dirty="0"/>
              <a:t>i2</a:t>
            </a:r>
            <a:r>
              <a:rPr lang="en-US" altLang="zh-CN" sz="2000" dirty="0"/>
              <a:t>&gt;, …,&lt;v</a:t>
            </a:r>
            <a:r>
              <a:rPr lang="en-US" altLang="zh-CN" sz="2000" baseline="-25000" dirty="0"/>
              <a:t>i(m-1)</a:t>
            </a:r>
            <a:r>
              <a:rPr lang="en-US" altLang="zh-CN" sz="2000" dirty="0"/>
              <a:t>, v</a:t>
            </a:r>
            <a:r>
              <a:rPr lang="en-US" altLang="zh-CN" sz="2000" baseline="-25000" dirty="0"/>
              <a:t>i(m)</a:t>
            </a:r>
            <a:r>
              <a:rPr lang="en-US" altLang="zh-CN" sz="2000" dirty="0"/>
              <a:t>&gt; </a:t>
            </a:r>
            <a:r>
              <a:rPr lang="zh-CN" altLang="en-US" sz="2000" dirty="0"/>
              <a:t>都在</a:t>
            </a:r>
            <a:r>
              <a:rPr lang="en-US" altLang="zh-CN" sz="2000" dirty="0"/>
              <a:t>E</a:t>
            </a:r>
            <a:r>
              <a:rPr lang="zh-CN" altLang="en-US" sz="2000" dirty="0"/>
              <a:t>中），则称从顶点</a:t>
            </a:r>
            <a:r>
              <a:rPr lang="en-US" altLang="zh-CN" sz="2000" dirty="0"/>
              <a:t>v</a:t>
            </a:r>
            <a:r>
              <a:rPr lang="en-US" altLang="zh-CN" sz="2000" baseline="-25000" dirty="0"/>
              <a:t>i0</a:t>
            </a:r>
            <a:r>
              <a:rPr lang="zh-CN" altLang="en-US" sz="2000" dirty="0"/>
              <a:t>到</a:t>
            </a:r>
            <a:r>
              <a:rPr lang="en-US" altLang="zh-CN" sz="2000" dirty="0"/>
              <a:t>v</a:t>
            </a:r>
            <a:r>
              <a:rPr lang="en-US" altLang="zh-CN" sz="2000" baseline="-25000" dirty="0"/>
              <a:t>i(m)</a:t>
            </a:r>
            <a:r>
              <a:rPr lang="zh-CN" altLang="en-US" sz="2000" dirty="0"/>
              <a:t>存在一条路径</a:t>
            </a:r>
            <a:r>
              <a:rPr lang="en-US" altLang="zh-CN" sz="2000" dirty="0"/>
              <a:t>&lt;v</a:t>
            </a:r>
            <a:r>
              <a:rPr lang="en-US" altLang="zh-CN" sz="2000" baseline="-25000" dirty="0"/>
              <a:t>i0</a:t>
            </a:r>
            <a:r>
              <a:rPr lang="en-US" altLang="zh-CN" sz="2000" dirty="0"/>
              <a:t>,v</a:t>
            </a:r>
            <a:r>
              <a:rPr lang="en-US" altLang="zh-CN" sz="2000" baseline="-25000" dirty="0"/>
              <a:t>i1</a:t>
            </a:r>
            <a:r>
              <a:rPr lang="en-US" altLang="zh-CN" sz="2000" dirty="0"/>
              <a:t>,…,v</a:t>
            </a:r>
            <a:r>
              <a:rPr lang="en-US" altLang="zh-CN" sz="2000" baseline="-25000" dirty="0"/>
              <a:t>i(m)</a:t>
            </a:r>
            <a:r>
              <a:rPr lang="en-US" altLang="zh-CN" sz="2000" dirty="0"/>
              <a:t>&gt;, </a:t>
            </a:r>
            <a:r>
              <a:rPr lang="zh-CN" altLang="en-US" sz="2000" dirty="0"/>
              <a:t>也称为从顶点</a:t>
            </a:r>
            <a:r>
              <a:rPr lang="en-US" altLang="zh-CN" sz="2000" dirty="0"/>
              <a:t>v</a:t>
            </a:r>
            <a:r>
              <a:rPr lang="en-US" altLang="zh-CN" sz="2000" baseline="-25000" dirty="0"/>
              <a:t>i0</a:t>
            </a:r>
            <a:r>
              <a:rPr lang="zh-CN" altLang="en-US" sz="2000" dirty="0"/>
              <a:t>到</a:t>
            </a:r>
            <a:r>
              <a:rPr lang="en-US" altLang="zh-CN" sz="2000" dirty="0"/>
              <a:t>v</a:t>
            </a:r>
            <a:r>
              <a:rPr lang="en-US" altLang="zh-CN" sz="2000" baseline="-25000" dirty="0"/>
              <a:t>i(m)</a:t>
            </a:r>
            <a:r>
              <a:rPr lang="zh-CN" altLang="en-US" sz="2000" dirty="0"/>
              <a:t>是可达的</a:t>
            </a:r>
            <a:endParaRPr lang="en-US" altLang="zh-CN" sz="2000" dirty="0"/>
          </a:p>
          <a:p>
            <a:r>
              <a:rPr lang="zh-CN" altLang="en-US" b="1" dirty="0">
                <a:solidFill>
                  <a:srgbClr val="C00000"/>
                </a:solidFill>
              </a:rPr>
              <a:t>路径长度</a:t>
            </a:r>
            <a:r>
              <a:rPr lang="zh-CN" altLang="en-US" sz="2400" dirty="0"/>
              <a:t>：</a:t>
            </a:r>
            <a:r>
              <a:rPr lang="zh-CN" altLang="en-US" sz="2400" b="1" dirty="0"/>
              <a:t>路径上的边的数目</a:t>
            </a:r>
            <a:endParaRPr lang="en-US" altLang="zh-CN" sz="2400" b="1" dirty="0"/>
          </a:p>
          <a:p>
            <a:r>
              <a:rPr lang="zh-CN" altLang="en-US" b="1" dirty="0">
                <a:solidFill>
                  <a:srgbClr val="C00000"/>
                </a:solidFill>
              </a:rPr>
              <a:t>回路（环）</a:t>
            </a:r>
            <a:r>
              <a:rPr lang="zh-CN" altLang="en-US" sz="2400" dirty="0"/>
              <a:t>：</a:t>
            </a:r>
            <a:r>
              <a:rPr lang="zh-CN" altLang="en-US" sz="2400" b="1" dirty="0"/>
              <a:t>起点和终点相同的路径。如果路径中其它顶点均不相同，则称为简单回路</a:t>
            </a:r>
            <a:endParaRPr lang="en-US" altLang="zh-CN" sz="2400" b="1" dirty="0"/>
          </a:p>
          <a:p>
            <a:r>
              <a:rPr lang="zh-CN" altLang="en-US" b="1" dirty="0">
                <a:solidFill>
                  <a:srgbClr val="C00000"/>
                </a:solidFill>
              </a:rPr>
              <a:t>简单路径</a:t>
            </a:r>
            <a:endParaRPr lang="en-US" altLang="zh-CN" b="1" dirty="0">
              <a:solidFill>
                <a:srgbClr val="C00000"/>
              </a:solidFill>
            </a:endParaRPr>
          </a:p>
          <a:p>
            <a:pPr lvl="1"/>
            <a:r>
              <a:rPr lang="zh-CN" altLang="en-US" dirty="0"/>
              <a:t>内部不包含环的路径，即路径上的顶点除起点和终点可能相同外，其它顶点均不相同</a:t>
            </a:r>
          </a:p>
          <a:p>
            <a:endParaRPr lang="en-US" altLang="zh-CN" dirty="0"/>
          </a:p>
        </p:txBody>
      </p:sp>
    </p:spTree>
    <p:extLst>
      <p:ext uri="{BB962C8B-B14F-4D97-AF65-F5344CB8AC3E}">
        <p14:creationId xmlns:p14="http://schemas.microsoft.com/office/powerpoint/2010/main" val="284413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heckerboard(across)">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checkerboard(across)">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checkerboard(across)">
                                      <p:cBhvr>
                                        <p:cTn id="2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p>
        </p:txBody>
      </p:sp>
      <p:sp>
        <p:nvSpPr>
          <p:cNvPr id="3" name="内容占位符 2"/>
          <p:cNvSpPr>
            <a:spLocks noGrp="1"/>
          </p:cNvSpPr>
          <p:nvPr>
            <p:ph idx="1"/>
          </p:nvPr>
        </p:nvSpPr>
        <p:spPr>
          <a:xfrm>
            <a:off x="452354" y="1341438"/>
            <a:ext cx="8554486" cy="4784725"/>
          </a:xfrm>
        </p:spPr>
        <p:txBody>
          <a:bodyPr/>
          <a:lstStyle/>
          <a:p>
            <a:r>
              <a:rPr lang="zh-CN" altLang="en-US" b="1" dirty="0"/>
              <a:t>若图中从一个顶点可以到达另一个顶点，则称这两个顶点间存在一条路径</a:t>
            </a:r>
            <a:endParaRPr lang="en-US" altLang="zh-CN" b="1" dirty="0"/>
          </a:p>
          <a:p>
            <a:endParaRPr lang="zh-CN" altLang="en-US" b="1" dirty="0"/>
          </a:p>
          <a:p>
            <a:r>
              <a:rPr lang="zh-CN" altLang="en-US" b="1" dirty="0">
                <a:solidFill>
                  <a:srgbClr val="C00000"/>
                </a:solidFill>
              </a:rPr>
              <a:t>若图是一个带权图，则路径长度定义为路径上各边的权值的总和</a:t>
            </a:r>
            <a:endParaRPr lang="en-US" altLang="zh-CN" b="1" dirty="0">
              <a:solidFill>
                <a:srgbClr val="C00000"/>
              </a:solidFill>
            </a:endParaRPr>
          </a:p>
          <a:p>
            <a:endParaRPr lang="zh-CN" altLang="en-US" dirty="0"/>
          </a:p>
          <a:p>
            <a:r>
              <a:rPr lang="zh-CN" altLang="en-US" b="1" dirty="0"/>
              <a:t>两个顶点间路径长度最短的那条路径称为</a:t>
            </a:r>
            <a:r>
              <a:rPr lang="zh-CN" altLang="en-US" b="1" dirty="0">
                <a:solidFill>
                  <a:srgbClr val="3C08FC"/>
                </a:solidFill>
              </a:rPr>
              <a:t>两个顶点间的最短路径</a:t>
            </a:r>
            <a:r>
              <a:rPr lang="zh-CN" altLang="en-US" b="1" dirty="0"/>
              <a:t>，其路径长度称为最短路径长度</a:t>
            </a:r>
          </a:p>
          <a:p>
            <a:endParaRPr lang="en-US" altLang="zh-CN" dirty="0"/>
          </a:p>
        </p:txBody>
      </p:sp>
    </p:spTree>
    <p:extLst>
      <p:ext uri="{BB962C8B-B14F-4D97-AF65-F5344CB8AC3E}">
        <p14:creationId xmlns:p14="http://schemas.microsoft.com/office/powerpoint/2010/main" val="638552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Dijkstra</a:t>
            </a:r>
            <a:r>
              <a:rPr lang="zh-CN" altLang="en-US" dirty="0"/>
              <a:t>算法</a:t>
            </a:r>
          </a:p>
        </p:txBody>
      </p:sp>
      <p:sp>
        <p:nvSpPr>
          <p:cNvPr id="3" name="内容占位符 2"/>
          <p:cNvSpPr>
            <a:spLocks noGrp="1"/>
          </p:cNvSpPr>
          <p:nvPr>
            <p:ph idx="1"/>
          </p:nvPr>
        </p:nvSpPr>
        <p:spPr>
          <a:xfrm>
            <a:off x="452354" y="1341438"/>
            <a:ext cx="8153400" cy="5516562"/>
          </a:xfrm>
        </p:spPr>
        <p:txBody>
          <a:bodyPr/>
          <a:lstStyle/>
          <a:p>
            <a:pPr>
              <a:lnSpc>
                <a:spcPts val="5000"/>
              </a:lnSpc>
            </a:pPr>
            <a:r>
              <a:rPr lang="en-US" altLang="zh-CN" b="1" dirty="0"/>
              <a:t>Dijkstra</a:t>
            </a:r>
            <a:r>
              <a:rPr lang="zh-CN" altLang="en-US" b="1" dirty="0"/>
              <a:t>算法求解从某一顶点出发到其它各顶点的最短路径。其按路径长度递增的次序产生最短路径（该算法假设所有边的权都大于等于零）</a:t>
            </a:r>
            <a:endParaRPr lang="en-US" altLang="zh-CN" b="1" dirty="0"/>
          </a:p>
          <a:p>
            <a:pPr marL="0" indent="0">
              <a:buNone/>
            </a:pPr>
            <a:endParaRPr lang="zh-CN" altLang="en-US" sz="2000" dirty="0"/>
          </a:p>
        </p:txBody>
      </p:sp>
    </p:spTree>
    <p:extLst>
      <p:ext uri="{BB962C8B-B14F-4D97-AF65-F5344CB8AC3E}">
        <p14:creationId xmlns:p14="http://schemas.microsoft.com/office/powerpoint/2010/main" val="34307732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Dijkstra</a:t>
            </a:r>
            <a:r>
              <a:rPr lang="zh-CN" altLang="en-US" dirty="0"/>
              <a:t>算法</a:t>
            </a:r>
          </a:p>
        </p:txBody>
      </p:sp>
      <p:sp>
        <p:nvSpPr>
          <p:cNvPr id="5" name="椭圆 4"/>
          <p:cNvSpPr/>
          <p:nvPr/>
        </p:nvSpPr>
        <p:spPr bwMode="auto">
          <a:xfrm>
            <a:off x="592979" y="3530049"/>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2</a:t>
            </a:r>
            <a:endParaRPr lang="zh-CN" altLang="en-US" sz="1400" baseline="-25000" dirty="0">
              <a:latin typeface="华文中宋" panose="02010600040101010101" pitchFamily="2" charset="-122"/>
              <a:ea typeface="华文中宋" panose="02010600040101010101" pitchFamily="2" charset="-122"/>
            </a:endParaRPr>
          </a:p>
        </p:txBody>
      </p:sp>
      <p:sp>
        <p:nvSpPr>
          <p:cNvPr id="6" name="椭圆 5"/>
          <p:cNvSpPr/>
          <p:nvPr/>
        </p:nvSpPr>
        <p:spPr bwMode="auto">
          <a:xfrm>
            <a:off x="4393043" y="3514809"/>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5</a:t>
            </a:r>
            <a:endParaRPr lang="zh-CN" altLang="en-US" sz="1400" baseline="-25000" dirty="0">
              <a:latin typeface="华文中宋" panose="02010600040101010101" pitchFamily="2" charset="-122"/>
              <a:ea typeface="华文中宋" panose="02010600040101010101" pitchFamily="2" charset="-122"/>
            </a:endParaRPr>
          </a:p>
        </p:txBody>
      </p:sp>
      <p:sp>
        <p:nvSpPr>
          <p:cNvPr id="7" name="椭圆 6"/>
          <p:cNvSpPr/>
          <p:nvPr/>
        </p:nvSpPr>
        <p:spPr bwMode="auto">
          <a:xfrm>
            <a:off x="2490695" y="3530049"/>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3</a:t>
            </a:r>
            <a:endParaRPr lang="zh-CN" altLang="en-US" sz="1400" baseline="-25000" dirty="0">
              <a:latin typeface="华文中宋" panose="02010600040101010101" pitchFamily="2" charset="-122"/>
              <a:ea typeface="华文中宋" panose="02010600040101010101" pitchFamily="2" charset="-122"/>
            </a:endParaRPr>
          </a:p>
        </p:txBody>
      </p:sp>
      <p:sp>
        <p:nvSpPr>
          <p:cNvPr id="8" name="椭圆 7"/>
          <p:cNvSpPr/>
          <p:nvPr/>
        </p:nvSpPr>
        <p:spPr bwMode="auto">
          <a:xfrm>
            <a:off x="592979" y="185222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椭圆 8"/>
          <p:cNvSpPr/>
          <p:nvPr/>
        </p:nvSpPr>
        <p:spPr bwMode="auto">
          <a:xfrm>
            <a:off x="2493011" y="185222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1</a:t>
            </a:r>
            <a:endParaRPr lang="zh-CN" altLang="en-US" sz="1400" baseline="-25000" dirty="0">
              <a:latin typeface="华文中宋" panose="02010600040101010101" pitchFamily="2" charset="-122"/>
              <a:ea typeface="华文中宋" panose="02010600040101010101" pitchFamily="2" charset="-122"/>
            </a:endParaRPr>
          </a:p>
        </p:txBody>
      </p:sp>
      <p:sp>
        <p:nvSpPr>
          <p:cNvPr id="10" name="椭圆 9"/>
          <p:cNvSpPr/>
          <p:nvPr/>
        </p:nvSpPr>
        <p:spPr bwMode="auto">
          <a:xfrm>
            <a:off x="4393043" y="1854284"/>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4</a:t>
            </a:r>
            <a:endParaRPr lang="zh-CN" altLang="en-US" sz="1400" baseline="-25000" dirty="0">
              <a:latin typeface="华文中宋" panose="02010600040101010101" pitchFamily="2" charset="-122"/>
              <a:ea typeface="华文中宋" panose="02010600040101010101" pitchFamily="2" charset="-122"/>
            </a:endParaRPr>
          </a:p>
        </p:txBody>
      </p:sp>
      <p:sp>
        <p:nvSpPr>
          <p:cNvPr id="11" name="文本框 10"/>
          <p:cNvSpPr txBox="1"/>
          <p:nvPr/>
        </p:nvSpPr>
        <p:spPr>
          <a:xfrm>
            <a:off x="3367595" y="1807463"/>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5</a:t>
            </a:r>
            <a:endParaRPr lang="en-US" altLang="zh-CN" sz="1600" baseline="-25000" dirty="0">
              <a:latin typeface="华文中宋" panose="02010600040101010101" pitchFamily="2" charset="-122"/>
              <a:ea typeface="华文中宋" panose="02010600040101010101" pitchFamily="2" charset="-122"/>
            </a:endParaRPr>
          </a:p>
        </p:txBody>
      </p:sp>
      <p:sp>
        <p:nvSpPr>
          <p:cNvPr id="12" name="任意多边形 11"/>
          <p:cNvSpPr/>
          <p:nvPr/>
        </p:nvSpPr>
        <p:spPr bwMode="auto">
          <a:xfrm>
            <a:off x="295765" y="2158449"/>
            <a:ext cx="289594" cy="1661160"/>
          </a:xfrm>
          <a:custGeom>
            <a:avLst/>
            <a:gdLst>
              <a:gd name="connsiteX0" fmla="*/ 274354 w 289594"/>
              <a:gd name="connsiteY0" fmla="*/ 1661160 h 1661160"/>
              <a:gd name="connsiteX1" fmla="*/ 34 w 289594"/>
              <a:gd name="connsiteY1" fmla="*/ 1188720 h 1661160"/>
              <a:gd name="connsiteX2" fmla="*/ 289594 w 289594"/>
              <a:gd name="connsiteY2" fmla="*/ 0 h 1661160"/>
            </a:gdLst>
            <a:ahLst/>
            <a:cxnLst>
              <a:cxn ang="0">
                <a:pos x="connsiteX0" y="connsiteY0"/>
              </a:cxn>
              <a:cxn ang="0">
                <a:pos x="connsiteX1" y="connsiteY1"/>
              </a:cxn>
              <a:cxn ang="0">
                <a:pos x="connsiteX2" y="connsiteY2"/>
              </a:cxn>
            </a:cxnLst>
            <a:rect l="l" t="t" r="r" b="b"/>
            <a:pathLst>
              <a:path w="289594" h="1661160">
                <a:moveTo>
                  <a:pt x="274354" y="1661160"/>
                </a:moveTo>
                <a:cubicBezTo>
                  <a:pt x="135924" y="1563370"/>
                  <a:pt x="-2506" y="1465580"/>
                  <a:pt x="34" y="1188720"/>
                </a:cubicBezTo>
                <a:cubicBezTo>
                  <a:pt x="2574" y="911860"/>
                  <a:pt x="289594" y="0"/>
                  <a:pt x="289594" y="0"/>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任意多边形 12"/>
          <p:cNvSpPr/>
          <p:nvPr/>
        </p:nvSpPr>
        <p:spPr bwMode="auto">
          <a:xfrm>
            <a:off x="1114295" y="2355821"/>
            <a:ext cx="164652" cy="1266415"/>
          </a:xfrm>
          <a:custGeom>
            <a:avLst/>
            <a:gdLst>
              <a:gd name="connsiteX0" fmla="*/ 0 w 152400"/>
              <a:gd name="connsiteY0" fmla="*/ 0 h 1478280"/>
              <a:gd name="connsiteX1" fmla="*/ 152400 w 152400"/>
              <a:gd name="connsiteY1" fmla="*/ 609600 h 1478280"/>
              <a:gd name="connsiteX2" fmla="*/ 0 w 152400"/>
              <a:gd name="connsiteY2" fmla="*/ 1478280 h 1478280"/>
              <a:gd name="connsiteX3" fmla="*/ 0 w 152400"/>
              <a:gd name="connsiteY3" fmla="*/ 1478280 h 1478280"/>
            </a:gdLst>
            <a:ahLst/>
            <a:cxnLst>
              <a:cxn ang="0">
                <a:pos x="connsiteX0" y="connsiteY0"/>
              </a:cxn>
              <a:cxn ang="0">
                <a:pos x="connsiteX1" y="connsiteY1"/>
              </a:cxn>
              <a:cxn ang="0">
                <a:pos x="connsiteX2" y="connsiteY2"/>
              </a:cxn>
              <a:cxn ang="0">
                <a:pos x="connsiteX3" y="connsiteY3"/>
              </a:cxn>
            </a:cxnLst>
            <a:rect l="l" t="t" r="r" b="b"/>
            <a:pathLst>
              <a:path w="152400" h="1478280">
                <a:moveTo>
                  <a:pt x="0" y="0"/>
                </a:moveTo>
                <a:cubicBezTo>
                  <a:pt x="76200" y="181610"/>
                  <a:pt x="152400" y="363220"/>
                  <a:pt x="152400" y="609600"/>
                </a:cubicBezTo>
                <a:cubicBezTo>
                  <a:pt x="152400" y="855980"/>
                  <a:pt x="0" y="1478280"/>
                  <a:pt x="0" y="1478280"/>
                </a:cubicBezTo>
                <a:lnTo>
                  <a:pt x="0" y="1478280"/>
                </a:ln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cxnSp>
        <p:nvCxnSpPr>
          <p:cNvPr id="14" name="直接连接符 13"/>
          <p:cNvCxnSpPr>
            <a:stCxn id="8" idx="6"/>
            <a:endCxn id="9" idx="2"/>
          </p:cNvCxnSpPr>
          <p:nvPr/>
        </p:nvCxnSpPr>
        <p:spPr bwMode="auto">
          <a:xfrm>
            <a:off x="1172099" y="2164640"/>
            <a:ext cx="1320912" cy="0"/>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9" idx="6"/>
            <a:endCxn id="10" idx="2"/>
          </p:cNvCxnSpPr>
          <p:nvPr/>
        </p:nvCxnSpPr>
        <p:spPr bwMode="auto">
          <a:xfrm>
            <a:off x="3072131" y="2164640"/>
            <a:ext cx="1320912" cy="2064"/>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stCxn id="9" idx="3"/>
          </p:cNvCxnSpPr>
          <p:nvPr/>
        </p:nvCxnSpPr>
        <p:spPr bwMode="auto">
          <a:xfrm flipH="1">
            <a:off x="1179719" y="2385554"/>
            <a:ext cx="1398102" cy="1403575"/>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a:stCxn id="5" idx="6"/>
            <a:endCxn id="7" idx="2"/>
          </p:cNvCxnSpPr>
          <p:nvPr/>
        </p:nvCxnSpPr>
        <p:spPr bwMode="auto">
          <a:xfrm>
            <a:off x="1172099" y="3842469"/>
            <a:ext cx="1318596" cy="0"/>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stCxn id="7" idx="0"/>
            <a:endCxn id="9" idx="4"/>
          </p:cNvCxnSpPr>
          <p:nvPr/>
        </p:nvCxnSpPr>
        <p:spPr bwMode="auto">
          <a:xfrm flipV="1">
            <a:off x="2780255" y="2477060"/>
            <a:ext cx="2316" cy="1052989"/>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stCxn id="6" idx="2"/>
            <a:endCxn id="7" idx="6"/>
          </p:cNvCxnSpPr>
          <p:nvPr/>
        </p:nvCxnSpPr>
        <p:spPr bwMode="auto">
          <a:xfrm flipH="1">
            <a:off x="3069815" y="3827229"/>
            <a:ext cx="1323228" cy="15240"/>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任意多边形 19"/>
          <p:cNvSpPr/>
          <p:nvPr/>
        </p:nvSpPr>
        <p:spPr bwMode="auto">
          <a:xfrm>
            <a:off x="2978039" y="2249889"/>
            <a:ext cx="1417320" cy="1325880"/>
          </a:xfrm>
          <a:custGeom>
            <a:avLst/>
            <a:gdLst>
              <a:gd name="connsiteX0" fmla="*/ 0 w 1417320"/>
              <a:gd name="connsiteY0" fmla="*/ 1325880 h 1325880"/>
              <a:gd name="connsiteX1" fmla="*/ 350520 w 1417320"/>
              <a:gd name="connsiteY1" fmla="*/ 792480 h 1325880"/>
              <a:gd name="connsiteX2" fmla="*/ 1417320 w 1417320"/>
              <a:gd name="connsiteY2" fmla="*/ 0 h 1325880"/>
            </a:gdLst>
            <a:ahLst/>
            <a:cxnLst>
              <a:cxn ang="0">
                <a:pos x="connsiteX0" y="connsiteY0"/>
              </a:cxn>
              <a:cxn ang="0">
                <a:pos x="connsiteX1" y="connsiteY1"/>
              </a:cxn>
              <a:cxn ang="0">
                <a:pos x="connsiteX2" y="connsiteY2"/>
              </a:cxn>
            </a:cxnLst>
            <a:rect l="l" t="t" r="r" b="b"/>
            <a:pathLst>
              <a:path w="1417320" h="1325880">
                <a:moveTo>
                  <a:pt x="0" y="1325880"/>
                </a:moveTo>
                <a:cubicBezTo>
                  <a:pt x="57150" y="1169670"/>
                  <a:pt x="114300" y="1013460"/>
                  <a:pt x="350520" y="792480"/>
                </a:cubicBezTo>
                <a:cubicBezTo>
                  <a:pt x="586740" y="571500"/>
                  <a:pt x="1002030" y="285750"/>
                  <a:pt x="1417320" y="0"/>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21" name="任意多边形 20"/>
          <p:cNvSpPr/>
          <p:nvPr/>
        </p:nvSpPr>
        <p:spPr bwMode="auto">
          <a:xfrm>
            <a:off x="3069479" y="2493729"/>
            <a:ext cx="1478280" cy="1234440"/>
          </a:xfrm>
          <a:custGeom>
            <a:avLst/>
            <a:gdLst>
              <a:gd name="connsiteX0" fmla="*/ 1478280 w 1478280"/>
              <a:gd name="connsiteY0" fmla="*/ 0 h 1234440"/>
              <a:gd name="connsiteX1" fmla="*/ 1082040 w 1478280"/>
              <a:gd name="connsiteY1" fmla="*/ 716280 h 1234440"/>
              <a:gd name="connsiteX2" fmla="*/ 0 w 1478280"/>
              <a:gd name="connsiteY2" fmla="*/ 1234440 h 1234440"/>
            </a:gdLst>
            <a:ahLst/>
            <a:cxnLst>
              <a:cxn ang="0">
                <a:pos x="connsiteX0" y="connsiteY0"/>
              </a:cxn>
              <a:cxn ang="0">
                <a:pos x="connsiteX1" y="connsiteY1"/>
              </a:cxn>
              <a:cxn ang="0">
                <a:pos x="connsiteX2" y="connsiteY2"/>
              </a:cxn>
            </a:cxnLst>
            <a:rect l="l" t="t" r="r" b="b"/>
            <a:pathLst>
              <a:path w="1478280" h="1234440">
                <a:moveTo>
                  <a:pt x="1478280" y="0"/>
                </a:moveTo>
                <a:cubicBezTo>
                  <a:pt x="1403350" y="255270"/>
                  <a:pt x="1328420" y="510540"/>
                  <a:pt x="1082040" y="716280"/>
                </a:cubicBezTo>
                <a:cubicBezTo>
                  <a:pt x="835660" y="922020"/>
                  <a:pt x="417830" y="1078230"/>
                  <a:pt x="0" y="1234440"/>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22" name="任意多边形 21"/>
          <p:cNvSpPr/>
          <p:nvPr/>
        </p:nvSpPr>
        <p:spPr bwMode="auto">
          <a:xfrm>
            <a:off x="874919" y="1533375"/>
            <a:ext cx="3657600" cy="396474"/>
          </a:xfrm>
          <a:custGeom>
            <a:avLst/>
            <a:gdLst>
              <a:gd name="connsiteX0" fmla="*/ 0 w 3657600"/>
              <a:gd name="connsiteY0" fmla="*/ 350754 h 396474"/>
              <a:gd name="connsiteX1" fmla="*/ 1295400 w 3657600"/>
              <a:gd name="connsiteY1" fmla="*/ 234 h 396474"/>
              <a:gd name="connsiteX2" fmla="*/ 3657600 w 3657600"/>
              <a:gd name="connsiteY2" fmla="*/ 396474 h 396474"/>
            </a:gdLst>
            <a:ahLst/>
            <a:cxnLst>
              <a:cxn ang="0">
                <a:pos x="connsiteX0" y="connsiteY0"/>
              </a:cxn>
              <a:cxn ang="0">
                <a:pos x="connsiteX1" y="connsiteY1"/>
              </a:cxn>
              <a:cxn ang="0">
                <a:pos x="connsiteX2" y="connsiteY2"/>
              </a:cxn>
            </a:cxnLst>
            <a:rect l="l" t="t" r="r" b="b"/>
            <a:pathLst>
              <a:path w="3657600" h="396474">
                <a:moveTo>
                  <a:pt x="0" y="350754"/>
                </a:moveTo>
                <a:cubicBezTo>
                  <a:pt x="342900" y="171684"/>
                  <a:pt x="685800" y="-7386"/>
                  <a:pt x="1295400" y="234"/>
                </a:cubicBezTo>
                <a:cubicBezTo>
                  <a:pt x="1905000" y="7854"/>
                  <a:pt x="2781300" y="202164"/>
                  <a:pt x="3657600" y="396474"/>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文本框 22"/>
          <p:cNvSpPr txBox="1"/>
          <p:nvPr/>
        </p:nvSpPr>
        <p:spPr>
          <a:xfrm>
            <a:off x="-29549" y="2732965"/>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20</a:t>
            </a:r>
            <a:endParaRPr lang="en-US" altLang="zh-CN" sz="1600" baseline="-25000" dirty="0">
              <a:latin typeface="华文中宋" panose="02010600040101010101" pitchFamily="2" charset="-122"/>
              <a:ea typeface="华文中宋" panose="02010600040101010101" pitchFamily="2" charset="-122"/>
            </a:endParaRPr>
          </a:p>
        </p:txBody>
      </p:sp>
      <p:sp>
        <p:nvSpPr>
          <p:cNvPr id="24" name="文本框 23"/>
          <p:cNvSpPr txBox="1"/>
          <p:nvPr/>
        </p:nvSpPr>
        <p:spPr>
          <a:xfrm>
            <a:off x="841007" y="2743552"/>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10</a:t>
            </a:r>
            <a:endParaRPr lang="en-US" altLang="zh-CN" sz="1600" baseline="-25000" dirty="0">
              <a:latin typeface="华文中宋" panose="02010600040101010101" pitchFamily="2" charset="-122"/>
              <a:ea typeface="华文中宋" panose="02010600040101010101" pitchFamily="2" charset="-122"/>
            </a:endParaRPr>
          </a:p>
        </p:txBody>
      </p:sp>
      <p:sp>
        <p:nvSpPr>
          <p:cNvPr id="25" name="文本框 24"/>
          <p:cNvSpPr txBox="1"/>
          <p:nvPr/>
        </p:nvSpPr>
        <p:spPr>
          <a:xfrm>
            <a:off x="1987049" y="1215826"/>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45</a:t>
            </a:r>
            <a:endParaRPr lang="en-US" altLang="zh-CN" sz="1600" baseline="-25000" dirty="0">
              <a:latin typeface="华文中宋" panose="02010600040101010101" pitchFamily="2" charset="-122"/>
              <a:ea typeface="华文中宋" panose="02010600040101010101" pitchFamily="2" charset="-122"/>
            </a:endParaRPr>
          </a:p>
        </p:txBody>
      </p:sp>
      <p:sp>
        <p:nvSpPr>
          <p:cNvPr id="26" name="文本框 25"/>
          <p:cNvSpPr txBox="1"/>
          <p:nvPr/>
        </p:nvSpPr>
        <p:spPr>
          <a:xfrm>
            <a:off x="1675745" y="1826086"/>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50</a:t>
            </a:r>
            <a:endParaRPr lang="en-US" altLang="zh-CN" sz="1600" baseline="-25000" dirty="0">
              <a:latin typeface="华文中宋" panose="02010600040101010101" pitchFamily="2" charset="-122"/>
              <a:ea typeface="华文中宋" panose="02010600040101010101" pitchFamily="2" charset="-122"/>
            </a:endParaRPr>
          </a:p>
        </p:txBody>
      </p:sp>
      <p:sp>
        <p:nvSpPr>
          <p:cNvPr id="27" name="文本框 26"/>
          <p:cNvSpPr txBox="1"/>
          <p:nvPr/>
        </p:nvSpPr>
        <p:spPr>
          <a:xfrm>
            <a:off x="2358851" y="286240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20</a:t>
            </a:r>
            <a:endParaRPr lang="en-US" altLang="zh-CN" sz="1600" baseline="-25000" dirty="0">
              <a:latin typeface="华文中宋" panose="02010600040101010101" pitchFamily="2" charset="-122"/>
              <a:ea typeface="华文中宋" panose="02010600040101010101" pitchFamily="2" charset="-122"/>
            </a:endParaRPr>
          </a:p>
        </p:txBody>
      </p:sp>
      <p:sp>
        <p:nvSpPr>
          <p:cNvPr id="28" name="文本框 27"/>
          <p:cNvSpPr txBox="1"/>
          <p:nvPr/>
        </p:nvSpPr>
        <p:spPr>
          <a:xfrm>
            <a:off x="1751219" y="3846982"/>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15</a:t>
            </a:r>
            <a:endParaRPr lang="en-US" altLang="zh-CN" sz="1600" baseline="-25000" dirty="0">
              <a:latin typeface="华文中宋" panose="02010600040101010101" pitchFamily="2" charset="-122"/>
              <a:ea typeface="华文中宋" panose="02010600040101010101" pitchFamily="2" charset="-122"/>
            </a:endParaRPr>
          </a:p>
        </p:txBody>
      </p:sp>
      <p:sp>
        <p:nvSpPr>
          <p:cNvPr id="29" name="文本框 28"/>
          <p:cNvSpPr txBox="1"/>
          <p:nvPr/>
        </p:nvSpPr>
        <p:spPr>
          <a:xfrm>
            <a:off x="3197009" y="2564001"/>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35</a:t>
            </a:r>
            <a:endParaRPr lang="en-US" altLang="zh-CN" sz="1600" baseline="-25000" dirty="0">
              <a:latin typeface="华文中宋" panose="02010600040101010101" pitchFamily="2" charset="-122"/>
              <a:ea typeface="华文中宋" panose="02010600040101010101" pitchFamily="2" charset="-122"/>
            </a:endParaRPr>
          </a:p>
        </p:txBody>
      </p:sp>
      <p:sp>
        <p:nvSpPr>
          <p:cNvPr id="30" name="文本框 29"/>
          <p:cNvSpPr txBox="1"/>
          <p:nvPr/>
        </p:nvSpPr>
        <p:spPr>
          <a:xfrm>
            <a:off x="1644611" y="268315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15</a:t>
            </a:r>
            <a:endParaRPr lang="en-US" altLang="zh-CN" sz="1600" baseline="-25000" dirty="0">
              <a:latin typeface="华文中宋" panose="02010600040101010101" pitchFamily="2" charset="-122"/>
              <a:ea typeface="华文中宋" panose="02010600040101010101" pitchFamily="2" charset="-122"/>
            </a:endParaRPr>
          </a:p>
        </p:txBody>
      </p:sp>
      <p:sp>
        <p:nvSpPr>
          <p:cNvPr id="31" name="文本框 30"/>
          <p:cNvSpPr txBox="1"/>
          <p:nvPr/>
        </p:nvSpPr>
        <p:spPr>
          <a:xfrm>
            <a:off x="3688405" y="2996966"/>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30</a:t>
            </a:r>
            <a:endParaRPr lang="en-US" altLang="zh-CN" sz="1600" baseline="-25000" dirty="0">
              <a:latin typeface="华文中宋" panose="02010600040101010101" pitchFamily="2" charset="-122"/>
              <a:ea typeface="华文中宋" panose="02010600040101010101" pitchFamily="2" charset="-122"/>
            </a:endParaRPr>
          </a:p>
        </p:txBody>
      </p:sp>
      <p:sp>
        <p:nvSpPr>
          <p:cNvPr id="32" name="文本框 31"/>
          <p:cNvSpPr txBox="1"/>
          <p:nvPr/>
        </p:nvSpPr>
        <p:spPr>
          <a:xfrm>
            <a:off x="3626033" y="3895809"/>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a:t>
            </a:r>
            <a:endParaRPr lang="en-US" altLang="zh-CN" sz="1600" baseline="-25000" dirty="0">
              <a:latin typeface="华文中宋" panose="02010600040101010101" pitchFamily="2" charset="-122"/>
              <a:ea typeface="华文中宋" panose="02010600040101010101" pitchFamily="2" charset="-122"/>
            </a:endParaRPr>
          </a:p>
        </p:txBody>
      </p:sp>
      <p:cxnSp>
        <p:nvCxnSpPr>
          <p:cNvPr id="33" name="直接连接符 32"/>
          <p:cNvCxnSpPr/>
          <p:nvPr/>
        </p:nvCxnSpPr>
        <p:spPr bwMode="auto">
          <a:xfrm>
            <a:off x="4675289" y="2479124"/>
            <a:ext cx="0" cy="1035685"/>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文本框 33"/>
          <p:cNvSpPr txBox="1"/>
          <p:nvPr/>
        </p:nvSpPr>
        <p:spPr>
          <a:xfrm>
            <a:off x="4654103" y="2820173"/>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sp>
        <p:nvSpPr>
          <p:cNvPr id="36" name="椭圆 35"/>
          <p:cNvSpPr/>
          <p:nvPr/>
        </p:nvSpPr>
        <p:spPr bwMode="auto">
          <a:xfrm>
            <a:off x="6853166" y="1072683"/>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7" name="椭圆 36"/>
          <p:cNvSpPr/>
          <p:nvPr/>
        </p:nvSpPr>
        <p:spPr bwMode="auto">
          <a:xfrm>
            <a:off x="6844874" y="2144349"/>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1</a:t>
            </a:r>
            <a:endParaRPr lang="zh-CN" altLang="en-US" sz="1400" baseline="-25000" dirty="0">
              <a:latin typeface="华文中宋" panose="02010600040101010101" pitchFamily="2" charset="-122"/>
              <a:ea typeface="华文中宋" panose="02010600040101010101" pitchFamily="2" charset="-122"/>
            </a:endParaRPr>
          </a:p>
        </p:txBody>
      </p:sp>
      <p:sp>
        <p:nvSpPr>
          <p:cNvPr id="38" name="椭圆 37"/>
          <p:cNvSpPr/>
          <p:nvPr/>
        </p:nvSpPr>
        <p:spPr bwMode="auto">
          <a:xfrm>
            <a:off x="8064153" y="2133009"/>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4</a:t>
            </a:r>
            <a:endParaRPr lang="zh-CN" altLang="en-US" sz="1400" baseline="-25000" dirty="0">
              <a:latin typeface="华文中宋" panose="02010600040101010101" pitchFamily="2" charset="-122"/>
              <a:ea typeface="华文中宋" panose="02010600040101010101" pitchFamily="2" charset="-122"/>
            </a:endParaRPr>
          </a:p>
        </p:txBody>
      </p:sp>
      <p:sp>
        <p:nvSpPr>
          <p:cNvPr id="39" name="椭圆 38"/>
          <p:cNvSpPr/>
          <p:nvPr/>
        </p:nvSpPr>
        <p:spPr bwMode="auto">
          <a:xfrm>
            <a:off x="5729025" y="2148002"/>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2</a:t>
            </a:r>
            <a:endParaRPr lang="zh-CN" altLang="en-US" sz="1400" baseline="-25000" dirty="0">
              <a:latin typeface="华文中宋" panose="02010600040101010101" pitchFamily="2" charset="-122"/>
              <a:ea typeface="华文中宋" panose="02010600040101010101" pitchFamily="2" charset="-122"/>
            </a:endParaRPr>
          </a:p>
        </p:txBody>
      </p:sp>
      <p:sp>
        <p:nvSpPr>
          <p:cNvPr id="41" name="椭圆 40"/>
          <p:cNvSpPr/>
          <p:nvPr/>
        </p:nvSpPr>
        <p:spPr bwMode="auto">
          <a:xfrm>
            <a:off x="6358856" y="3404348"/>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3</a:t>
            </a:r>
            <a:endParaRPr lang="zh-CN" altLang="en-US" sz="1400" baseline="-25000" dirty="0">
              <a:latin typeface="华文中宋" panose="02010600040101010101" pitchFamily="2" charset="-122"/>
              <a:ea typeface="华文中宋" panose="02010600040101010101" pitchFamily="2" charset="-122"/>
            </a:endParaRPr>
          </a:p>
        </p:txBody>
      </p:sp>
      <p:sp>
        <p:nvSpPr>
          <p:cNvPr id="42" name="椭圆 41"/>
          <p:cNvSpPr/>
          <p:nvPr/>
        </p:nvSpPr>
        <p:spPr bwMode="auto">
          <a:xfrm>
            <a:off x="5149905" y="3419597"/>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0</a:t>
            </a:r>
            <a:endParaRPr lang="zh-CN" altLang="en-US" sz="1400" baseline="-25000" dirty="0">
              <a:latin typeface="华文中宋" panose="02010600040101010101" pitchFamily="2" charset="-122"/>
              <a:ea typeface="华文中宋" panose="02010600040101010101" pitchFamily="2" charset="-122"/>
            </a:endParaRPr>
          </a:p>
        </p:txBody>
      </p:sp>
      <p:cxnSp>
        <p:nvCxnSpPr>
          <p:cNvPr id="44" name="直接连接符 43"/>
          <p:cNvCxnSpPr/>
          <p:nvPr/>
        </p:nvCxnSpPr>
        <p:spPr bwMode="auto">
          <a:xfrm>
            <a:off x="7129082" y="1697523"/>
            <a:ext cx="0" cy="467117"/>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p:cNvCxnSpPr>
            <a:stCxn id="36" idx="3"/>
          </p:cNvCxnSpPr>
          <p:nvPr/>
        </p:nvCxnSpPr>
        <p:spPr bwMode="auto">
          <a:xfrm flipH="1">
            <a:off x="6029858" y="1606017"/>
            <a:ext cx="908118" cy="541985"/>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49"/>
          <p:cNvCxnSpPr>
            <a:stCxn id="36" idx="5"/>
            <a:endCxn id="38" idx="0"/>
          </p:cNvCxnSpPr>
          <p:nvPr/>
        </p:nvCxnSpPr>
        <p:spPr bwMode="auto">
          <a:xfrm>
            <a:off x="7347476" y="1606017"/>
            <a:ext cx="1006237" cy="526992"/>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文本框 53"/>
          <p:cNvSpPr txBox="1"/>
          <p:nvPr/>
        </p:nvSpPr>
        <p:spPr>
          <a:xfrm>
            <a:off x="5975042" y="1598915"/>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10</a:t>
            </a:r>
            <a:endParaRPr lang="en-US" altLang="zh-CN" sz="1600" baseline="-25000" dirty="0">
              <a:latin typeface="华文中宋" panose="02010600040101010101" pitchFamily="2" charset="-122"/>
              <a:ea typeface="华文中宋" panose="02010600040101010101" pitchFamily="2" charset="-122"/>
            </a:endParaRPr>
          </a:p>
        </p:txBody>
      </p:sp>
      <p:sp>
        <p:nvSpPr>
          <p:cNvPr id="55" name="文本框 54"/>
          <p:cNvSpPr txBox="1"/>
          <p:nvPr/>
        </p:nvSpPr>
        <p:spPr>
          <a:xfrm>
            <a:off x="7768163" y="1598915"/>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45</a:t>
            </a:r>
            <a:endParaRPr lang="en-US" altLang="zh-CN" sz="1600" baseline="-25000" dirty="0">
              <a:latin typeface="华文中宋" panose="02010600040101010101" pitchFamily="2" charset="-122"/>
              <a:ea typeface="华文中宋" panose="02010600040101010101" pitchFamily="2" charset="-122"/>
            </a:endParaRPr>
          </a:p>
        </p:txBody>
      </p:sp>
      <p:sp>
        <p:nvSpPr>
          <p:cNvPr id="56" name="文本框 55"/>
          <p:cNvSpPr txBox="1"/>
          <p:nvPr/>
        </p:nvSpPr>
        <p:spPr>
          <a:xfrm>
            <a:off x="6728719" y="1668983"/>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50</a:t>
            </a:r>
            <a:endParaRPr lang="en-US" altLang="zh-CN" sz="1600" baseline="-25000" dirty="0">
              <a:latin typeface="华文中宋" panose="02010600040101010101" pitchFamily="2" charset="-122"/>
              <a:ea typeface="华文中宋" panose="02010600040101010101" pitchFamily="2" charset="-122"/>
            </a:endParaRPr>
          </a:p>
        </p:txBody>
      </p:sp>
      <p:cxnSp>
        <p:nvCxnSpPr>
          <p:cNvPr id="57" name="直接连接符 56"/>
          <p:cNvCxnSpPr>
            <a:endCxn id="42" idx="0"/>
          </p:cNvCxnSpPr>
          <p:nvPr/>
        </p:nvCxnSpPr>
        <p:spPr bwMode="auto">
          <a:xfrm flipH="1">
            <a:off x="5439465" y="2697943"/>
            <a:ext cx="355027" cy="721654"/>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p:cNvCxnSpPr>
            <a:stCxn id="39" idx="5"/>
            <a:endCxn id="41" idx="0"/>
          </p:cNvCxnSpPr>
          <p:nvPr/>
        </p:nvCxnSpPr>
        <p:spPr bwMode="auto">
          <a:xfrm>
            <a:off x="6223335" y="2681336"/>
            <a:ext cx="425081" cy="723012"/>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文本框 60"/>
          <p:cNvSpPr txBox="1"/>
          <p:nvPr/>
        </p:nvSpPr>
        <p:spPr>
          <a:xfrm>
            <a:off x="6494619" y="2823115"/>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15</a:t>
            </a:r>
            <a:endParaRPr lang="en-US" altLang="zh-CN" sz="1600" baseline="-25000" dirty="0">
              <a:latin typeface="华文中宋" panose="02010600040101010101" pitchFamily="2" charset="-122"/>
              <a:ea typeface="华文中宋" panose="02010600040101010101" pitchFamily="2" charset="-122"/>
            </a:endParaRPr>
          </a:p>
        </p:txBody>
      </p:sp>
      <p:grpSp>
        <p:nvGrpSpPr>
          <p:cNvPr id="68" name="组合 67"/>
          <p:cNvGrpSpPr/>
          <p:nvPr/>
        </p:nvGrpSpPr>
        <p:grpSpPr>
          <a:xfrm>
            <a:off x="5229230" y="3207877"/>
            <a:ext cx="420469" cy="520292"/>
            <a:chOff x="3688405" y="4667534"/>
            <a:chExt cx="437940" cy="696036"/>
          </a:xfrm>
        </p:grpSpPr>
        <p:cxnSp>
          <p:nvCxnSpPr>
            <p:cNvPr id="63" name="直接连接符 62"/>
            <p:cNvCxnSpPr/>
            <p:nvPr/>
          </p:nvCxnSpPr>
          <p:spPr bwMode="auto">
            <a:xfrm flipH="1">
              <a:off x="3688405" y="4667534"/>
              <a:ext cx="437940" cy="696036"/>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接连接符 64"/>
            <p:cNvCxnSpPr/>
            <p:nvPr/>
          </p:nvCxnSpPr>
          <p:spPr bwMode="auto">
            <a:xfrm>
              <a:off x="3688405" y="4667534"/>
              <a:ext cx="437940" cy="696036"/>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2" name="椭圆 71"/>
          <p:cNvSpPr/>
          <p:nvPr/>
        </p:nvSpPr>
        <p:spPr bwMode="auto">
          <a:xfrm>
            <a:off x="5735798" y="4674231"/>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1</a:t>
            </a:r>
            <a:endParaRPr lang="zh-CN" altLang="en-US" sz="1400" baseline="-25000" dirty="0">
              <a:latin typeface="华文中宋" panose="02010600040101010101" pitchFamily="2" charset="-122"/>
              <a:ea typeface="华文中宋" panose="02010600040101010101" pitchFamily="2" charset="-122"/>
            </a:endParaRPr>
          </a:p>
        </p:txBody>
      </p:sp>
      <p:sp>
        <p:nvSpPr>
          <p:cNvPr id="73" name="椭圆 72"/>
          <p:cNvSpPr/>
          <p:nvPr/>
        </p:nvSpPr>
        <p:spPr bwMode="auto">
          <a:xfrm>
            <a:off x="6923218" y="4674231"/>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4</a:t>
            </a:r>
            <a:endParaRPr lang="zh-CN" altLang="en-US" sz="1400" baseline="-25000" dirty="0">
              <a:latin typeface="华文中宋" panose="02010600040101010101" pitchFamily="2" charset="-122"/>
              <a:ea typeface="华文中宋" panose="02010600040101010101" pitchFamily="2" charset="-122"/>
            </a:endParaRPr>
          </a:p>
        </p:txBody>
      </p:sp>
      <p:cxnSp>
        <p:nvCxnSpPr>
          <p:cNvPr id="74" name="直接连接符 73"/>
          <p:cNvCxnSpPr/>
          <p:nvPr/>
        </p:nvCxnSpPr>
        <p:spPr bwMode="auto">
          <a:xfrm flipH="1">
            <a:off x="6114032" y="3952577"/>
            <a:ext cx="355027" cy="721654"/>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连接符 74"/>
          <p:cNvCxnSpPr>
            <a:endCxn id="73" idx="0"/>
          </p:cNvCxnSpPr>
          <p:nvPr/>
        </p:nvCxnSpPr>
        <p:spPr bwMode="auto">
          <a:xfrm>
            <a:off x="6861975" y="3966758"/>
            <a:ext cx="350803" cy="707473"/>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8" name="文本框 77"/>
          <p:cNvSpPr txBox="1"/>
          <p:nvPr/>
        </p:nvSpPr>
        <p:spPr>
          <a:xfrm>
            <a:off x="5883544" y="4029188"/>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20</a:t>
            </a:r>
            <a:endParaRPr lang="en-US" altLang="zh-CN" sz="1600" baseline="-25000" dirty="0">
              <a:latin typeface="华文中宋" panose="02010600040101010101" pitchFamily="2" charset="-122"/>
              <a:ea typeface="华文中宋" panose="02010600040101010101" pitchFamily="2" charset="-122"/>
            </a:endParaRPr>
          </a:p>
        </p:txBody>
      </p:sp>
      <p:sp>
        <p:nvSpPr>
          <p:cNvPr id="79" name="文本框 78"/>
          <p:cNvSpPr txBox="1"/>
          <p:nvPr/>
        </p:nvSpPr>
        <p:spPr>
          <a:xfrm>
            <a:off x="6932565" y="3981941"/>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35</a:t>
            </a:r>
            <a:endParaRPr lang="en-US" altLang="zh-CN" sz="1600" baseline="-25000" dirty="0">
              <a:latin typeface="华文中宋" panose="02010600040101010101" pitchFamily="2" charset="-122"/>
              <a:ea typeface="华文中宋" panose="02010600040101010101" pitchFamily="2" charset="-122"/>
            </a:endParaRPr>
          </a:p>
        </p:txBody>
      </p:sp>
      <p:sp>
        <p:nvSpPr>
          <p:cNvPr id="80" name="椭圆 79"/>
          <p:cNvSpPr/>
          <p:nvPr/>
        </p:nvSpPr>
        <p:spPr bwMode="auto">
          <a:xfrm>
            <a:off x="6261509" y="5922734"/>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4</a:t>
            </a:r>
            <a:endParaRPr lang="zh-CN" altLang="en-US" sz="1400" baseline="-25000" dirty="0">
              <a:latin typeface="华文中宋" panose="02010600040101010101" pitchFamily="2" charset="-122"/>
              <a:ea typeface="华文中宋" panose="02010600040101010101" pitchFamily="2" charset="-122"/>
            </a:endParaRPr>
          </a:p>
        </p:txBody>
      </p:sp>
      <p:sp>
        <p:nvSpPr>
          <p:cNvPr id="81" name="椭圆 80"/>
          <p:cNvSpPr/>
          <p:nvPr/>
        </p:nvSpPr>
        <p:spPr bwMode="auto">
          <a:xfrm>
            <a:off x="5156279" y="5915328"/>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2</a:t>
            </a:r>
            <a:endParaRPr lang="zh-CN" altLang="en-US" sz="1400" baseline="-25000" dirty="0">
              <a:latin typeface="华文中宋" panose="02010600040101010101" pitchFamily="2" charset="-122"/>
              <a:ea typeface="华文中宋" panose="02010600040101010101" pitchFamily="2" charset="-122"/>
            </a:endParaRPr>
          </a:p>
        </p:txBody>
      </p:sp>
      <p:cxnSp>
        <p:nvCxnSpPr>
          <p:cNvPr id="82" name="直接连接符 81"/>
          <p:cNvCxnSpPr/>
          <p:nvPr/>
        </p:nvCxnSpPr>
        <p:spPr bwMode="auto">
          <a:xfrm flipH="1">
            <a:off x="5473474" y="5208923"/>
            <a:ext cx="355027" cy="721654"/>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接连接符 82"/>
          <p:cNvCxnSpPr/>
          <p:nvPr/>
        </p:nvCxnSpPr>
        <p:spPr bwMode="auto">
          <a:xfrm>
            <a:off x="6221417" y="5223104"/>
            <a:ext cx="350803" cy="707473"/>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4" name="文本框 83"/>
          <p:cNvSpPr txBox="1"/>
          <p:nvPr/>
        </p:nvSpPr>
        <p:spPr>
          <a:xfrm>
            <a:off x="5242986" y="5285534"/>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15</a:t>
            </a:r>
          </a:p>
        </p:txBody>
      </p:sp>
      <p:sp>
        <p:nvSpPr>
          <p:cNvPr id="85" name="文本框 84"/>
          <p:cNvSpPr txBox="1"/>
          <p:nvPr/>
        </p:nvSpPr>
        <p:spPr>
          <a:xfrm>
            <a:off x="6292007" y="523828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35</a:t>
            </a:r>
            <a:endParaRPr lang="en-US" altLang="zh-CN" sz="1600" baseline="-25000" dirty="0">
              <a:latin typeface="华文中宋" panose="02010600040101010101" pitchFamily="2" charset="-122"/>
              <a:ea typeface="华文中宋" panose="02010600040101010101" pitchFamily="2" charset="-122"/>
            </a:endParaRPr>
          </a:p>
        </p:txBody>
      </p:sp>
      <p:cxnSp>
        <p:nvCxnSpPr>
          <p:cNvPr id="89" name="直接连接符 88"/>
          <p:cNvCxnSpPr>
            <a:stCxn id="38" idx="3"/>
            <a:endCxn id="98" idx="0"/>
          </p:cNvCxnSpPr>
          <p:nvPr/>
        </p:nvCxnSpPr>
        <p:spPr bwMode="auto">
          <a:xfrm flipH="1">
            <a:off x="7883018" y="2666343"/>
            <a:ext cx="265945" cy="735359"/>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直接连接符 89"/>
          <p:cNvCxnSpPr>
            <a:stCxn id="38" idx="5"/>
            <a:endCxn id="97" idx="0"/>
          </p:cNvCxnSpPr>
          <p:nvPr/>
        </p:nvCxnSpPr>
        <p:spPr bwMode="auto">
          <a:xfrm>
            <a:off x="8558463" y="2666343"/>
            <a:ext cx="227088" cy="738005"/>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1" name="文本框 90"/>
          <p:cNvSpPr txBox="1"/>
          <p:nvPr/>
        </p:nvSpPr>
        <p:spPr>
          <a:xfrm>
            <a:off x="7637997" y="284630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30</a:t>
            </a:r>
            <a:endParaRPr lang="en-US" altLang="zh-CN" sz="1600" baseline="-25000" dirty="0">
              <a:latin typeface="华文中宋" panose="02010600040101010101" pitchFamily="2" charset="-122"/>
              <a:ea typeface="华文中宋" panose="02010600040101010101" pitchFamily="2" charset="-122"/>
            </a:endParaRPr>
          </a:p>
        </p:txBody>
      </p:sp>
      <p:sp>
        <p:nvSpPr>
          <p:cNvPr id="92" name="文本框 91"/>
          <p:cNvSpPr txBox="1"/>
          <p:nvPr/>
        </p:nvSpPr>
        <p:spPr>
          <a:xfrm>
            <a:off x="8632716" y="2812472"/>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sp>
        <p:nvSpPr>
          <p:cNvPr id="97" name="椭圆 96"/>
          <p:cNvSpPr/>
          <p:nvPr/>
        </p:nvSpPr>
        <p:spPr bwMode="auto">
          <a:xfrm>
            <a:off x="8495991" y="3404348"/>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5</a:t>
            </a:r>
            <a:endParaRPr lang="zh-CN" altLang="en-US" sz="1400" baseline="-25000" dirty="0">
              <a:latin typeface="华文中宋" panose="02010600040101010101" pitchFamily="2" charset="-122"/>
              <a:ea typeface="华文中宋" panose="02010600040101010101" pitchFamily="2" charset="-122"/>
            </a:endParaRPr>
          </a:p>
        </p:txBody>
      </p:sp>
      <p:sp>
        <p:nvSpPr>
          <p:cNvPr id="98" name="椭圆 97"/>
          <p:cNvSpPr/>
          <p:nvPr/>
        </p:nvSpPr>
        <p:spPr bwMode="auto">
          <a:xfrm>
            <a:off x="7593458" y="3401702"/>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3</a:t>
            </a:r>
            <a:endParaRPr lang="zh-CN" altLang="en-US" sz="1400" baseline="-25000" dirty="0">
              <a:latin typeface="华文中宋" panose="02010600040101010101" pitchFamily="2" charset="-122"/>
              <a:ea typeface="华文中宋" panose="02010600040101010101" pitchFamily="2" charset="-122"/>
            </a:endParaRPr>
          </a:p>
        </p:txBody>
      </p:sp>
      <p:sp>
        <p:nvSpPr>
          <p:cNvPr id="104" name="文本框 103"/>
          <p:cNvSpPr txBox="1"/>
          <p:nvPr/>
        </p:nvSpPr>
        <p:spPr>
          <a:xfrm>
            <a:off x="759576" y="4691075"/>
            <a:ext cx="3600666" cy="400110"/>
          </a:xfrm>
          <a:prstGeom prst="rect">
            <a:avLst/>
          </a:prstGeom>
          <a:solidFill>
            <a:srgbClr val="CAF6F5"/>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请问</a:t>
            </a:r>
            <a:r>
              <a:rPr lang="en-US" altLang="zh-CN" sz="2000" dirty="0">
                <a:latin typeface="华文中宋" panose="02010600040101010101" pitchFamily="2" charset="-122"/>
                <a:ea typeface="华文中宋" panose="02010600040101010101" pitchFamily="2" charset="-122"/>
              </a:rPr>
              <a:t>V0</a:t>
            </a:r>
            <a:r>
              <a:rPr lang="zh-CN" altLang="en-US" sz="2000" dirty="0">
                <a:latin typeface="华文中宋" panose="02010600040101010101" pitchFamily="2" charset="-122"/>
                <a:ea typeface="华文中宋" panose="02010600040101010101" pitchFamily="2" charset="-122"/>
              </a:rPr>
              <a:t>到各顶点的最短路径？</a:t>
            </a:r>
          </a:p>
        </p:txBody>
      </p:sp>
      <p:sp>
        <p:nvSpPr>
          <p:cNvPr id="35" name="椭圆 34"/>
          <p:cNvSpPr/>
          <p:nvPr/>
        </p:nvSpPr>
        <p:spPr bwMode="auto">
          <a:xfrm>
            <a:off x="5445838" y="1966938"/>
            <a:ext cx="3498181" cy="964084"/>
          </a:xfrm>
          <a:prstGeom prst="ellipse">
            <a:avLst/>
          </a:prstGeom>
          <a:solidFill>
            <a:schemeClr val="accent1">
              <a:alpha val="56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40" name="任意多边形 39"/>
          <p:cNvSpPr/>
          <p:nvPr/>
        </p:nvSpPr>
        <p:spPr bwMode="auto">
          <a:xfrm>
            <a:off x="6105515" y="1874820"/>
            <a:ext cx="2844230" cy="2290719"/>
          </a:xfrm>
          <a:custGeom>
            <a:avLst/>
            <a:gdLst>
              <a:gd name="connsiteX0" fmla="*/ 1400754 w 2844230"/>
              <a:gd name="connsiteY0" fmla="*/ 35867 h 2290719"/>
              <a:gd name="connsiteX1" fmla="*/ 595536 w 2844230"/>
              <a:gd name="connsiteY1" fmla="*/ 281526 h 2290719"/>
              <a:gd name="connsiteX2" fmla="*/ 8682 w 2844230"/>
              <a:gd name="connsiteY2" fmla="*/ 2028440 h 2290719"/>
              <a:gd name="connsiteX3" fmla="*/ 1045912 w 2844230"/>
              <a:gd name="connsiteY3" fmla="*/ 2178565 h 2290719"/>
              <a:gd name="connsiteX4" fmla="*/ 1318867 w 2844230"/>
              <a:gd name="connsiteY4" fmla="*/ 1004858 h 2290719"/>
              <a:gd name="connsiteX5" fmla="*/ 2765530 w 2844230"/>
              <a:gd name="connsiteY5" fmla="*/ 977562 h 2290719"/>
              <a:gd name="connsiteX6" fmla="*/ 2519870 w 2844230"/>
              <a:gd name="connsiteY6" fmla="*/ 104105 h 2290719"/>
              <a:gd name="connsiteX7" fmla="*/ 1400754 w 2844230"/>
              <a:gd name="connsiteY7" fmla="*/ 35867 h 229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230" h="2290719">
                <a:moveTo>
                  <a:pt x="1400754" y="35867"/>
                </a:moveTo>
                <a:cubicBezTo>
                  <a:pt x="1080032" y="65437"/>
                  <a:pt x="827548" y="-50569"/>
                  <a:pt x="595536" y="281526"/>
                </a:cubicBezTo>
                <a:cubicBezTo>
                  <a:pt x="363524" y="613621"/>
                  <a:pt x="-66381" y="1712267"/>
                  <a:pt x="8682" y="2028440"/>
                </a:cubicBezTo>
                <a:cubicBezTo>
                  <a:pt x="83745" y="2344613"/>
                  <a:pt x="827548" y="2349162"/>
                  <a:pt x="1045912" y="2178565"/>
                </a:cubicBezTo>
                <a:cubicBezTo>
                  <a:pt x="1264276" y="2007968"/>
                  <a:pt x="1032264" y="1205025"/>
                  <a:pt x="1318867" y="1004858"/>
                </a:cubicBezTo>
                <a:cubicBezTo>
                  <a:pt x="1605470" y="804691"/>
                  <a:pt x="2565363" y="1127687"/>
                  <a:pt x="2765530" y="977562"/>
                </a:cubicBezTo>
                <a:cubicBezTo>
                  <a:pt x="2965697" y="827437"/>
                  <a:pt x="2747333" y="261054"/>
                  <a:pt x="2519870" y="104105"/>
                </a:cubicBezTo>
                <a:cubicBezTo>
                  <a:pt x="2292407" y="-52844"/>
                  <a:pt x="1721476" y="6297"/>
                  <a:pt x="1400754" y="35867"/>
                </a:cubicBezTo>
                <a:close/>
              </a:path>
            </a:pathLst>
          </a:custGeom>
          <a:solidFill>
            <a:schemeClr val="accent1">
              <a:alpha val="56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02562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par>
                                <p:cTn id="22" presetID="10"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childTnLst>
                          </p:cTn>
                        </p:par>
                      </p:childTnLst>
                    </p:cTn>
                  </p:par>
                  <p:par>
                    <p:cTn id="42" fill="hold">
                      <p:stCondLst>
                        <p:cond delay="indefinite"/>
                      </p:stCondLst>
                      <p:childTnLst>
                        <p:par>
                          <p:cTn id="43" fill="hold">
                            <p:stCondLst>
                              <p:cond delay="0"/>
                            </p:stCondLst>
                            <p:childTnLst>
                              <p:par>
                                <p:cTn id="44" presetID="7" presetClass="emph" presetSubtype="1" nodeType="clickEffect">
                                  <p:stCondLst>
                                    <p:cond delay="0"/>
                                  </p:stCondLst>
                                  <p:childTnLst>
                                    <p:set>
                                      <p:cBhvr>
                                        <p:cTn id="45" dur="indefinite"/>
                                        <p:tgtEl>
                                          <p:spTgt spid="48"/>
                                        </p:tgtEl>
                                        <p:attrNameLst>
                                          <p:attrName>stroke.color</p:attrName>
                                        </p:attrNameLst>
                                      </p:cBhvr>
                                      <p:to>
                                        <p:clrVal>
                                          <a:srgbClr val="0033CC"/>
                                        </p:clrVal>
                                      </p:to>
                                    </p:set>
                                    <p:set>
                                      <p:cBhvr>
                                        <p:cTn id="46" dur="indefinite"/>
                                        <p:tgtEl>
                                          <p:spTgt spid="48"/>
                                        </p:tgtEl>
                                        <p:attrNameLst>
                                          <p:attrName>stroke.on</p:attrName>
                                        </p:attrNameLst>
                                      </p:cBhvr>
                                      <p:to>
                                        <p:strVal val="true"/>
                                      </p:to>
                                    </p:set>
                                  </p:childTnLst>
                                </p:cTn>
                              </p:par>
                              <p:par>
                                <p:cTn id="47" presetID="10" presetClass="exit" presetSubtype="0" fill="hold" grpId="1" nodeType="withEffect">
                                  <p:stCondLst>
                                    <p:cond delay="0"/>
                                  </p:stCondLst>
                                  <p:childTnLst>
                                    <p:animEffect transition="out" filter="fade">
                                      <p:cBhvr>
                                        <p:cTn id="48" dur="500"/>
                                        <p:tgtEl>
                                          <p:spTgt spid="35"/>
                                        </p:tgtEl>
                                      </p:cBhvr>
                                    </p:animEffect>
                                    <p:set>
                                      <p:cBhvr>
                                        <p:cTn id="49" dur="1" fill="hold">
                                          <p:stCondLst>
                                            <p:cond delay="499"/>
                                          </p:stCondLst>
                                        </p:cTn>
                                        <p:tgtEl>
                                          <p:spTgt spid="35"/>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fade">
                                      <p:cBhvr>
                                        <p:cTn id="63" dur="500"/>
                                        <p:tgtEl>
                                          <p:spTgt spid="61"/>
                                        </p:tgtEl>
                                      </p:cBhvr>
                                    </p:animEffect>
                                  </p:childTnLst>
                                </p:cTn>
                              </p:par>
                              <p:par>
                                <p:cTn id="64" presetID="10" presetClass="entr" presetSubtype="0" fill="hold" nodeType="with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fade">
                                      <p:cBhvr>
                                        <p:cTn id="66" dur="500"/>
                                        <p:tgtEl>
                                          <p:spTgt spid="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fade">
                                      <p:cBhvr>
                                        <p:cTn id="71" dur="500"/>
                                        <p:tgtEl>
                                          <p:spTgt spid="6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par>
                    <p:cTn id="77" fill="hold">
                      <p:stCondLst>
                        <p:cond delay="indefinite"/>
                      </p:stCondLst>
                      <p:childTnLst>
                        <p:par>
                          <p:cTn id="78" fill="hold">
                            <p:stCondLst>
                              <p:cond delay="0"/>
                            </p:stCondLst>
                            <p:childTnLst>
                              <p:par>
                                <p:cTn id="79" presetID="7" presetClass="emph" presetSubtype="1" nodeType="clickEffect">
                                  <p:stCondLst>
                                    <p:cond delay="0"/>
                                  </p:stCondLst>
                                  <p:childTnLst>
                                    <p:set>
                                      <p:cBhvr>
                                        <p:cTn id="80" dur="indefinite"/>
                                        <p:tgtEl>
                                          <p:spTgt spid="59"/>
                                        </p:tgtEl>
                                        <p:attrNameLst>
                                          <p:attrName>stroke.color</p:attrName>
                                        </p:attrNameLst>
                                      </p:cBhvr>
                                      <p:to>
                                        <p:clrVal>
                                          <a:srgbClr val="0033CC"/>
                                        </p:clrVal>
                                      </p:to>
                                    </p:set>
                                    <p:set>
                                      <p:cBhvr>
                                        <p:cTn id="81" dur="indefinite"/>
                                        <p:tgtEl>
                                          <p:spTgt spid="59"/>
                                        </p:tgtEl>
                                        <p:attrNameLst>
                                          <p:attrName>stroke.on</p:attrName>
                                        </p:attrNameLst>
                                      </p:cBhvr>
                                      <p:to>
                                        <p:strVal val="true"/>
                                      </p:to>
                                    </p:set>
                                  </p:childTnLst>
                                </p:cTn>
                              </p:par>
                              <p:par>
                                <p:cTn id="82" presetID="10" presetClass="exit" presetSubtype="0" fill="hold" grpId="1" nodeType="withEffect">
                                  <p:stCondLst>
                                    <p:cond delay="0"/>
                                  </p:stCondLst>
                                  <p:childTnLst>
                                    <p:animEffect transition="out" filter="fade">
                                      <p:cBhvr>
                                        <p:cTn id="83" dur="500"/>
                                        <p:tgtEl>
                                          <p:spTgt spid="40"/>
                                        </p:tgtEl>
                                      </p:cBhvr>
                                    </p:animEffect>
                                    <p:set>
                                      <p:cBhvr>
                                        <p:cTn id="84" dur="1" fill="hold">
                                          <p:stCondLst>
                                            <p:cond delay="499"/>
                                          </p:stCondLst>
                                        </p:cTn>
                                        <p:tgtEl>
                                          <p:spTgt spid="4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72"/>
                                        </p:tgtEl>
                                        <p:attrNameLst>
                                          <p:attrName>style.visibility</p:attrName>
                                        </p:attrNameLst>
                                      </p:cBhvr>
                                      <p:to>
                                        <p:strVal val="visible"/>
                                      </p:to>
                                    </p:set>
                                    <p:animEffect transition="in" filter="fade">
                                      <p:cBhvr>
                                        <p:cTn id="89" dur="500"/>
                                        <p:tgtEl>
                                          <p:spTgt spid="7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fade">
                                      <p:cBhvr>
                                        <p:cTn id="92" dur="500"/>
                                        <p:tgtEl>
                                          <p:spTgt spid="73"/>
                                        </p:tgtEl>
                                      </p:cBhvr>
                                    </p:animEffect>
                                  </p:childTnLst>
                                </p:cTn>
                              </p:par>
                              <p:par>
                                <p:cTn id="93" presetID="10" presetClass="entr" presetSubtype="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fade">
                                      <p:cBhvr>
                                        <p:cTn id="95" dur="500"/>
                                        <p:tgtEl>
                                          <p:spTgt spid="74"/>
                                        </p:tgtEl>
                                      </p:cBhvr>
                                    </p:animEffect>
                                  </p:childTnLst>
                                </p:cTn>
                              </p:par>
                              <p:par>
                                <p:cTn id="96" presetID="10" presetClass="entr" presetSubtype="0" fill="hold" nodeType="with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fade">
                                      <p:cBhvr>
                                        <p:cTn id="98" dur="500"/>
                                        <p:tgtEl>
                                          <p:spTgt spid="7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8"/>
                                        </p:tgtEl>
                                        <p:attrNameLst>
                                          <p:attrName>style.visibility</p:attrName>
                                        </p:attrNameLst>
                                      </p:cBhvr>
                                      <p:to>
                                        <p:strVal val="visible"/>
                                      </p:to>
                                    </p:set>
                                    <p:animEffect transition="in" filter="fade">
                                      <p:cBhvr>
                                        <p:cTn id="101" dur="500"/>
                                        <p:tgtEl>
                                          <p:spTgt spid="7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79"/>
                                        </p:tgtEl>
                                        <p:attrNameLst>
                                          <p:attrName>style.visibility</p:attrName>
                                        </p:attrNameLst>
                                      </p:cBhvr>
                                      <p:to>
                                        <p:strVal val="visible"/>
                                      </p:to>
                                    </p:set>
                                    <p:animEffect transition="in" filter="fade">
                                      <p:cBhvr>
                                        <p:cTn id="104" dur="500"/>
                                        <p:tgtEl>
                                          <p:spTgt spid="79"/>
                                        </p:tgtEl>
                                      </p:cBhvr>
                                    </p:animEffect>
                                  </p:childTnLst>
                                </p:cTn>
                              </p:par>
                            </p:childTnLst>
                          </p:cTn>
                        </p:par>
                      </p:childTnLst>
                    </p:cTn>
                  </p:par>
                  <p:par>
                    <p:cTn id="105" fill="hold">
                      <p:stCondLst>
                        <p:cond delay="indefinite"/>
                      </p:stCondLst>
                      <p:childTnLst>
                        <p:par>
                          <p:cTn id="106" fill="hold">
                            <p:stCondLst>
                              <p:cond delay="0"/>
                            </p:stCondLst>
                            <p:childTnLst>
                              <p:par>
                                <p:cTn id="107" presetID="7" presetClass="emph" presetSubtype="1" nodeType="clickEffect">
                                  <p:stCondLst>
                                    <p:cond delay="0"/>
                                  </p:stCondLst>
                                  <p:childTnLst>
                                    <p:set>
                                      <p:cBhvr>
                                        <p:cTn id="108" dur="indefinite"/>
                                        <p:tgtEl>
                                          <p:spTgt spid="74"/>
                                        </p:tgtEl>
                                        <p:attrNameLst>
                                          <p:attrName>stroke.color</p:attrName>
                                        </p:attrNameLst>
                                      </p:cBhvr>
                                      <p:to>
                                        <p:clrVal>
                                          <a:srgbClr val="0033CC"/>
                                        </p:clrVal>
                                      </p:to>
                                    </p:set>
                                    <p:set>
                                      <p:cBhvr>
                                        <p:cTn id="109" dur="indefinite"/>
                                        <p:tgtEl>
                                          <p:spTgt spid="74"/>
                                        </p:tgtEl>
                                        <p:attrNameLst>
                                          <p:attrName>stroke.on</p:attrName>
                                        </p:attrNameLst>
                                      </p:cBhvr>
                                      <p:to>
                                        <p:strVal val="true"/>
                                      </p:to>
                                    </p:se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80"/>
                                        </p:tgtEl>
                                        <p:attrNameLst>
                                          <p:attrName>style.visibility</p:attrName>
                                        </p:attrNameLst>
                                      </p:cBhvr>
                                      <p:to>
                                        <p:strVal val="visible"/>
                                      </p:to>
                                    </p:set>
                                    <p:animEffect transition="in" filter="fade">
                                      <p:cBhvr>
                                        <p:cTn id="114" dur="500"/>
                                        <p:tgtEl>
                                          <p:spTgt spid="8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81"/>
                                        </p:tgtEl>
                                        <p:attrNameLst>
                                          <p:attrName>style.visibility</p:attrName>
                                        </p:attrNameLst>
                                      </p:cBhvr>
                                      <p:to>
                                        <p:strVal val="visible"/>
                                      </p:to>
                                    </p:set>
                                    <p:animEffect transition="in" filter="fade">
                                      <p:cBhvr>
                                        <p:cTn id="117" dur="500"/>
                                        <p:tgtEl>
                                          <p:spTgt spid="81"/>
                                        </p:tgtEl>
                                      </p:cBhvr>
                                    </p:animEffect>
                                  </p:childTnLst>
                                </p:cTn>
                              </p:par>
                              <p:par>
                                <p:cTn id="118" presetID="10" presetClass="entr" presetSubtype="0" fill="hold" nodeType="withEffect">
                                  <p:stCondLst>
                                    <p:cond delay="0"/>
                                  </p:stCondLst>
                                  <p:childTnLst>
                                    <p:set>
                                      <p:cBhvr>
                                        <p:cTn id="119" dur="1" fill="hold">
                                          <p:stCondLst>
                                            <p:cond delay="0"/>
                                          </p:stCondLst>
                                        </p:cTn>
                                        <p:tgtEl>
                                          <p:spTgt spid="82"/>
                                        </p:tgtEl>
                                        <p:attrNameLst>
                                          <p:attrName>style.visibility</p:attrName>
                                        </p:attrNameLst>
                                      </p:cBhvr>
                                      <p:to>
                                        <p:strVal val="visible"/>
                                      </p:to>
                                    </p:set>
                                    <p:animEffect transition="in" filter="fade">
                                      <p:cBhvr>
                                        <p:cTn id="120" dur="500"/>
                                        <p:tgtEl>
                                          <p:spTgt spid="82"/>
                                        </p:tgtEl>
                                      </p:cBhvr>
                                    </p:animEffect>
                                  </p:childTnLst>
                                </p:cTn>
                              </p:par>
                              <p:par>
                                <p:cTn id="121" presetID="10" presetClass="entr" presetSubtype="0" fill="hold" nodeType="withEffect">
                                  <p:stCondLst>
                                    <p:cond delay="0"/>
                                  </p:stCondLst>
                                  <p:childTnLst>
                                    <p:set>
                                      <p:cBhvr>
                                        <p:cTn id="122" dur="1" fill="hold">
                                          <p:stCondLst>
                                            <p:cond delay="0"/>
                                          </p:stCondLst>
                                        </p:cTn>
                                        <p:tgtEl>
                                          <p:spTgt spid="83"/>
                                        </p:tgtEl>
                                        <p:attrNameLst>
                                          <p:attrName>style.visibility</p:attrName>
                                        </p:attrNameLst>
                                      </p:cBhvr>
                                      <p:to>
                                        <p:strVal val="visible"/>
                                      </p:to>
                                    </p:set>
                                    <p:animEffect transition="in" filter="fade">
                                      <p:cBhvr>
                                        <p:cTn id="123" dur="500"/>
                                        <p:tgtEl>
                                          <p:spTgt spid="8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84"/>
                                        </p:tgtEl>
                                        <p:attrNameLst>
                                          <p:attrName>style.visibility</p:attrName>
                                        </p:attrNameLst>
                                      </p:cBhvr>
                                      <p:to>
                                        <p:strVal val="visible"/>
                                      </p:to>
                                    </p:set>
                                    <p:animEffect transition="in" filter="fade">
                                      <p:cBhvr>
                                        <p:cTn id="126" dur="500"/>
                                        <p:tgtEl>
                                          <p:spTgt spid="8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5"/>
                                        </p:tgtEl>
                                        <p:attrNameLst>
                                          <p:attrName>style.visibility</p:attrName>
                                        </p:attrNameLst>
                                      </p:cBhvr>
                                      <p:to>
                                        <p:strVal val="visible"/>
                                      </p:to>
                                    </p:set>
                                    <p:animEffect transition="in" filter="fade">
                                      <p:cBhvr>
                                        <p:cTn id="129" dur="500"/>
                                        <p:tgtEl>
                                          <p:spTgt spid="85"/>
                                        </p:tgtEl>
                                      </p:cBhvr>
                                    </p:animEffect>
                                  </p:childTnLst>
                                </p:cTn>
                              </p:par>
                            </p:childTnLst>
                          </p:cTn>
                        </p:par>
                      </p:childTnLst>
                    </p:cTn>
                  </p:par>
                  <p:par>
                    <p:cTn id="130" fill="hold">
                      <p:stCondLst>
                        <p:cond delay="indefinite"/>
                      </p:stCondLst>
                      <p:childTnLst>
                        <p:par>
                          <p:cTn id="131" fill="hold">
                            <p:stCondLst>
                              <p:cond delay="0"/>
                            </p:stCondLst>
                            <p:childTnLst>
                              <p:par>
                                <p:cTn id="132" presetID="7" presetClass="emph" presetSubtype="1" nodeType="clickEffect">
                                  <p:stCondLst>
                                    <p:cond delay="0"/>
                                  </p:stCondLst>
                                  <p:childTnLst>
                                    <p:set>
                                      <p:cBhvr>
                                        <p:cTn id="133" dur="indefinite"/>
                                        <p:tgtEl>
                                          <p:spTgt spid="50"/>
                                        </p:tgtEl>
                                        <p:attrNameLst>
                                          <p:attrName>stroke.color</p:attrName>
                                        </p:attrNameLst>
                                      </p:cBhvr>
                                      <p:to>
                                        <p:clrVal>
                                          <a:srgbClr val="0033CC"/>
                                        </p:clrVal>
                                      </p:to>
                                    </p:set>
                                    <p:set>
                                      <p:cBhvr>
                                        <p:cTn id="134" dur="indefinite"/>
                                        <p:tgtEl>
                                          <p:spTgt spid="50"/>
                                        </p:tgtEl>
                                        <p:attrNameLst>
                                          <p:attrName>stroke.on</p:attrName>
                                        </p:attrNameLst>
                                      </p:cBhvr>
                                      <p:to>
                                        <p:strVal val="true"/>
                                      </p:to>
                                    </p:se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89"/>
                                        </p:tgtEl>
                                        <p:attrNameLst>
                                          <p:attrName>style.visibility</p:attrName>
                                        </p:attrNameLst>
                                      </p:cBhvr>
                                      <p:to>
                                        <p:strVal val="visible"/>
                                      </p:to>
                                    </p:set>
                                    <p:animEffect transition="in" filter="fade">
                                      <p:cBhvr>
                                        <p:cTn id="139" dur="500"/>
                                        <p:tgtEl>
                                          <p:spTgt spid="89"/>
                                        </p:tgtEl>
                                      </p:cBhvr>
                                    </p:animEffect>
                                  </p:childTnLst>
                                </p:cTn>
                              </p:par>
                              <p:par>
                                <p:cTn id="140" presetID="10" presetClass="entr" presetSubtype="0" fill="hold" nodeType="withEffect">
                                  <p:stCondLst>
                                    <p:cond delay="0"/>
                                  </p:stCondLst>
                                  <p:childTnLst>
                                    <p:set>
                                      <p:cBhvr>
                                        <p:cTn id="141" dur="1" fill="hold">
                                          <p:stCondLst>
                                            <p:cond delay="0"/>
                                          </p:stCondLst>
                                        </p:cTn>
                                        <p:tgtEl>
                                          <p:spTgt spid="90"/>
                                        </p:tgtEl>
                                        <p:attrNameLst>
                                          <p:attrName>style.visibility</p:attrName>
                                        </p:attrNameLst>
                                      </p:cBhvr>
                                      <p:to>
                                        <p:strVal val="visible"/>
                                      </p:to>
                                    </p:set>
                                    <p:animEffect transition="in" filter="fade">
                                      <p:cBhvr>
                                        <p:cTn id="142" dur="500"/>
                                        <p:tgtEl>
                                          <p:spTgt spid="9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1"/>
                                        </p:tgtEl>
                                        <p:attrNameLst>
                                          <p:attrName>style.visibility</p:attrName>
                                        </p:attrNameLst>
                                      </p:cBhvr>
                                      <p:to>
                                        <p:strVal val="visible"/>
                                      </p:to>
                                    </p:set>
                                    <p:animEffect transition="in" filter="fade">
                                      <p:cBhvr>
                                        <p:cTn id="145" dur="500"/>
                                        <p:tgtEl>
                                          <p:spTgt spid="91"/>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92"/>
                                        </p:tgtEl>
                                        <p:attrNameLst>
                                          <p:attrName>style.visibility</p:attrName>
                                        </p:attrNameLst>
                                      </p:cBhvr>
                                      <p:to>
                                        <p:strVal val="visible"/>
                                      </p:to>
                                    </p:set>
                                    <p:animEffect transition="in" filter="fade">
                                      <p:cBhvr>
                                        <p:cTn id="148" dur="500"/>
                                        <p:tgtEl>
                                          <p:spTgt spid="92"/>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97"/>
                                        </p:tgtEl>
                                        <p:attrNameLst>
                                          <p:attrName>style.visibility</p:attrName>
                                        </p:attrNameLst>
                                      </p:cBhvr>
                                      <p:to>
                                        <p:strVal val="visible"/>
                                      </p:to>
                                    </p:set>
                                    <p:animEffect transition="in" filter="fade">
                                      <p:cBhvr>
                                        <p:cTn id="151" dur="500"/>
                                        <p:tgtEl>
                                          <p:spTgt spid="97"/>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98"/>
                                        </p:tgtEl>
                                        <p:attrNameLst>
                                          <p:attrName>style.visibility</p:attrName>
                                        </p:attrNameLst>
                                      </p:cBhvr>
                                      <p:to>
                                        <p:strVal val="visible"/>
                                      </p:to>
                                    </p:set>
                                    <p:animEffect transition="in" filter="fade">
                                      <p:cBhvr>
                                        <p:cTn id="154" dur="500"/>
                                        <p:tgtEl>
                                          <p:spTgt spid="98"/>
                                        </p:tgtEl>
                                      </p:cBhvr>
                                    </p:animEffect>
                                  </p:childTnLst>
                                </p:cTn>
                              </p:par>
                            </p:childTnLst>
                          </p:cTn>
                        </p:par>
                      </p:childTnLst>
                    </p:cTn>
                  </p:par>
                  <p:par>
                    <p:cTn id="155" fill="hold">
                      <p:stCondLst>
                        <p:cond delay="indefinite"/>
                      </p:stCondLst>
                      <p:childTnLst>
                        <p:par>
                          <p:cTn id="156" fill="hold">
                            <p:stCondLst>
                              <p:cond delay="0"/>
                            </p:stCondLst>
                            <p:childTnLst>
                              <p:par>
                                <p:cTn id="157" presetID="7" presetClass="emph" presetSubtype="1" nodeType="clickEffect">
                                  <p:stCondLst>
                                    <p:cond delay="0"/>
                                  </p:stCondLst>
                                  <p:childTnLst>
                                    <p:set>
                                      <p:cBhvr>
                                        <p:cTn id="158" dur="indefinite"/>
                                        <p:tgtEl>
                                          <p:spTgt spid="90"/>
                                        </p:tgtEl>
                                        <p:attrNameLst>
                                          <p:attrName>stroke.color</p:attrName>
                                        </p:attrNameLst>
                                      </p:cBhvr>
                                      <p:to>
                                        <p:clrVal>
                                          <a:srgbClr val="0033CC"/>
                                        </p:clrVal>
                                      </p:to>
                                    </p:set>
                                    <p:set>
                                      <p:cBhvr>
                                        <p:cTn id="159" dur="indefinite"/>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1" grpId="0" animBg="1"/>
      <p:bldP spid="42" grpId="0" animBg="1"/>
      <p:bldP spid="54" grpId="0"/>
      <p:bldP spid="55" grpId="0"/>
      <p:bldP spid="56" grpId="0"/>
      <p:bldP spid="61" grpId="0"/>
      <p:bldP spid="72" grpId="0" animBg="1"/>
      <p:bldP spid="73" grpId="0" animBg="1"/>
      <p:bldP spid="78" grpId="0"/>
      <p:bldP spid="79" grpId="0"/>
      <p:bldP spid="80" grpId="0" animBg="1"/>
      <p:bldP spid="81" grpId="0" animBg="1"/>
      <p:bldP spid="84" grpId="0"/>
      <p:bldP spid="85" grpId="0"/>
      <p:bldP spid="91" grpId="0"/>
      <p:bldP spid="92" grpId="0"/>
      <p:bldP spid="97" grpId="0" animBg="1"/>
      <p:bldP spid="98" grpId="0" animBg="1"/>
      <p:bldP spid="35" grpId="0" animBg="1"/>
      <p:bldP spid="35" grpId="1" animBg="1"/>
      <p:bldP spid="40" grpId="0" animBg="1"/>
      <p:bldP spid="40"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Dijkstra</a:t>
            </a:r>
            <a:r>
              <a:rPr lang="zh-CN" altLang="en-US" dirty="0"/>
              <a:t>算法</a:t>
            </a:r>
          </a:p>
        </p:txBody>
      </p:sp>
      <p:sp>
        <p:nvSpPr>
          <p:cNvPr id="3" name="内容占位符 2"/>
          <p:cNvSpPr>
            <a:spLocks noGrp="1"/>
          </p:cNvSpPr>
          <p:nvPr>
            <p:ph idx="1"/>
          </p:nvPr>
        </p:nvSpPr>
        <p:spPr>
          <a:xfrm>
            <a:off x="452354" y="1341439"/>
            <a:ext cx="8447806" cy="1798002"/>
          </a:xfrm>
        </p:spPr>
        <p:txBody>
          <a:bodyPr/>
          <a:lstStyle/>
          <a:p>
            <a:r>
              <a:rPr lang="zh-CN" altLang="en-US" sz="2400" dirty="0"/>
              <a:t>结点</a:t>
            </a:r>
            <a:r>
              <a:rPr lang="en-US" altLang="zh-CN" sz="2400" dirty="0"/>
              <a:t>V</a:t>
            </a:r>
            <a:r>
              <a:rPr lang="en-US" altLang="zh-CN" sz="2400" baseline="-25000" dirty="0"/>
              <a:t>0</a:t>
            </a:r>
            <a:r>
              <a:rPr lang="zh-CN" altLang="en-US" sz="2400" dirty="0"/>
              <a:t>与</a:t>
            </a:r>
            <a:r>
              <a:rPr lang="en-US" altLang="zh-CN" sz="2400" dirty="0" err="1"/>
              <a:t>V</a:t>
            </a:r>
            <a:r>
              <a:rPr lang="en-US" altLang="zh-CN" sz="2400" baseline="-25000" dirty="0" err="1"/>
              <a:t>j</a:t>
            </a:r>
            <a:r>
              <a:rPr lang="zh-CN" altLang="en-US" sz="2400" dirty="0"/>
              <a:t>间最短路径的直观理解</a:t>
            </a:r>
            <a:endParaRPr lang="en-US" altLang="zh-CN" sz="2400" dirty="0"/>
          </a:p>
          <a:p>
            <a:pPr lvl="1"/>
            <a:r>
              <a:rPr lang="zh-CN" altLang="en-US" sz="2000" dirty="0"/>
              <a:t>或者，</a:t>
            </a:r>
            <a:r>
              <a:rPr lang="en-US" altLang="zh-CN" sz="2000" dirty="0"/>
              <a:t> V</a:t>
            </a:r>
            <a:r>
              <a:rPr lang="en-US" altLang="zh-CN" sz="2000" baseline="-25000" dirty="0"/>
              <a:t>0</a:t>
            </a:r>
            <a:r>
              <a:rPr lang="zh-CN" altLang="en-US" sz="2000" dirty="0"/>
              <a:t>与</a:t>
            </a:r>
            <a:r>
              <a:rPr lang="en-US" altLang="zh-CN" sz="2000" dirty="0" err="1"/>
              <a:t>V</a:t>
            </a:r>
            <a:r>
              <a:rPr lang="en-US" altLang="zh-CN" sz="2000" baseline="-25000" dirty="0" err="1"/>
              <a:t>j</a:t>
            </a:r>
            <a:r>
              <a:rPr lang="zh-CN" altLang="en-US" sz="2000" dirty="0"/>
              <a:t>之间的直接连线是最短路径</a:t>
            </a:r>
            <a:endParaRPr lang="en-US" altLang="zh-CN" sz="2000" dirty="0"/>
          </a:p>
          <a:p>
            <a:pPr lvl="1"/>
            <a:r>
              <a:rPr lang="zh-CN" altLang="en-US" sz="2000" dirty="0"/>
              <a:t>或者，</a:t>
            </a:r>
            <a:r>
              <a:rPr lang="en-US" altLang="zh-CN" sz="2000" dirty="0"/>
              <a:t> V</a:t>
            </a:r>
            <a:r>
              <a:rPr lang="en-US" altLang="zh-CN" sz="2000" baseline="-25000" dirty="0"/>
              <a:t>0</a:t>
            </a:r>
            <a:r>
              <a:rPr lang="zh-CN" altLang="en-US" sz="2000" dirty="0"/>
              <a:t>与</a:t>
            </a:r>
            <a:r>
              <a:rPr lang="en-US" altLang="zh-CN" sz="2000" dirty="0" err="1"/>
              <a:t>V</a:t>
            </a:r>
            <a:r>
              <a:rPr lang="en-US" altLang="zh-CN" sz="2000" baseline="-25000" dirty="0" err="1"/>
              <a:t>j</a:t>
            </a:r>
            <a:r>
              <a:rPr lang="zh-CN" altLang="en-US" sz="2000" dirty="0"/>
              <a:t>之间的最短路径是（</a:t>
            </a:r>
            <a:r>
              <a:rPr lang="en-US" altLang="zh-CN" sz="2000" dirty="0"/>
              <a:t>V</a:t>
            </a:r>
            <a:r>
              <a:rPr lang="en-US" altLang="zh-CN" sz="2000" baseline="-25000" dirty="0"/>
              <a:t>0</a:t>
            </a:r>
            <a:r>
              <a:rPr lang="en-US" altLang="zh-CN" sz="2000" dirty="0"/>
              <a:t>, …, V</a:t>
            </a:r>
            <a:r>
              <a:rPr lang="en-US" altLang="zh-CN" sz="2000" baseline="-25000" dirty="0"/>
              <a:t>i</a:t>
            </a:r>
            <a:r>
              <a:rPr lang="en-US" altLang="zh-CN" sz="2000" dirty="0"/>
              <a:t>, </a:t>
            </a:r>
            <a:r>
              <a:rPr lang="en-US" altLang="zh-CN" sz="2000" dirty="0" err="1"/>
              <a:t>V</a:t>
            </a:r>
            <a:r>
              <a:rPr lang="en-US" altLang="zh-CN" sz="2000" baseline="-25000" dirty="0" err="1"/>
              <a:t>j</a:t>
            </a:r>
            <a:r>
              <a:rPr lang="zh-CN" altLang="en-US" sz="2000" dirty="0"/>
              <a:t>），其中，（</a:t>
            </a:r>
            <a:r>
              <a:rPr lang="en-US" altLang="zh-CN" sz="2000" dirty="0"/>
              <a:t>V</a:t>
            </a:r>
            <a:r>
              <a:rPr lang="en-US" altLang="zh-CN" sz="2000" baseline="-25000" dirty="0"/>
              <a:t>0</a:t>
            </a:r>
            <a:r>
              <a:rPr lang="en-US" altLang="zh-CN" sz="2000" dirty="0"/>
              <a:t>, …, V</a:t>
            </a:r>
            <a:r>
              <a:rPr lang="en-US" altLang="zh-CN" sz="2000" baseline="-25000" dirty="0"/>
              <a:t>i</a:t>
            </a:r>
            <a:r>
              <a:rPr lang="zh-CN" altLang="en-US" sz="2000" dirty="0"/>
              <a:t>）是</a:t>
            </a:r>
            <a:r>
              <a:rPr lang="en-US" altLang="zh-CN" sz="2000" dirty="0"/>
              <a:t>V</a:t>
            </a:r>
            <a:r>
              <a:rPr lang="en-US" altLang="zh-CN" sz="2000" baseline="-25000" dirty="0"/>
              <a:t>0</a:t>
            </a:r>
            <a:r>
              <a:rPr lang="zh-CN" altLang="en-US" sz="2000" dirty="0"/>
              <a:t>到</a:t>
            </a:r>
            <a:r>
              <a:rPr lang="en-US" altLang="zh-CN" sz="2000" dirty="0"/>
              <a:t>V</a:t>
            </a:r>
            <a:r>
              <a:rPr lang="en-US" altLang="zh-CN" sz="2000" baseline="-25000" dirty="0"/>
              <a:t>i</a:t>
            </a:r>
            <a:r>
              <a:rPr lang="zh-CN" altLang="en-US" sz="2000" dirty="0"/>
              <a:t>的最短路径，（</a:t>
            </a:r>
            <a:r>
              <a:rPr lang="en-US" altLang="zh-CN" sz="2000" dirty="0"/>
              <a:t>V</a:t>
            </a:r>
            <a:r>
              <a:rPr lang="en-US" altLang="zh-CN" sz="2000" baseline="-25000" dirty="0"/>
              <a:t>i</a:t>
            </a:r>
            <a:r>
              <a:rPr lang="en-US" altLang="zh-CN" sz="2000" dirty="0"/>
              <a:t>, </a:t>
            </a:r>
            <a:r>
              <a:rPr lang="en-US" altLang="zh-CN" sz="2000" dirty="0" err="1"/>
              <a:t>V</a:t>
            </a:r>
            <a:r>
              <a:rPr lang="en-US" altLang="zh-CN" sz="2000" baseline="-25000" dirty="0" err="1"/>
              <a:t>j</a:t>
            </a:r>
            <a:r>
              <a:rPr lang="zh-CN" altLang="en-US" sz="2000" dirty="0"/>
              <a:t>）是边</a:t>
            </a:r>
            <a:endParaRPr lang="en-US" altLang="zh-CN" sz="2000" dirty="0"/>
          </a:p>
          <a:p>
            <a:pPr lvl="1"/>
            <a:endParaRPr lang="en-US" altLang="zh-CN" dirty="0"/>
          </a:p>
        </p:txBody>
      </p:sp>
      <p:sp>
        <p:nvSpPr>
          <p:cNvPr id="4" name="云形标注 3"/>
          <p:cNvSpPr/>
          <p:nvPr/>
        </p:nvSpPr>
        <p:spPr bwMode="auto">
          <a:xfrm>
            <a:off x="1194619" y="4562393"/>
            <a:ext cx="2359742" cy="1135626"/>
          </a:xfrm>
          <a:prstGeom prst="cloudCallout">
            <a:avLst>
              <a:gd name="adj1" fmla="val -12083"/>
              <a:gd name="adj2" fmla="val 39123"/>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5" name="云形标注 4"/>
          <p:cNvSpPr/>
          <p:nvPr/>
        </p:nvSpPr>
        <p:spPr bwMode="auto">
          <a:xfrm>
            <a:off x="5491315" y="4562393"/>
            <a:ext cx="2359742" cy="1135626"/>
          </a:xfrm>
          <a:prstGeom prst="cloudCallout">
            <a:avLst>
              <a:gd name="adj1" fmla="val -12083"/>
              <a:gd name="adj2" fmla="val 39123"/>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文本框 5"/>
          <p:cNvSpPr txBox="1"/>
          <p:nvPr/>
        </p:nvSpPr>
        <p:spPr>
          <a:xfrm>
            <a:off x="6043888" y="4899372"/>
            <a:ext cx="1401346" cy="461665"/>
          </a:xfrm>
          <a:prstGeom prst="rect">
            <a:avLst/>
          </a:prstGeom>
          <a:noFill/>
        </p:spPr>
        <p:txBody>
          <a:bodyPr wrap="none" rtlCol="0">
            <a:spAutoFit/>
          </a:bodyPr>
          <a:lstStyle/>
          <a:p>
            <a:r>
              <a:rPr lang="en-US" altLang="zh-CN" sz="2400" dirty="0">
                <a:solidFill>
                  <a:srgbClr val="FFFF00"/>
                </a:solidFill>
                <a:latin typeface="华文中宋" panose="02010600040101010101" pitchFamily="2" charset="-122"/>
                <a:ea typeface="华文中宋" panose="02010600040101010101" pitchFamily="2" charset="-122"/>
              </a:rPr>
              <a:t>V-U-{V</a:t>
            </a:r>
            <a:r>
              <a:rPr lang="en-US" altLang="zh-CN" sz="2400" baseline="-25000" dirty="0">
                <a:solidFill>
                  <a:srgbClr val="FFFF00"/>
                </a:solidFill>
                <a:latin typeface="华文中宋" panose="02010600040101010101" pitchFamily="2" charset="-122"/>
                <a:ea typeface="华文中宋" panose="02010600040101010101" pitchFamily="2" charset="-122"/>
              </a:rPr>
              <a:t>0</a:t>
            </a:r>
            <a:r>
              <a:rPr lang="en-US" altLang="zh-CN" sz="2400" dirty="0">
                <a:solidFill>
                  <a:srgbClr val="FFFF00"/>
                </a:solidFill>
                <a:latin typeface="华文中宋" panose="02010600040101010101" pitchFamily="2" charset="-122"/>
                <a:ea typeface="华文中宋" panose="02010600040101010101" pitchFamily="2" charset="-122"/>
              </a:rPr>
              <a:t>}</a:t>
            </a:r>
            <a:endParaRPr lang="zh-CN" altLang="en-US" sz="2400" dirty="0">
              <a:solidFill>
                <a:srgbClr val="FFFF00"/>
              </a:solidFill>
              <a:latin typeface="华文中宋" panose="02010600040101010101" pitchFamily="2" charset="-122"/>
              <a:ea typeface="华文中宋" panose="02010600040101010101" pitchFamily="2" charset="-122"/>
            </a:endParaRPr>
          </a:p>
        </p:txBody>
      </p:sp>
      <p:sp>
        <p:nvSpPr>
          <p:cNvPr id="7" name="文本框 6"/>
          <p:cNvSpPr txBox="1"/>
          <p:nvPr/>
        </p:nvSpPr>
        <p:spPr>
          <a:xfrm>
            <a:off x="2255365" y="4899371"/>
            <a:ext cx="425116" cy="461665"/>
          </a:xfrm>
          <a:prstGeom prst="rect">
            <a:avLst/>
          </a:prstGeom>
          <a:noFill/>
        </p:spPr>
        <p:txBody>
          <a:bodyPr wrap="none" rtlCol="0">
            <a:spAutoFit/>
          </a:bodyPr>
          <a:lstStyle/>
          <a:p>
            <a:r>
              <a:rPr lang="en-US" altLang="zh-CN" sz="2400" dirty="0">
                <a:solidFill>
                  <a:srgbClr val="FFFF00"/>
                </a:solidFill>
                <a:latin typeface="华文中宋" panose="02010600040101010101" pitchFamily="2" charset="-122"/>
                <a:ea typeface="华文中宋" panose="02010600040101010101" pitchFamily="2" charset="-122"/>
              </a:rPr>
              <a:t>U</a:t>
            </a:r>
            <a:endParaRPr lang="zh-CN" altLang="en-US" sz="2400" dirty="0">
              <a:solidFill>
                <a:srgbClr val="FFFF00"/>
              </a:solidFill>
              <a:latin typeface="华文中宋" panose="02010600040101010101" pitchFamily="2" charset="-122"/>
              <a:ea typeface="华文中宋" panose="02010600040101010101" pitchFamily="2" charset="-122"/>
            </a:endParaRPr>
          </a:p>
        </p:txBody>
      </p:sp>
      <p:cxnSp>
        <p:nvCxnSpPr>
          <p:cNvPr id="8" name="直接连接符 7"/>
          <p:cNvCxnSpPr>
            <a:stCxn id="12" idx="6"/>
          </p:cNvCxnSpPr>
          <p:nvPr/>
        </p:nvCxnSpPr>
        <p:spPr bwMode="auto">
          <a:xfrm>
            <a:off x="4841479" y="3566223"/>
            <a:ext cx="1605041" cy="996170"/>
          </a:xfrm>
          <a:prstGeom prst="line">
            <a:avLst/>
          </a:prstGeom>
          <a:solidFill>
            <a:schemeClr val="accent1"/>
          </a:solidFill>
          <a:ln w="57150" cap="flat" cmpd="sng" algn="ctr">
            <a:solidFill>
              <a:srgbClr val="C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p:nvPr/>
        </p:nvCxnSpPr>
        <p:spPr bwMode="auto">
          <a:xfrm>
            <a:off x="3105834" y="5130205"/>
            <a:ext cx="2846439" cy="0"/>
          </a:xfrm>
          <a:prstGeom prst="line">
            <a:avLst/>
          </a:prstGeom>
          <a:solidFill>
            <a:schemeClr val="accent1"/>
          </a:solidFill>
          <a:ln w="57150" cap="flat" cmpd="sng" algn="ctr">
            <a:solidFill>
              <a:srgbClr val="00009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椭圆 11"/>
          <p:cNvSpPr/>
          <p:nvPr/>
        </p:nvSpPr>
        <p:spPr bwMode="auto">
          <a:xfrm>
            <a:off x="4099215" y="3223354"/>
            <a:ext cx="742264" cy="685737"/>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600" dirty="0">
                <a:latin typeface="Arial" panose="020B0604020202020204" pitchFamily="34" charset="0"/>
                <a:ea typeface="宋体" panose="02010600030101010101" pitchFamily="2" charset="-122"/>
              </a:rPr>
              <a:t>V</a:t>
            </a:r>
            <a:r>
              <a:rPr kumimoji="0" lang="en-US" altLang="zh-CN" sz="16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6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文本框 12"/>
          <p:cNvSpPr txBox="1"/>
          <p:nvPr/>
        </p:nvSpPr>
        <p:spPr>
          <a:xfrm>
            <a:off x="1537649" y="5850333"/>
            <a:ext cx="1986232" cy="646331"/>
          </a:xfrm>
          <a:prstGeom prst="rect">
            <a:avLst/>
          </a:prstGeom>
          <a:noFill/>
        </p:spPr>
        <p:txBody>
          <a:bodyPr wrap="square" rtlCol="0" anchor="ctr" anchorCtr="1">
            <a:spAutoFit/>
          </a:bodyPr>
          <a:lstStyle/>
          <a:p>
            <a:r>
              <a:rPr lang="zh-CN" altLang="en-US" dirty="0">
                <a:latin typeface="华文中宋" panose="02010600040101010101" pitchFamily="2" charset="-122"/>
                <a:ea typeface="华文中宋" panose="02010600040101010101" pitchFamily="2" charset="-122"/>
              </a:rPr>
              <a:t>已经计算出最短路径的结点集合</a:t>
            </a:r>
          </a:p>
        </p:txBody>
      </p:sp>
      <p:sp>
        <p:nvSpPr>
          <p:cNvPr id="14" name="文本框 13"/>
          <p:cNvSpPr txBox="1"/>
          <p:nvPr/>
        </p:nvSpPr>
        <p:spPr>
          <a:xfrm>
            <a:off x="6017342" y="5774176"/>
            <a:ext cx="1819817" cy="646331"/>
          </a:xfrm>
          <a:prstGeom prst="rect">
            <a:avLst/>
          </a:prstGeom>
          <a:noFill/>
        </p:spPr>
        <p:txBody>
          <a:bodyPr wrap="square" rtlCol="0" anchor="ctr" anchorCtr="1">
            <a:spAutoFit/>
          </a:bodyPr>
          <a:lstStyle>
            <a:defPPr>
              <a:defRPr lang="zh-CN"/>
            </a:defPPr>
            <a:lvl1pPr>
              <a:defRPr>
                <a:latin typeface="华文中宋" panose="02010600040101010101" pitchFamily="2" charset="-122"/>
                <a:ea typeface="华文中宋" panose="02010600040101010101" pitchFamily="2" charset="-122"/>
              </a:defRPr>
            </a:lvl1pPr>
          </a:lstStyle>
          <a:p>
            <a:r>
              <a:rPr lang="zh-CN" altLang="en-US" dirty="0"/>
              <a:t>待计算最短路径的结点集合</a:t>
            </a:r>
          </a:p>
        </p:txBody>
      </p:sp>
      <p:cxnSp>
        <p:nvCxnSpPr>
          <p:cNvPr id="16" name="直接连接符 15"/>
          <p:cNvCxnSpPr>
            <a:endCxn id="12" idx="2"/>
          </p:cNvCxnSpPr>
          <p:nvPr/>
        </p:nvCxnSpPr>
        <p:spPr bwMode="auto">
          <a:xfrm flipV="1">
            <a:off x="2374490" y="3566223"/>
            <a:ext cx="1724725" cy="1245785"/>
          </a:xfrm>
          <a:prstGeom prst="line">
            <a:avLst/>
          </a:prstGeom>
          <a:solidFill>
            <a:schemeClr val="accent1"/>
          </a:solidFill>
          <a:ln w="57150" cap="flat" cmpd="sng" algn="ctr">
            <a:solidFill>
              <a:schemeClr val="accent6">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椭圆 19"/>
          <p:cNvSpPr/>
          <p:nvPr/>
        </p:nvSpPr>
        <p:spPr bwMode="auto">
          <a:xfrm>
            <a:off x="1280906" y="4692521"/>
            <a:ext cx="629575" cy="668516"/>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600" dirty="0">
                <a:latin typeface="Arial" panose="020B0604020202020204" pitchFamily="34" charset="0"/>
                <a:ea typeface="宋体" panose="02010600030101010101" pitchFamily="2" charset="-122"/>
              </a:rPr>
              <a:t>V</a:t>
            </a:r>
            <a:r>
              <a:rPr kumimoji="0" lang="en-US" altLang="zh-CN" sz="16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16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1" name="椭圆 20"/>
          <p:cNvSpPr/>
          <p:nvPr/>
        </p:nvSpPr>
        <p:spPr bwMode="auto">
          <a:xfrm>
            <a:off x="7240897" y="4525109"/>
            <a:ext cx="591903" cy="582671"/>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600" dirty="0" err="1">
                <a:latin typeface="Arial" panose="020B0604020202020204" pitchFamily="34" charset="0"/>
                <a:ea typeface="宋体" panose="02010600030101010101" pitchFamily="2" charset="-122"/>
              </a:rPr>
              <a:t>V</a:t>
            </a:r>
            <a:r>
              <a:rPr kumimoji="0" lang="en-US" altLang="zh-CN" sz="1600" b="0" i="0" u="none" strike="noStrike" cap="none" normalizeH="0" baseline="-25000" dirty="0" err="1">
                <a:ln>
                  <a:noFill/>
                </a:ln>
                <a:solidFill>
                  <a:schemeClr val="tx1"/>
                </a:solidFill>
                <a:effectLst/>
                <a:latin typeface="华文中宋" panose="02010600040101010101" pitchFamily="2" charset="-122"/>
                <a:ea typeface="华文中宋" panose="02010600040101010101" pitchFamily="2" charset="-122"/>
              </a:rPr>
              <a:t>j</a:t>
            </a:r>
            <a:endParaRPr kumimoji="0" lang="zh-CN" altLang="en-US" sz="16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557992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Dijkstra</a:t>
            </a:r>
            <a:r>
              <a:rPr lang="zh-CN" altLang="en-US" dirty="0"/>
              <a:t>算法</a:t>
            </a:r>
          </a:p>
        </p:txBody>
      </p:sp>
      <p:sp>
        <p:nvSpPr>
          <p:cNvPr id="3" name="内容占位符 2"/>
          <p:cNvSpPr>
            <a:spLocks noGrp="1"/>
          </p:cNvSpPr>
          <p:nvPr>
            <p:ph idx="1"/>
          </p:nvPr>
        </p:nvSpPr>
        <p:spPr>
          <a:xfrm>
            <a:off x="612775" y="1341439"/>
            <a:ext cx="8153400" cy="914082"/>
          </a:xfrm>
        </p:spPr>
        <p:txBody>
          <a:bodyPr/>
          <a:lstStyle/>
          <a:p>
            <a:r>
              <a:rPr lang="en-US" altLang="zh-CN" dirty="0"/>
              <a:t>But</a:t>
            </a:r>
            <a:r>
              <a:rPr lang="zh-CN" altLang="en-US" dirty="0"/>
              <a:t>，如何有序地求出从某一结点到各个结点的最短路径？</a:t>
            </a:r>
          </a:p>
        </p:txBody>
      </p:sp>
      <p:sp>
        <p:nvSpPr>
          <p:cNvPr id="4" name="矩形 3"/>
          <p:cNvSpPr/>
          <p:nvPr/>
        </p:nvSpPr>
        <p:spPr>
          <a:xfrm>
            <a:off x="259080" y="2438058"/>
            <a:ext cx="8709659" cy="2015936"/>
          </a:xfrm>
          <a:prstGeom prst="rect">
            <a:avLst/>
          </a:prstGeom>
          <a:solidFill>
            <a:schemeClr val="bg1">
              <a:lumMod val="90000"/>
            </a:schemeClr>
          </a:solidFill>
        </p:spPr>
        <p:txBody>
          <a:bodyPr wrap="square" rtlCol="0">
            <a:spAutoFit/>
          </a:bodyPr>
          <a:lstStyle/>
          <a:p>
            <a:pPr>
              <a:lnSpc>
                <a:spcPts val="3000"/>
              </a:lnSpc>
            </a:pPr>
            <a:r>
              <a:rPr lang="en-US" altLang="zh-CN" sz="2000" dirty="0">
                <a:solidFill>
                  <a:srgbClr val="3C08FC"/>
                </a:solidFill>
                <a:latin typeface="华文中宋" panose="02010600040101010101" pitchFamily="2" charset="-122"/>
                <a:ea typeface="华文中宋" panose="02010600040101010101" pitchFamily="2" charset="-122"/>
              </a:rPr>
              <a:t>v</a:t>
            </a:r>
            <a:r>
              <a:rPr lang="en-US" altLang="zh-CN" sz="2000" baseline="-25000" dirty="0">
                <a:solidFill>
                  <a:srgbClr val="3C08FC"/>
                </a:solidFill>
                <a:latin typeface="华文中宋" panose="02010600040101010101" pitchFamily="2" charset="-122"/>
                <a:ea typeface="华文中宋" panose="02010600040101010101" pitchFamily="2" charset="-122"/>
              </a:rPr>
              <a:t>0</a:t>
            </a:r>
            <a:r>
              <a:rPr lang="zh-CN" altLang="en-US" sz="2000" dirty="0">
                <a:solidFill>
                  <a:srgbClr val="3C08FC"/>
                </a:solidFill>
                <a:latin typeface="华文中宋" panose="02010600040101010101" pitchFamily="2" charset="-122"/>
                <a:ea typeface="华文中宋" panose="02010600040101010101" pitchFamily="2" charset="-122"/>
              </a:rPr>
              <a:t>到</a:t>
            </a:r>
            <a:r>
              <a:rPr lang="en-US" altLang="zh-CN" sz="2000" dirty="0" err="1">
                <a:solidFill>
                  <a:srgbClr val="3C08FC"/>
                </a:solidFill>
                <a:latin typeface="华文中宋" panose="02010600040101010101" pitchFamily="2" charset="-122"/>
                <a:ea typeface="华文中宋" panose="02010600040101010101" pitchFamily="2" charset="-122"/>
              </a:rPr>
              <a:t>v</a:t>
            </a:r>
            <a:r>
              <a:rPr lang="en-US" altLang="zh-CN" sz="2000" baseline="-25000" dirty="0" err="1">
                <a:solidFill>
                  <a:srgbClr val="3C08FC"/>
                </a:solidFill>
                <a:latin typeface="华文中宋" panose="02010600040101010101" pitchFamily="2" charset="-122"/>
                <a:ea typeface="华文中宋" panose="02010600040101010101" pitchFamily="2" charset="-122"/>
              </a:rPr>
              <a:t>j</a:t>
            </a:r>
            <a:r>
              <a:rPr lang="en-US" altLang="zh-CN" sz="2000" dirty="0" err="1">
                <a:solidFill>
                  <a:srgbClr val="3C08FC"/>
                </a:solidFill>
                <a:latin typeface="华文中宋" panose="02010600040101010101" pitchFamily="2" charset="-122"/>
                <a:ea typeface="华文中宋" panose="02010600040101010101" pitchFamily="2" charset="-122"/>
              </a:rPr>
              <a:t>∈V-U</a:t>
            </a:r>
            <a:r>
              <a:rPr lang="en-US" altLang="zh-CN" sz="2000" dirty="0">
                <a:solidFill>
                  <a:srgbClr val="3C08FC"/>
                </a:solidFill>
                <a:latin typeface="华文中宋" panose="02010600040101010101" pitchFamily="2" charset="-122"/>
                <a:ea typeface="华文中宋" panose="02010600040101010101" pitchFamily="2" charset="-122"/>
              </a:rPr>
              <a:t> </a:t>
            </a:r>
            <a:r>
              <a:rPr lang="zh-CN" altLang="en-US" sz="2000" dirty="0">
                <a:solidFill>
                  <a:srgbClr val="3C08FC"/>
                </a:solidFill>
                <a:latin typeface="华文中宋" panose="02010600040101010101" pitchFamily="2" charset="-122"/>
                <a:ea typeface="华文中宋" panose="02010600040101010101" pitchFamily="2" charset="-122"/>
              </a:rPr>
              <a:t>的</a:t>
            </a:r>
            <a:r>
              <a:rPr lang="zh-CN" altLang="en-US" sz="2000" dirty="0">
                <a:solidFill>
                  <a:srgbClr val="FF0000"/>
                </a:solidFill>
                <a:latin typeface="华文中宋" panose="02010600040101010101" pitchFamily="2" charset="-122"/>
                <a:ea typeface="华文中宋" panose="02010600040101010101" pitchFamily="2" charset="-122"/>
              </a:rPr>
              <a:t>已知</a:t>
            </a:r>
            <a:r>
              <a:rPr lang="zh-CN" altLang="en-US" sz="2000" dirty="0">
                <a:solidFill>
                  <a:srgbClr val="3C08FC"/>
                </a:solidFill>
                <a:latin typeface="华文中宋" panose="02010600040101010101" pitchFamily="2" charset="-122"/>
                <a:ea typeface="华文中宋" panose="02010600040101010101" pitchFamily="2" charset="-122"/>
              </a:rPr>
              <a:t>最短距离</a:t>
            </a:r>
            <a:r>
              <a:rPr lang="zh-CN" altLang="en-US" sz="2000" dirty="0">
                <a:latin typeface="华文中宋" panose="02010600040101010101" pitchFamily="2" charset="-122"/>
                <a:ea typeface="华文中宋" panose="02010600040101010101" pitchFamily="2" charset="-122"/>
              </a:rPr>
              <a:t>定义为：设</a:t>
            </a:r>
            <a:r>
              <a:rPr lang="en-US" altLang="zh-CN" sz="2000" dirty="0">
                <a:latin typeface="华文中宋" panose="02010600040101010101" pitchFamily="2" charset="-122"/>
                <a:ea typeface="华文中宋" panose="02010600040101010101" pitchFamily="2" charset="-122"/>
              </a:rPr>
              <a:t>U</a:t>
            </a:r>
            <a:r>
              <a:rPr lang="zh-CN" altLang="en-US" sz="2000" dirty="0">
                <a:latin typeface="华文中宋" panose="02010600040101010101" pitchFamily="2" charset="-122"/>
                <a:ea typeface="华文中宋" panose="02010600040101010101" pitchFamily="2" charset="-122"/>
              </a:rPr>
              <a:t>是已确定的（</a:t>
            </a:r>
            <a:r>
              <a:rPr lang="en-US" altLang="zh-CN" sz="2000" dirty="0">
                <a:latin typeface="华文中宋" panose="02010600040101010101" pitchFamily="2" charset="-122"/>
                <a:ea typeface="华文中宋" panose="02010600040101010101" pitchFamily="2" charset="-122"/>
              </a:rPr>
              <a:t>v</a:t>
            </a:r>
            <a:r>
              <a:rPr lang="en-US" altLang="zh-CN" sz="2000" baseline="-25000" dirty="0">
                <a:latin typeface="华文中宋" panose="02010600040101010101" pitchFamily="2" charset="-122"/>
                <a:ea typeface="华文中宋" panose="02010600040101010101" pitchFamily="2" charset="-122"/>
              </a:rPr>
              <a:t>0</a:t>
            </a:r>
            <a:r>
              <a:rPr lang="zh-CN" altLang="en-US" sz="2000" dirty="0">
                <a:latin typeface="华文中宋" panose="02010600040101010101" pitchFamily="2" charset="-122"/>
                <a:ea typeface="华文中宋" panose="02010600040101010101" pitchFamily="2" charset="-122"/>
              </a:rPr>
              <a:t>可以最短距离到达的）顶点集合（包含</a:t>
            </a:r>
            <a:r>
              <a:rPr lang="en-US" altLang="zh-CN" sz="2000" dirty="0">
                <a:latin typeface="华文中宋" panose="02010600040101010101" pitchFamily="2" charset="-122"/>
                <a:ea typeface="华文中宋" panose="02010600040101010101" pitchFamily="2" charset="-122"/>
              </a:rPr>
              <a:t>v</a:t>
            </a:r>
            <a:r>
              <a:rPr lang="en-US" altLang="zh-CN" sz="2000" baseline="-25000" dirty="0">
                <a:latin typeface="华文中宋" panose="02010600040101010101" pitchFamily="2" charset="-122"/>
                <a:ea typeface="华文中宋" panose="02010600040101010101" pitchFamily="2" charset="-122"/>
              </a:rPr>
              <a:t>0</a:t>
            </a:r>
            <a:r>
              <a:rPr lang="zh-CN" altLang="en-US" sz="2000" dirty="0">
                <a:latin typeface="华文中宋" panose="02010600040101010101" pitchFamily="2" charset="-122"/>
                <a:ea typeface="华文中宋" panose="02010600040101010101" pitchFamily="2" charset="-122"/>
              </a:rPr>
              <a:t>自身），若存在</a:t>
            </a:r>
            <a:r>
              <a:rPr lang="en-US" altLang="zh-CN" sz="2000" dirty="0" err="1">
                <a:latin typeface="华文中宋" panose="02010600040101010101" pitchFamily="2" charset="-122"/>
                <a:ea typeface="华文中宋" panose="02010600040101010101" pitchFamily="2" charset="-122"/>
              </a:rPr>
              <a:t>v</a:t>
            </a:r>
            <a:r>
              <a:rPr lang="en-US" altLang="zh-CN" sz="2000" baseline="-25000" dirty="0" err="1">
                <a:latin typeface="华文中宋" panose="02010600040101010101" pitchFamily="2" charset="-122"/>
                <a:ea typeface="华文中宋" panose="02010600040101010101" pitchFamily="2" charset="-122"/>
              </a:rPr>
              <a:t>i</a:t>
            </a:r>
            <a:r>
              <a:rPr lang="en-US" altLang="zh-CN" sz="2000" dirty="0" err="1">
                <a:latin typeface="华文中宋" panose="02010600040101010101" pitchFamily="2" charset="-122"/>
                <a:ea typeface="华文中宋" panose="02010600040101010101" pitchFamily="2" charset="-122"/>
              </a:rPr>
              <a:t>∈U</a:t>
            </a:r>
            <a:r>
              <a:rPr lang="zh-CN" altLang="en-US" sz="2000" dirty="0">
                <a:latin typeface="华文中宋" panose="02010600040101010101" pitchFamily="2" charset="-122"/>
                <a:ea typeface="华文中宋" panose="02010600040101010101" pitchFamily="2" charset="-122"/>
              </a:rPr>
              <a:t>且有边</a:t>
            </a:r>
            <a:r>
              <a:rPr lang="en-US" altLang="zh-CN" sz="2000" dirty="0">
                <a:latin typeface="华文中宋" panose="02010600040101010101" pitchFamily="2" charset="-122"/>
                <a:ea typeface="华文中宋" panose="02010600040101010101" pitchFamily="2" charset="-122"/>
              </a:rPr>
              <a:t>(v</a:t>
            </a:r>
            <a:r>
              <a:rPr lang="en-US" altLang="zh-CN" sz="2000" baseline="-25000" dirty="0">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v</a:t>
            </a:r>
            <a:r>
              <a:rPr lang="en-US" altLang="zh-CN" sz="2000" baseline="-25000" dirty="0" err="1">
                <a:latin typeface="华文中宋" panose="02010600040101010101" pitchFamily="2" charset="-122"/>
                <a:ea typeface="华文中宋" panose="02010600040101010101" pitchFamily="2" charset="-122"/>
              </a:rPr>
              <a:t>j</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，则</a:t>
            </a:r>
            <a:endParaRPr lang="en-US" altLang="zh-CN" sz="2000" dirty="0">
              <a:latin typeface="华文中宋" panose="02010600040101010101" pitchFamily="2" charset="-122"/>
              <a:ea typeface="华文中宋" panose="02010600040101010101" pitchFamily="2" charset="-122"/>
            </a:endParaRPr>
          </a:p>
          <a:p>
            <a:pPr>
              <a:lnSpc>
                <a:spcPts val="3000"/>
              </a:lnSpc>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cdis</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v</a:t>
            </a:r>
            <a:r>
              <a:rPr lang="en-US" altLang="zh-CN" sz="2000" baseline="-25000" dirty="0" err="1">
                <a:latin typeface="华文中宋" panose="02010600040101010101" pitchFamily="2" charset="-122"/>
                <a:ea typeface="华文中宋" panose="02010600040101010101" pitchFamily="2" charset="-122"/>
              </a:rPr>
              <a:t>j</a:t>
            </a:r>
            <a:r>
              <a:rPr lang="en-US" altLang="zh-CN" sz="2000" dirty="0">
                <a:latin typeface="华文中宋" panose="02010600040101010101" pitchFamily="2" charset="-122"/>
                <a:ea typeface="华文中宋" panose="02010600040101010101" pitchFamily="2" charset="-122"/>
              </a:rPr>
              <a:t>) = min { dis(v</a:t>
            </a:r>
            <a:r>
              <a:rPr lang="en-US" altLang="zh-CN" sz="2000" baseline="-25000" dirty="0">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 w(v</a:t>
            </a:r>
            <a:r>
              <a:rPr lang="en-US" altLang="zh-CN" sz="2000" baseline="-25000" dirty="0">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v</a:t>
            </a:r>
            <a:r>
              <a:rPr lang="en-US" altLang="zh-CN" sz="2000" baseline="-25000" dirty="0" err="1">
                <a:latin typeface="华文中宋" panose="02010600040101010101" pitchFamily="2" charset="-122"/>
                <a:ea typeface="华文中宋" panose="02010600040101010101" pitchFamily="2" charset="-122"/>
              </a:rPr>
              <a:t>j</a:t>
            </a:r>
            <a:r>
              <a:rPr lang="en-US" altLang="zh-CN" sz="2000" dirty="0">
                <a:latin typeface="华文中宋" panose="02010600040101010101" pitchFamily="2" charset="-122"/>
                <a:ea typeface="华文中宋" panose="02010600040101010101" pitchFamily="2" charset="-122"/>
              </a:rPr>
              <a:t>) | </a:t>
            </a:r>
            <a:r>
              <a:rPr lang="en-US" altLang="zh-CN" sz="2000" dirty="0" err="1">
                <a:latin typeface="华文中宋" panose="02010600040101010101" pitchFamily="2" charset="-122"/>
                <a:ea typeface="华文中宋" panose="02010600040101010101" pitchFamily="2" charset="-122"/>
              </a:rPr>
              <a:t>v</a:t>
            </a:r>
            <a:r>
              <a:rPr lang="en-US" altLang="zh-CN" sz="2000" baseline="-25000" dirty="0" err="1">
                <a:latin typeface="华文中宋" panose="02010600040101010101" pitchFamily="2" charset="-122"/>
                <a:ea typeface="华文中宋" panose="02010600040101010101" pitchFamily="2" charset="-122"/>
              </a:rPr>
              <a:t>i</a:t>
            </a:r>
            <a:r>
              <a:rPr lang="en-US" altLang="zh-CN" sz="2000" dirty="0" err="1">
                <a:latin typeface="华文中宋" panose="02010600040101010101" pitchFamily="2" charset="-122"/>
                <a:ea typeface="华文中宋" panose="02010600040101010101" pitchFamily="2" charset="-122"/>
              </a:rPr>
              <a:t>∈U</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a:lnSpc>
                <a:spcPts val="3000"/>
              </a:lnSpc>
            </a:pPr>
            <a:r>
              <a:rPr lang="en-US" altLang="zh-CN" sz="2000" dirty="0">
                <a:latin typeface="华文中宋" panose="02010600040101010101" pitchFamily="2" charset="-122"/>
                <a:ea typeface="华文中宋" panose="02010600040101010101" pitchFamily="2" charset="-122"/>
              </a:rPr>
              <a:t>dis(v</a:t>
            </a:r>
            <a:r>
              <a:rPr lang="en-US" altLang="zh-CN" sz="2000" baseline="-25000" dirty="0">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表示从</a:t>
            </a:r>
            <a:r>
              <a:rPr lang="en-US" altLang="zh-CN" sz="2000" dirty="0">
                <a:latin typeface="华文中宋" panose="02010600040101010101" pitchFamily="2" charset="-122"/>
                <a:ea typeface="华文中宋" panose="02010600040101010101" pitchFamily="2" charset="-122"/>
              </a:rPr>
              <a:t>v</a:t>
            </a:r>
            <a:r>
              <a:rPr lang="en-US" altLang="zh-CN" sz="2000" baseline="-25000" dirty="0">
                <a:latin typeface="华文中宋" panose="02010600040101010101" pitchFamily="2" charset="-122"/>
                <a:ea typeface="华文中宋" panose="02010600040101010101" pitchFamily="2" charset="-122"/>
              </a:rPr>
              <a:t>0</a:t>
            </a:r>
            <a:r>
              <a:rPr lang="zh-CN" altLang="en-US" sz="2000" dirty="0">
                <a:latin typeface="华文中宋" panose="02010600040101010101" pitchFamily="2" charset="-122"/>
                <a:ea typeface="华文中宋" panose="02010600040101010101" pitchFamily="2" charset="-122"/>
              </a:rPr>
              <a:t>到</a:t>
            </a:r>
            <a:r>
              <a:rPr lang="en-US" altLang="zh-CN" sz="2000" dirty="0">
                <a:latin typeface="华文中宋" panose="02010600040101010101" pitchFamily="2" charset="-122"/>
                <a:ea typeface="华文中宋" panose="02010600040101010101" pitchFamily="2" charset="-122"/>
              </a:rPr>
              <a:t>v</a:t>
            </a:r>
            <a:r>
              <a:rPr lang="en-US" altLang="zh-CN" sz="2000" baseline="-25000" dirty="0">
                <a:latin typeface="华文中宋" panose="02010600040101010101" pitchFamily="2" charset="-122"/>
                <a:ea typeface="华文中宋" panose="02010600040101010101" pitchFamily="2" charset="-122"/>
              </a:rPr>
              <a:t>i</a:t>
            </a:r>
            <a:r>
              <a:rPr lang="zh-CN" altLang="en-US" sz="2000" dirty="0">
                <a:latin typeface="华文中宋" panose="02010600040101010101" pitchFamily="2" charset="-122"/>
                <a:ea typeface="华文中宋" panose="02010600040101010101" pitchFamily="2" charset="-122"/>
              </a:rPr>
              <a:t>的最短距离，</a:t>
            </a:r>
            <a:r>
              <a:rPr lang="en-US" altLang="zh-CN" sz="2000" dirty="0">
                <a:latin typeface="华文中宋" panose="02010600040101010101" pitchFamily="2" charset="-122"/>
                <a:ea typeface="华文中宋" panose="02010600040101010101" pitchFamily="2" charset="-122"/>
              </a:rPr>
              <a:t>w(v</a:t>
            </a:r>
            <a:r>
              <a:rPr lang="en-US" altLang="zh-CN" sz="2000" baseline="-25000" dirty="0">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v</a:t>
            </a:r>
            <a:r>
              <a:rPr lang="en-US" altLang="zh-CN" sz="2000" baseline="-25000" dirty="0" err="1">
                <a:latin typeface="华文中宋" panose="02010600040101010101" pitchFamily="2" charset="-122"/>
                <a:ea typeface="华文中宋" panose="02010600040101010101" pitchFamily="2" charset="-122"/>
              </a:rPr>
              <a:t>j</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是</a:t>
            </a:r>
            <a:r>
              <a:rPr lang="en-US" altLang="zh-CN" sz="2000" dirty="0">
                <a:latin typeface="华文中宋" panose="02010600040101010101" pitchFamily="2" charset="-122"/>
                <a:ea typeface="华文中宋" panose="02010600040101010101" pitchFamily="2" charset="-122"/>
              </a:rPr>
              <a:t>(v</a:t>
            </a:r>
            <a:r>
              <a:rPr lang="en-US" altLang="zh-CN" sz="2000" baseline="-25000" dirty="0">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v</a:t>
            </a:r>
            <a:r>
              <a:rPr lang="en-US" altLang="zh-CN" sz="2000" baseline="-25000" dirty="0" err="1">
                <a:latin typeface="华文中宋" panose="02010600040101010101" pitchFamily="2" charset="-122"/>
                <a:ea typeface="华文中宋" panose="02010600040101010101" pitchFamily="2" charset="-122"/>
              </a:rPr>
              <a:t>j</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的权；若没有这种</a:t>
            </a:r>
            <a:r>
              <a:rPr lang="en-US" altLang="zh-CN" sz="2000" dirty="0">
                <a:latin typeface="华文中宋" panose="02010600040101010101" pitchFamily="2" charset="-122"/>
                <a:ea typeface="华文中宋" panose="02010600040101010101" pitchFamily="2" charset="-122"/>
              </a:rPr>
              <a:t>v</a:t>
            </a:r>
            <a:r>
              <a:rPr lang="en-US" altLang="zh-CN" sz="2000" baseline="-25000" dirty="0">
                <a:latin typeface="华文中宋" panose="02010600040101010101" pitchFamily="2" charset="-122"/>
                <a:ea typeface="华文中宋" panose="02010600040101010101" pitchFamily="2" charset="-122"/>
              </a:rPr>
              <a:t>i</a:t>
            </a:r>
            <a:r>
              <a:rPr lang="zh-CN" altLang="en-US" sz="2000" dirty="0">
                <a:latin typeface="华文中宋" panose="02010600040101010101" pitchFamily="2" charset="-122"/>
                <a:ea typeface="华文中宋" panose="02010600040101010101" pitchFamily="2" charset="-122"/>
              </a:rPr>
              <a:t>，则</a:t>
            </a:r>
            <a:r>
              <a:rPr lang="en-US" altLang="zh-CN" sz="2000" dirty="0" err="1">
                <a:latin typeface="华文中宋" panose="02010600040101010101" pitchFamily="2" charset="-122"/>
                <a:ea typeface="华文中宋" panose="02010600040101010101" pitchFamily="2" charset="-122"/>
              </a:rPr>
              <a:t>cdis</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v</a:t>
            </a:r>
            <a:r>
              <a:rPr lang="en-US" altLang="zh-CN" sz="2000" baseline="-25000" dirty="0" err="1">
                <a:latin typeface="华文中宋" panose="02010600040101010101" pitchFamily="2" charset="-122"/>
                <a:ea typeface="华文中宋" panose="02010600040101010101" pitchFamily="2" charset="-122"/>
              </a:rPr>
              <a:t>j</a:t>
            </a:r>
            <a:r>
              <a:rPr lang="en-US" altLang="zh-CN" sz="2000" dirty="0">
                <a:latin typeface="华文中宋" panose="02010600040101010101" pitchFamily="2" charset="-122"/>
                <a:ea typeface="华文中宋" panose="02010600040101010101" pitchFamily="2" charset="-122"/>
              </a:rPr>
              <a:t>)=∞</a:t>
            </a:r>
            <a:endParaRPr lang="zh-CN" altLang="en-US" sz="2000" dirty="0">
              <a:latin typeface="华文中宋" panose="02010600040101010101" pitchFamily="2" charset="-122"/>
              <a:ea typeface="华文中宋" panose="02010600040101010101" pitchFamily="2" charset="-122"/>
            </a:endParaRPr>
          </a:p>
        </p:txBody>
      </p:sp>
      <p:sp>
        <p:nvSpPr>
          <p:cNvPr id="5" name="矩形 4"/>
          <p:cNvSpPr/>
          <p:nvPr/>
        </p:nvSpPr>
        <p:spPr>
          <a:xfrm>
            <a:off x="316546" y="4924479"/>
            <a:ext cx="8594726" cy="861774"/>
          </a:xfrm>
          <a:prstGeom prst="rect">
            <a:avLst/>
          </a:prstGeom>
          <a:solidFill>
            <a:schemeClr val="bg1">
              <a:lumMod val="90000"/>
            </a:schemeClr>
          </a:solidFill>
        </p:spPr>
        <p:txBody>
          <a:bodyPr wrap="square" rtlCol="0">
            <a:spAutoFit/>
          </a:bodyPr>
          <a:lstStyle/>
          <a:p>
            <a:pPr>
              <a:lnSpc>
                <a:spcPts val="3000"/>
              </a:lnSpc>
            </a:pPr>
            <a:r>
              <a:rPr lang="zh-CN" altLang="en-US" sz="2000" dirty="0">
                <a:solidFill>
                  <a:srgbClr val="3C08FC"/>
                </a:solidFill>
                <a:latin typeface="华文中宋" panose="02010600040101010101" pitchFamily="2" charset="-122"/>
                <a:ea typeface="华文中宋" panose="02010600040101010101" pitchFamily="2" charset="-122"/>
              </a:rPr>
              <a:t>性质</a:t>
            </a:r>
            <a:r>
              <a:rPr lang="zh-CN" altLang="en-US" sz="2000" dirty="0">
                <a:latin typeface="华文中宋" panose="02010600040101010101" pitchFamily="2" charset="-122"/>
                <a:ea typeface="华文中宋" panose="02010600040101010101" pitchFamily="2" charset="-122"/>
              </a:rPr>
              <a:t>：若</a:t>
            </a:r>
            <a:r>
              <a:rPr lang="en-US" altLang="zh-CN" sz="2000" dirty="0" err="1">
                <a:latin typeface="华文中宋" panose="02010600040101010101" pitchFamily="2" charset="-122"/>
                <a:ea typeface="华文中宋" panose="02010600040101010101" pitchFamily="2" charset="-122"/>
              </a:rPr>
              <a:t>v</a:t>
            </a:r>
            <a:r>
              <a:rPr lang="en-US" altLang="zh-CN" sz="2000" baseline="-25000" dirty="0" err="1">
                <a:latin typeface="华文中宋" panose="02010600040101010101" pitchFamily="2" charset="-122"/>
                <a:ea typeface="华文中宋" panose="02010600040101010101" pitchFamily="2" charset="-122"/>
              </a:rPr>
              <a:t>j</a:t>
            </a:r>
            <a:r>
              <a:rPr lang="zh-CN" altLang="en-US" sz="2000" dirty="0">
                <a:latin typeface="华文中宋" panose="02010600040101010101" pitchFamily="2" charset="-122"/>
                <a:ea typeface="华文中宋" panose="02010600040101010101" pitchFamily="2" charset="-122"/>
              </a:rPr>
              <a:t>是</a:t>
            </a:r>
            <a:r>
              <a:rPr lang="en-US" altLang="zh-CN" sz="2000" dirty="0">
                <a:latin typeface="华文中宋" panose="02010600040101010101" pitchFamily="2" charset="-122"/>
                <a:ea typeface="华文中宋" panose="02010600040101010101" pitchFamily="2" charset="-122"/>
              </a:rPr>
              <a:t>V-U</a:t>
            </a:r>
            <a:r>
              <a:rPr lang="zh-CN" altLang="en-US" sz="2000" dirty="0">
                <a:latin typeface="华文中宋" panose="02010600040101010101" pitchFamily="2" charset="-122"/>
                <a:ea typeface="华文中宋" panose="02010600040101010101" pitchFamily="2" charset="-122"/>
              </a:rPr>
              <a:t>中</a:t>
            </a:r>
            <a:r>
              <a:rPr lang="en-US" altLang="zh-CN" sz="2000" dirty="0" err="1">
                <a:latin typeface="华文中宋" panose="02010600040101010101" pitchFamily="2" charset="-122"/>
                <a:ea typeface="华文中宋" panose="02010600040101010101" pitchFamily="2" charset="-122"/>
              </a:rPr>
              <a:t>cdis</a:t>
            </a:r>
            <a:r>
              <a:rPr lang="zh-CN" altLang="en-US" sz="2000" dirty="0">
                <a:latin typeface="华文中宋" panose="02010600040101010101" pitchFamily="2" charset="-122"/>
                <a:ea typeface="华文中宋" panose="02010600040101010101" pitchFamily="2" charset="-122"/>
              </a:rPr>
              <a:t>值最小的结点，那么</a:t>
            </a:r>
            <a:r>
              <a:rPr lang="en-US" altLang="zh-CN" sz="2000" dirty="0">
                <a:latin typeface="华文中宋" panose="02010600040101010101" pitchFamily="2" charset="-122"/>
                <a:ea typeface="华文中宋" panose="02010600040101010101" pitchFamily="2" charset="-122"/>
              </a:rPr>
              <a:t>dis(</a:t>
            </a:r>
            <a:r>
              <a:rPr lang="en-US" altLang="zh-CN" sz="2000" dirty="0" err="1">
                <a:latin typeface="华文中宋" panose="02010600040101010101" pitchFamily="2" charset="-122"/>
                <a:ea typeface="华文中宋" panose="02010600040101010101" pitchFamily="2" charset="-122"/>
              </a:rPr>
              <a:t>v</a:t>
            </a:r>
            <a:r>
              <a:rPr lang="en-US" altLang="zh-CN" sz="2000" baseline="-25000" dirty="0" err="1">
                <a:latin typeface="华文中宋" panose="02010600040101010101" pitchFamily="2" charset="-122"/>
                <a:ea typeface="华文中宋" panose="02010600040101010101" pitchFamily="2" charset="-122"/>
              </a:rPr>
              <a:t>j</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cdis</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v</a:t>
            </a:r>
            <a:r>
              <a:rPr lang="en-US" altLang="zh-CN" sz="2000" baseline="-25000" dirty="0" err="1">
                <a:latin typeface="华文中宋" panose="02010600040101010101" pitchFamily="2" charset="-122"/>
                <a:ea typeface="华文中宋" panose="02010600040101010101" pitchFamily="2" charset="-122"/>
              </a:rPr>
              <a:t>j</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。即：从</a:t>
            </a:r>
            <a:r>
              <a:rPr lang="en-US" altLang="zh-CN" sz="2000" dirty="0">
                <a:latin typeface="华文中宋" panose="02010600040101010101" pitchFamily="2" charset="-122"/>
                <a:ea typeface="华文中宋" panose="02010600040101010101" pitchFamily="2" charset="-122"/>
              </a:rPr>
              <a:t>v</a:t>
            </a:r>
            <a:r>
              <a:rPr lang="en-US" altLang="zh-CN" sz="2000" baseline="-25000" dirty="0">
                <a:latin typeface="华文中宋" panose="02010600040101010101" pitchFamily="2" charset="-122"/>
                <a:ea typeface="华文中宋" panose="02010600040101010101" pitchFamily="2" charset="-122"/>
              </a:rPr>
              <a:t>0</a:t>
            </a:r>
            <a:r>
              <a:rPr lang="zh-CN" altLang="en-US" sz="2000" dirty="0">
                <a:latin typeface="华文中宋" panose="02010600040101010101" pitchFamily="2" charset="-122"/>
                <a:ea typeface="华文中宋" panose="02010600040101010101" pitchFamily="2" charset="-122"/>
              </a:rPr>
              <a:t>到</a:t>
            </a:r>
            <a:r>
              <a:rPr lang="en-US" altLang="zh-CN" sz="2000" dirty="0" err="1">
                <a:latin typeface="华文中宋" panose="02010600040101010101" pitchFamily="2" charset="-122"/>
                <a:ea typeface="华文中宋" panose="02010600040101010101" pitchFamily="2" charset="-122"/>
              </a:rPr>
              <a:t>v</a:t>
            </a:r>
            <a:r>
              <a:rPr lang="en-US" altLang="zh-CN" sz="2000" baseline="-25000" dirty="0" err="1">
                <a:latin typeface="华文中宋" panose="02010600040101010101" pitchFamily="2" charset="-122"/>
                <a:ea typeface="华文中宋" panose="02010600040101010101" pitchFamily="2" charset="-122"/>
              </a:rPr>
              <a:t>j</a:t>
            </a:r>
            <a:r>
              <a:rPr lang="zh-CN" altLang="en-US" sz="2000" dirty="0">
                <a:latin typeface="华文中宋" panose="02010600040101010101" pitchFamily="2" charset="-122"/>
                <a:ea typeface="华文中宋" panose="02010600040101010101" pitchFamily="2" charset="-122"/>
              </a:rPr>
              <a:t>的最短路径已知，可以把</a:t>
            </a:r>
            <a:r>
              <a:rPr lang="en-US" altLang="zh-CN" sz="2000" dirty="0" err="1">
                <a:latin typeface="华文中宋" panose="02010600040101010101" pitchFamily="2" charset="-122"/>
                <a:ea typeface="华文中宋" panose="02010600040101010101" pitchFamily="2" charset="-122"/>
              </a:rPr>
              <a:t>v</a:t>
            </a:r>
            <a:r>
              <a:rPr lang="en-US" altLang="zh-CN" sz="2000" baseline="-25000" dirty="0" err="1">
                <a:latin typeface="华文中宋" panose="02010600040101010101" pitchFamily="2" charset="-122"/>
                <a:ea typeface="华文中宋" panose="02010600040101010101" pitchFamily="2" charset="-122"/>
              </a:rPr>
              <a:t>j</a:t>
            </a:r>
            <a:r>
              <a:rPr lang="zh-CN" altLang="en-US" sz="2000" dirty="0">
                <a:latin typeface="华文中宋" panose="02010600040101010101" pitchFamily="2" charset="-122"/>
                <a:ea typeface="华文中宋" panose="02010600040101010101" pitchFamily="2" charset="-122"/>
              </a:rPr>
              <a:t>加入集合</a:t>
            </a:r>
            <a:r>
              <a:rPr lang="en-US" altLang="zh-CN" sz="2000" dirty="0">
                <a:latin typeface="华文中宋" panose="02010600040101010101" pitchFamily="2" charset="-122"/>
                <a:ea typeface="华文中宋" panose="02010600040101010101" pitchFamily="2" charset="-122"/>
              </a:rPr>
              <a:t>U</a:t>
            </a:r>
            <a:r>
              <a:rPr lang="zh-CN" altLang="en-US" sz="2000"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1452609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Dijkstra</a:t>
            </a:r>
            <a:r>
              <a:rPr lang="zh-CN" altLang="en-US" dirty="0"/>
              <a:t>算法</a:t>
            </a:r>
          </a:p>
        </p:txBody>
      </p:sp>
      <p:sp>
        <p:nvSpPr>
          <p:cNvPr id="3" name="内容占位符 2"/>
          <p:cNvSpPr>
            <a:spLocks noGrp="1"/>
          </p:cNvSpPr>
          <p:nvPr>
            <p:ph idx="1"/>
          </p:nvPr>
        </p:nvSpPr>
        <p:spPr>
          <a:xfrm>
            <a:off x="452354" y="1341438"/>
            <a:ext cx="8153400" cy="4784725"/>
          </a:xfrm>
        </p:spPr>
        <p:txBody>
          <a:bodyPr/>
          <a:lstStyle/>
          <a:p>
            <a:r>
              <a:rPr lang="zh-CN" altLang="en-US" sz="2400" dirty="0"/>
              <a:t>基本策略</a:t>
            </a:r>
          </a:p>
          <a:p>
            <a:pPr lvl="1"/>
            <a:r>
              <a:rPr lang="zh-CN" altLang="en-US" sz="2000" dirty="0"/>
              <a:t>设置一个集合</a:t>
            </a:r>
            <a:r>
              <a:rPr lang="en-US" altLang="zh-CN" sz="2000" dirty="0"/>
              <a:t>U</a:t>
            </a:r>
            <a:r>
              <a:rPr lang="zh-CN" altLang="en-US" sz="2000" dirty="0"/>
              <a:t>，存放（相对于起始点</a:t>
            </a:r>
            <a:r>
              <a:rPr lang="en-US" altLang="zh-CN" sz="2000" dirty="0"/>
              <a:t>v</a:t>
            </a:r>
            <a:r>
              <a:rPr lang="en-US" altLang="zh-CN" sz="2000" baseline="-25000" dirty="0"/>
              <a:t>0</a:t>
            </a:r>
            <a:r>
              <a:rPr lang="zh-CN" altLang="en-US" sz="2000" dirty="0"/>
              <a:t>）已求出的最短路径的顶点，</a:t>
            </a:r>
            <a:r>
              <a:rPr lang="en-US" altLang="zh-CN" sz="2000" dirty="0"/>
              <a:t>V-U</a:t>
            </a:r>
            <a:r>
              <a:rPr lang="zh-CN" altLang="en-US" sz="2000" dirty="0"/>
              <a:t>是尚未确定最短路径的顶点集合</a:t>
            </a:r>
          </a:p>
          <a:p>
            <a:pPr lvl="1"/>
            <a:r>
              <a:rPr lang="zh-CN" altLang="en-US" sz="2000" dirty="0"/>
              <a:t>每个顶点对应一个距离值，集合</a:t>
            </a:r>
            <a:r>
              <a:rPr lang="en-US" altLang="zh-CN" sz="2000" dirty="0"/>
              <a:t>U</a:t>
            </a:r>
            <a:r>
              <a:rPr lang="zh-CN" altLang="en-US" sz="2000" dirty="0"/>
              <a:t>中顶点的距离值是从顶点</a:t>
            </a:r>
            <a:r>
              <a:rPr lang="en-US" altLang="zh-CN" sz="2000" dirty="0"/>
              <a:t>v</a:t>
            </a:r>
            <a:r>
              <a:rPr lang="en-US" altLang="zh-CN" sz="2000" baseline="-25000" dirty="0"/>
              <a:t>0</a:t>
            </a:r>
            <a:r>
              <a:rPr lang="zh-CN" altLang="en-US" sz="2000" dirty="0"/>
              <a:t>到该顶点的最短路径长度</a:t>
            </a:r>
          </a:p>
          <a:p>
            <a:pPr lvl="1"/>
            <a:r>
              <a:rPr lang="zh-CN" altLang="en-US" sz="2000" dirty="0"/>
              <a:t>集合</a:t>
            </a:r>
            <a:r>
              <a:rPr lang="en-US" altLang="zh-CN" sz="2000" dirty="0"/>
              <a:t>V-U</a:t>
            </a:r>
            <a:r>
              <a:rPr lang="zh-CN" altLang="en-US" sz="2000" dirty="0"/>
              <a:t>中顶点的距离值是从顶点</a:t>
            </a:r>
            <a:r>
              <a:rPr lang="en-US" altLang="zh-CN" sz="2000" dirty="0"/>
              <a:t>v</a:t>
            </a:r>
            <a:r>
              <a:rPr lang="en-US" altLang="zh-CN" sz="2000" baseline="-25000" dirty="0"/>
              <a:t>0</a:t>
            </a:r>
            <a:r>
              <a:rPr lang="zh-CN" altLang="en-US" sz="2000" dirty="0"/>
              <a:t>到该顶点的只包括集合</a:t>
            </a:r>
            <a:r>
              <a:rPr lang="en-US" altLang="zh-CN" sz="2000" dirty="0"/>
              <a:t>U</a:t>
            </a:r>
            <a:r>
              <a:rPr lang="zh-CN" altLang="en-US" sz="2000" dirty="0"/>
              <a:t>中顶点作为中间顶点的最短路径长度</a:t>
            </a:r>
          </a:p>
          <a:p>
            <a:pPr lvl="1"/>
            <a:r>
              <a:rPr lang="en-US" altLang="zh-CN" sz="2000" dirty="0"/>
              <a:t>U</a:t>
            </a:r>
            <a:r>
              <a:rPr lang="zh-CN" altLang="en-US" sz="2000" dirty="0"/>
              <a:t>的初始状态为</a:t>
            </a:r>
            <a:r>
              <a:rPr lang="en-US" altLang="zh-CN" sz="2000" dirty="0"/>
              <a:t>{v</a:t>
            </a:r>
            <a:r>
              <a:rPr lang="en-US" altLang="zh-CN" sz="2000" baseline="-25000" dirty="0"/>
              <a:t>0</a:t>
            </a:r>
            <a:r>
              <a:rPr lang="en-US" altLang="zh-CN" sz="2000" dirty="0"/>
              <a:t>}</a:t>
            </a:r>
            <a:endParaRPr lang="zh-CN" altLang="en-US" sz="2000" dirty="0"/>
          </a:p>
          <a:p>
            <a:pPr lvl="1"/>
            <a:r>
              <a:rPr lang="zh-CN" altLang="en-US" sz="2000" dirty="0"/>
              <a:t>按路径长度递增的次序逐个产生到</a:t>
            </a:r>
            <a:r>
              <a:rPr lang="en-US" altLang="zh-CN" sz="2000" dirty="0" err="1"/>
              <a:t>v</a:t>
            </a:r>
            <a:r>
              <a:rPr lang="en-US" altLang="zh-CN" sz="2000" baseline="-25000" dirty="0" err="1"/>
              <a:t>x</a:t>
            </a:r>
            <a:r>
              <a:rPr lang="zh-CN" altLang="en-US" sz="2000" dirty="0"/>
              <a:t>的最短路径，把</a:t>
            </a:r>
            <a:r>
              <a:rPr lang="en-US" altLang="zh-CN" sz="2000" dirty="0" err="1"/>
              <a:t>v</a:t>
            </a:r>
            <a:r>
              <a:rPr lang="en-US" altLang="zh-CN" sz="2000" baseline="-25000" dirty="0" err="1"/>
              <a:t>x</a:t>
            </a:r>
            <a:r>
              <a:rPr lang="zh-CN" altLang="en-US" sz="2000" dirty="0"/>
              <a:t>加入</a:t>
            </a:r>
            <a:r>
              <a:rPr lang="en-US" altLang="zh-CN" sz="2000" dirty="0"/>
              <a:t>U</a:t>
            </a:r>
            <a:r>
              <a:rPr lang="zh-CN" altLang="en-US" sz="2000" dirty="0"/>
              <a:t>中；直到</a:t>
            </a:r>
            <a:r>
              <a:rPr lang="en-US" altLang="zh-CN" sz="2000" dirty="0"/>
              <a:t>U=V</a:t>
            </a:r>
            <a:r>
              <a:rPr lang="zh-CN" altLang="en-US" sz="2000" dirty="0"/>
              <a:t>时终止</a:t>
            </a:r>
          </a:p>
          <a:p>
            <a:endParaRPr lang="en-US" altLang="zh-CN" dirty="0"/>
          </a:p>
        </p:txBody>
      </p:sp>
    </p:spTree>
    <p:extLst>
      <p:ext uri="{BB962C8B-B14F-4D97-AF65-F5344CB8AC3E}">
        <p14:creationId xmlns:p14="http://schemas.microsoft.com/office/powerpoint/2010/main" val="2719539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Dijkstra</a:t>
            </a:r>
            <a:r>
              <a:rPr lang="zh-CN" altLang="en-US" dirty="0"/>
              <a:t>算法</a:t>
            </a:r>
          </a:p>
        </p:txBody>
      </p:sp>
      <p:sp>
        <p:nvSpPr>
          <p:cNvPr id="3" name="内容占位符 2"/>
          <p:cNvSpPr>
            <a:spLocks noGrp="1"/>
          </p:cNvSpPr>
          <p:nvPr>
            <p:ph idx="1"/>
          </p:nvPr>
        </p:nvSpPr>
        <p:spPr>
          <a:xfrm>
            <a:off x="213360" y="1341438"/>
            <a:ext cx="8930640" cy="4482587"/>
          </a:xfrm>
        </p:spPr>
        <p:txBody>
          <a:bodyPr/>
          <a:lstStyle/>
          <a:p>
            <a:r>
              <a:rPr lang="zh-CN" altLang="en-US" sz="2400" dirty="0"/>
              <a:t>按路径长度递增的次序逐个产生最短路径</a:t>
            </a:r>
          </a:p>
          <a:p>
            <a:pPr lvl="1"/>
            <a:r>
              <a:rPr lang="zh-CN" altLang="en-US" sz="2000" dirty="0">
                <a:solidFill>
                  <a:srgbClr val="3C08FC"/>
                </a:solidFill>
              </a:rPr>
              <a:t>初始状态：</a:t>
            </a:r>
            <a:r>
              <a:rPr lang="zh-CN" altLang="en-US" sz="2000" dirty="0"/>
              <a:t>集合</a:t>
            </a:r>
            <a:r>
              <a:rPr lang="en-US" altLang="zh-CN" sz="2000" dirty="0"/>
              <a:t>U</a:t>
            </a:r>
            <a:r>
              <a:rPr lang="zh-CN" altLang="en-US" sz="2000" dirty="0"/>
              <a:t>中只有顶点</a:t>
            </a:r>
            <a:r>
              <a:rPr lang="en-US" altLang="zh-CN" sz="2000" dirty="0"/>
              <a:t>v</a:t>
            </a:r>
            <a:r>
              <a:rPr lang="en-US" altLang="zh-CN" sz="2000" baseline="-25000" dirty="0"/>
              <a:t>0</a:t>
            </a:r>
            <a:r>
              <a:rPr lang="zh-CN" altLang="en-US" sz="2000" dirty="0"/>
              <a:t>，与集合</a:t>
            </a:r>
            <a:r>
              <a:rPr lang="en-US" altLang="zh-CN" sz="2000" dirty="0"/>
              <a:t>V-U</a:t>
            </a:r>
            <a:r>
              <a:rPr lang="zh-CN" altLang="en-US" sz="2000" dirty="0"/>
              <a:t>中顶点</a:t>
            </a:r>
            <a:r>
              <a:rPr lang="en-US" altLang="zh-CN" sz="2000" dirty="0"/>
              <a:t>v</a:t>
            </a:r>
            <a:r>
              <a:rPr lang="en-US" altLang="zh-CN" sz="2000" baseline="-25000" dirty="0"/>
              <a:t>i</a:t>
            </a:r>
            <a:r>
              <a:rPr lang="zh-CN" altLang="en-US" sz="2000" dirty="0"/>
              <a:t>的距离值为边</a:t>
            </a:r>
            <a:r>
              <a:rPr lang="en-US" altLang="zh-CN" sz="2000" dirty="0"/>
              <a:t>(v</a:t>
            </a:r>
            <a:r>
              <a:rPr lang="en-US" altLang="zh-CN" sz="2000" baseline="-25000" dirty="0"/>
              <a:t>0</a:t>
            </a:r>
            <a:r>
              <a:rPr lang="en-US" altLang="zh-CN" sz="2000" dirty="0"/>
              <a:t>, v</a:t>
            </a:r>
            <a:r>
              <a:rPr lang="en-US" altLang="zh-CN" sz="2000" baseline="-25000" dirty="0"/>
              <a:t>i</a:t>
            </a:r>
            <a:r>
              <a:rPr lang="en-US" altLang="zh-CN" sz="2000" dirty="0"/>
              <a:t>) </a:t>
            </a:r>
            <a:r>
              <a:rPr lang="zh-CN" altLang="en-US" sz="2000" dirty="0"/>
              <a:t>的权，若</a:t>
            </a:r>
            <a:r>
              <a:rPr lang="en-US" altLang="zh-CN" sz="2000" dirty="0"/>
              <a:t>v</a:t>
            </a:r>
            <a:r>
              <a:rPr lang="en-US" altLang="zh-CN" sz="2000" baseline="-25000" dirty="0"/>
              <a:t>0</a:t>
            </a:r>
            <a:r>
              <a:rPr lang="zh-CN" altLang="en-US" sz="2000" dirty="0"/>
              <a:t>和</a:t>
            </a:r>
            <a:r>
              <a:rPr lang="en-US" altLang="zh-CN" sz="2000" dirty="0"/>
              <a:t>v</a:t>
            </a:r>
            <a:r>
              <a:rPr lang="en-US" altLang="zh-CN" sz="2000" baseline="-25000" dirty="0"/>
              <a:t>i</a:t>
            </a:r>
            <a:r>
              <a:rPr lang="zh-CN" altLang="en-US" sz="2000" dirty="0"/>
              <a:t>间无边直接相连，则</a:t>
            </a:r>
            <a:r>
              <a:rPr lang="en-US" altLang="zh-CN" sz="2000" dirty="0"/>
              <a:t>v</a:t>
            </a:r>
            <a:r>
              <a:rPr lang="en-US" altLang="zh-CN" sz="2000" baseline="-25000" dirty="0"/>
              <a:t>0</a:t>
            </a:r>
            <a:r>
              <a:rPr lang="zh-CN" altLang="en-US" sz="2000" dirty="0"/>
              <a:t>到</a:t>
            </a:r>
            <a:r>
              <a:rPr lang="en-US" altLang="zh-CN" sz="2000" dirty="0"/>
              <a:t>v</a:t>
            </a:r>
            <a:r>
              <a:rPr lang="en-US" altLang="zh-CN" sz="2000" baseline="-25000" dirty="0"/>
              <a:t>i</a:t>
            </a:r>
            <a:r>
              <a:rPr lang="zh-CN" altLang="en-US" sz="2000" dirty="0"/>
              <a:t>的距离值为∞</a:t>
            </a:r>
          </a:p>
          <a:p>
            <a:pPr lvl="1"/>
            <a:r>
              <a:rPr lang="zh-CN" altLang="en-US" sz="2000" dirty="0">
                <a:solidFill>
                  <a:srgbClr val="3C08FC"/>
                </a:solidFill>
              </a:rPr>
              <a:t>处理框架：</a:t>
            </a:r>
            <a:endParaRPr lang="en-US" altLang="zh-CN" sz="2000" dirty="0">
              <a:solidFill>
                <a:srgbClr val="3C08FC"/>
              </a:solidFill>
            </a:endParaRPr>
          </a:p>
          <a:p>
            <a:pPr lvl="2"/>
            <a:r>
              <a:rPr lang="zh-CN" altLang="en-US" dirty="0"/>
              <a:t>（</a:t>
            </a:r>
            <a:r>
              <a:rPr lang="en-US" altLang="zh-CN" dirty="0"/>
              <a:t>1</a:t>
            </a:r>
            <a:r>
              <a:rPr lang="zh-CN" altLang="en-US" dirty="0"/>
              <a:t>）从集合</a:t>
            </a:r>
            <a:r>
              <a:rPr lang="en-US" altLang="zh-CN" dirty="0"/>
              <a:t>V-U</a:t>
            </a:r>
            <a:r>
              <a:rPr lang="zh-CN" altLang="en-US" dirty="0"/>
              <a:t>中找出</a:t>
            </a:r>
            <a:r>
              <a:rPr lang="en-US" altLang="zh-CN" dirty="0"/>
              <a:t>V</a:t>
            </a:r>
            <a:r>
              <a:rPr lang="en-US" altLang="zh-CN" baseline="-25000" dirty="0"/>
              <a:t>0</a:t>
            </a:r>
            <a:r>
              <a:rPr lang="zh-CN" altLang="en-US" dirty="0"/>
              <a:t>到其距离最短的顶点，将其加入集合</a:t>
            </a:r>
            <a:r>
              <a:rPr lang="en-US" altLang="zh-CN" dirty="0"/>
              <a:t>U</a:t>
            </a:r>
            <a:r>
              <a:rPr lang="zh-CN" altLang="en-US" dirty="0"/>
              <a:t>；</a:t>
            </a:r>
          </a:p>
          <a:p>
            <a:pPr lvl="2"/>
            <a:r>
              <a:rPr lang="zh-CN" altLang="en-US" dirty="0"/>
              <a:t>（</a:t>
            </a:r>
            <a:r>
              <a:rPr lang="en-US" altLang="zh-CN" dirty="0"/>
              <a:t>2</a:t>
            </a:r>
            <a:r>
              <a:rPr lang="zh-CN" altLang="en-US" dirty="0"/>
              <a:t>）修正</a:t>
            </a:r>
            <a:r>
              <a:rPr lang="en-US" altLang="zh-CN" dirty="0"/>
              <a:t>V</a:t>
            </a:r>
            <a:r>
              <a:rPr lang="en-US" altLang="zh-CN" baseline="-25000" dirty="0"/>
              <a:t>0</a:t>
            </a:r>
            <a:r>
              <a:rPr lang="zh-CN" altLang="en-US" dirty="0"/>
              <a:t>到集合中</a:t>
            </a:r>
            <a:r>
              <a:rPr lang="en-US" altLang="zh-CN" dirty="0"/>
              <a:t>V-U</a:t>
            </a:r>
            <a:r>
              <a:rPr lang="zh-CN" altLang="en-US" dirty="0"/>
              <a:t>中各顶点的距离值：即对第（</a:t>
            </a:r>
            <a:r>
              <a:rPr lang="en-US" altLang="zh-CN" dirty="0"/>
              <a:t>1</a:t>
            </a:r>
            <a:r>
              <a:rPr lang="zh-CN" altLang="en-US" dirty="0"/>
              <a:t>）步选取的顶点，若其作为中间顶点，使</a:t>
            </a:r>
            <a:r>
              <a:rPr lang="en-US" altLang="zh-CN" dirty="0"/>
              <a:t>V</a:t>
            </a:r>
            <a:r>
              <a:rPr lang="en-US" altLang="zh-CN" baseline="-25000" dirty="0"/>
              <a:t>0</a:t>
            </a:r>
            <a:r>
              <a:rPr lang="zh-CN" altLang="en-US" dirty="0"/>
              <a:t>到集合中</a:t>
            </a:r>
            <a:r>
              <a:rPr lang="en-US" altLang="zh-CN" dirty="0"/>
              <a:t>V-U</a:t>
            </a:r>
            <a:r>
              <a:rPr lang="zh-CN" altLang="en-US" dirty="0"/>
              <a:t>中顶点的距离值比原来的距离值更小，则替换旧距离值；</a:t>
            </a:r>
            <a:r>
              <a:rPr lang="en-US" altLang="zh-CN" dirty="0">
                <a:solidFill>
                  <a:srgbClr val="FF0000"/>
                </a:solidFill>
              </a:rPr>
              <a:t>?</a:t>
            </a:r>
            <a:r>
              <a:rPr lang="zh-CN" altLang="en-US" dirty="0">
                <a:solidFill>
                  <a:srgbClr val="FF0000"/>
                </a:solidFill>
              </a:rPr>
              <a:t>（ </a:t>
            </a:r>
            <a:r>
              <a:rPr lang="en-US" altLang="zh-CN" dirty="0" err="1">
                <a:solidFill>
                  <a:srgbClr val="FF0000"/>
                </a:solidFill>
              </a:rPr>
              <a:t>cdis</a:t>
            </a:r>
            <a:r>
              <a:rPr lang="en-US" altLang="zh-CN" dirty="0">
                <a:solidFill>
                  <a:srgbClr val="FF0000"/>
                </a:solidFill>
              </a:rPr>
              <a:t>(</a:t>
            </a:r>
            <a:r>
              <a:rPr lang="en-US" altLang="zh-CN" dirty="0" err="1">
                <a:solidFill>
                  <a:srgbClr val="FF0000"/>
                </a:solidFill>
              </a:rPr>
              <a:t>v</a:t>
            </a:r>
            <a:r>
              <a:rPr lang="en-US" altLang="zh-CN" baseline="-25000" dirty="0" err="1">
                <a:solidFill>
                  <a:srgbClr val="FF0000"/>
                </a:solidFill>
              </a:rPr>
              <a:t>j</a:t>
            </a:r>
            <a:r>
              <a:rPr lang="en-US" altLang="zh-CN" dirty="0">
                <a:solidFill>
                  <a:srgbClr val="FF0000"/>
                </a:solidFill>
              </a:rPr>
              <a:t>)&gt;dis(v</a:t>
            </a:r>
            <a:r>
              <a:rPr lang="en-US" altLang="zh-CN" baseline="-25000" dirty="0">
                <a:solidFill>
                  <a:srgbClr val="FF0000"/>
                </a:solidFill>
              </a:rPr>
              <a:t>i</a:t>
            </a:r>
            <a:r>
              <a:rPr lang="en-US" altLang="zh-CN" dirty="0">
                <a:solidFill>
                  <a:srgbClr val="FF0000"/>
                </a:solidFill>
              </a:rPr>
              <a:t>)+w(v</a:t>
            </a:r>
            <a:r>
              <a:rPr lang="en-US" altLang="zh-CN" baseline="-25000" dirty="0">
                <a:solidFill>
                  <a:srgbClr val="FF0000"/>
                </a:solidFill>
              </a:rPr>
              <a:t>i</a:t>
            </a:r>
            <a:r>
              <a:rPr lang="en-US" altLang="zh-CN" dirty="0">
                <a:solidFill>
                  <a:srgbClr val="FF0000"/>
                </a:solidFill>
              </a:rPr>
              <a:t>, </a:t>
            </a:r>
            <a:r>
              <a:rPr lang="en-US" altLang="zh-CN" dirty="0" err="1">
                <a:solidFill>
                  <a:srgbClr val="FF0000"/>
                </a:solidFill>
              </a:rPr>
              <a:t>v</a:t>
            </a:r>
            <a:r>
              <a:rPr lang="en-US" altLang="zh-CN" baseline="-25000" dirty="0" err="1">
                <a:solidFill>
                  <a:srgbClr val="FF0000"/>
                </a:solidFill>
              </a:rPr>
              <a:t>j</a:t>
            </a:r>
            <a:r>
              <a:rPr lang="en-US" altLang="zh-CN" dirty="0">
                <a:solidFill>
                  <a:srgbClr val="FF0000"/>
                </a:solidFill>
              </a:rPr>
              <a:t>) </a:t>
            </a:r>
            <a:r>
              <a:rPr lang="zh-CN" altLang="en-US" dirty="0">
                <a:solidFill>
                  <a:srgbClr val="FF0000"/>
                </a:solidFill>
              </a:rPr>
              <a:t>）</a:t>
            </a:r>
          </a:p>
          <a:p>
            <a:pPr lvl="2"/>
            <a:r>
              <a:rPr lang="zh-CN" altLang="en-US" dirty="0"/>
              <a:t>（</a:t>
            </a:r>
            <a:r>
              <a:rPr lang="en-US" altLang="zh-CN" dirty="0"/>
              <a:t>3</a:t>
            </a:r>
            <a:r>
              <a:rPr lang="zh-CN" altLang="en-US" dirty="0"/>
              <a:t>）重复（</a:t>
            </a:r>
            <a:r>
              <a:rPr lang="en-US" altLang="zh-CN" dirty="0"/>
              <a:t>1</a:t>
            </a:r>
            <a:r>
              <a:rPr lang="zh-CN" altLang="en-US" dirty="0"/>
              <a:t>）、（</a:t>
            </a:r>
            <a:r>
              <a:rPr lang="en-US" altLang="zh-CN" dirty="0"/>
              <a:t>2</a:t>
            </a:r>
            <a:r>
              <a:rPr lang="zh-CN" altLang="en-US" dirty="0"/>
              <a:t>）步，直到找到</a:t>
            </a:r>
            <a:r>
              <a:rPr lang="en-US" altLang="zh-CN" dirty="0"/>
              <a:t>V</a:t>
            </a:r>
            <a:r>
              <a:rPr lang="en-US" altLang="zh-CN" baseline="-25000" dirty="0"/>
              <a:t>0</a:t>
            </a:r>
            <a:r>
              <a:rPr lang="zh-CN" altLang="en-US" dirty="0"/>
              <a:t>到所有顶点的最短距离。</a:t>
            </a:r>
            <a:endParaRPr lang="zh-CN" altLang="en-US" sz="2000" dirty="0"/>
          </a:p>
        </p:txBody>
      </p:sp>
    </p:spTree>
    <p:extLst>
      <p:ext uri="{BB962C8B-B14F-4D97-AF65-F5344CB8AC3E}">
        <p14:creationId xmlns:p14="http://schemas.microsoft.com/office/powerpoint/2010/main" val="3180040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启示：深化图结构的理解</a:t>
            </a:r>
          </a:p>
        </p:txBody>
      </p:sp>
      <p:sp>
        <p:nvSpPr>
          <p:cNvPr id="3" name="内容占位符 2"/>
          <p:cNvSpPr>
            <a:spLocks noGrp="1"/>
          </p:cNvSpPr>
          <p:nvPr>
            <p:ph idx="1"/>
          </p:nvPr>
        </p:nvSpPr>
        <p:spPr>
          <a:xfrm>
            <a:off x="0" y="1341439"/>
            <a:ext cx="2594430" cy="2213650"/>
          </a:xfrm>
        </p:spPr>
        <p:txBody>
          <a:bodyPr/>
          <a:lstStyle/>
          <a:p>
            <a:r>
              <a:rPr lang="zh-CN" altLang="en-US" dirty="0"/>
              <a:t>数据结构</a:t>
            </a:r>
            <a:endParaRPr lang="en-US" altLang="zh-CN" dirty="0"/>
          </a:p>
          <a:p>
            <a:pPr lvl="1"/>
            <a:r>
              <a:rPr lang="zh-CN" altLang="en-US" sz="2000" dirty="0">
                <a:solidFill>
                  <a:srgbClr val="0000FF"/>
                </a:solidFill>
              </a:rPr>
              <a:t>逻辑结构</a:t>
            </a:r>
            <a:endParaRPr lang="en-US" altLang="zh-CN" sz="2000" dirty="0">
              <a:solidFill>
                <a:srgbClr val="0000FF"/>
              </a:solidFill>
            </a:endParaRPr>
          </a:p>
          <a:p>
            <a:pPr lvl="1"/>
            <a:r>
              <a:rPr lang="zh-CN" altLang="en-US" sz="2000" dirty="0">
                <a:solidFill>
                  <a:srgbClr val="0000FF"/>
                </a:solidFill>
              </a:rPr>
              <a:t>物理结构</a:t>
            </a:r>
            <a:endParaRPr lang="en-US" altLang="zh-CN" sz="2000" dirty="0">
              <a:solidFill>
                <a:srgbClr val="0000FF"/>
              </a:solidFill>
            </a:endParaRPr>
          </a:p>
          <a:p>
            <a:pPr lvl="1"/>
            <a:r>
              <a:rPr lang="zh-CN" altLang="en-US" sz="2000" dirty="0">
                <a:solidFill>
                  <a:srgbClr val="0000FF"/>
                </a:solidFill>
              </a:rPr>
              <a:t>结构上的共性操作（算法）</a:t>
            </a:r>
            <a:endParaRPr lang="en-US" altLang="zh-CN" sz="2000" dirty="0">
              <a:solidFill>
                <a:srgbClr val="0000FF"/>
              </a:solidFill>
            </a:endParaRPr>
          </a:p>
        </p:txBody>
      </p:sp>
      <p:graphicFrame>
        <p:nvGraphicFramePr>
          <p:cNvPr id="15" name="表格 14"/>
          <p:cNvGraphicFramePr>
            <a:graphicFrameLocks noGrp="1"/>
          </p:cNvGraphicFramePr>
          <p:nvPr>
            <p:extLst>
              <p:ext uri="{D42A27DB-BD31-4B8C-83A1-F6EECF244321}">
                <p14:modId xmlns:p14="http://schemas.microsoft.com/office/powerpoint/2010/main" val="751896953"/>
              </p:ext>
            </p:extLst>
          </p:nvPr>
        </p:nvGraphicFramePr>
        <p:xfrm>
          <a:off x="2608660" y="1222629"/>
          <a:ext cx="6168570" cy="1097280"/>
        </p:xfrm>
        <a:graphic>
          <a:graphicData uri="http://schemas.openxmlformats.org/drawingml/2006/table">
            <a:tbl>
              <a:tblPr firstRow="1" bandRow="1">
                <a:tableStyleId>{0660B408-B3CF-4A94-85FC-2B1E0A45F4A2}</a:tableStyleId>
              </a:tblPr>
              <a:tblGrid>
                <a:gridCol w="1233714">
                  <a:extLst>
                    <a:ext uri="{9D8B030D-6E8A-4147-A177-3AD203B41FA5}">
                      <a16:colId xmlns:a16="http://schemas.microsoft.com/office/drawing/2014/main" val="20000"/>
                    </a:ext>
                  </a:extLst>
                </a:gridCol>
                <a:gridCol w="1233714">
                  <a:extLst>
                    <a:ext uri="{9D8B030D-6E8A-4147-A177-3AD203B41FA5}">
                      <a16:colId xmlns:a16="http://schemas.microsoft.com/office/drawing/2014/main" val="20001"/>
                    </a:ext>
                  </a:extLst>
                </a:gridCol>
                <a:gridCol w="1233714">
                  <a:extLst>
                    <a:ext uri="{9D8B030D-6E8A-4147-A177-3AD203B41FA5}">
                      <a16:colId xmlns:a16="http://schemas.microsoft.com/office/drawing/2014/main" val="20002"/>
                    </a:ext>
                  </a:extLst>
                </a:gridCol>
                <a:gridCol w="1233714">
                  <a:extLst>
                    <a:ext uri="{9D8B030D-6E8A-4147-A177-3AD203B41FA5}">
                      <a16:colId xmlns:a16="http://schemas.microsoft.com/office/drawing/2014/main" val="20003"/>
                    </a:ext>
                  </a:extLst>
                </a:gridCol>
                <a:gridCol w="1233714">
                  <a:extLst>
                    <a:ext uri="{9D8B030D-6E8A-4147-A177-3AD203B41FA5}">
                      <a16:colId xmlns:a16="http://schemas.microsoft.com/office/drawing/2014/main" val="20004"/>
                    </a:ext>
                  </a:extLst>
                </a:gridCol>
              </a:tblGrid>
              <a:tr h="365760">
                <a:tc>
                  <a:txBody>
                    <a:bodyPr/>
                    <a:lstStyle/>
                    <a:p>
                      <a:pPr algn="ctr"/>
                      <a:r>
                        <a:rPr lang="zh-CN" altLang="en-US" sz="1800" b="0" cap="none" spc="0" dirty="0">
                          <a:ln w="0"/>
                          <a:solidFill>
                            <a:srgbClr val="1B10FC"/>
                          </a:solidFill>
                          <a:effectLst/>
                          <a:latin typeface="华文中宋" panose="02010600040101010101" pitchFamily="2" charset="-122"/>
                          <a:ea typeface="华文中宋" panose="02010600040101010101" pitchFamily="2" charset="-122"/>
                        </a:rPr>
                        <a:t>学 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r>
                        <a:rPr lang="zh-CN" altLang="en-US" sz="1800" b="0" cap="none" spc="0" dirty="0">
                          <a:ln w="0"/>
                          <a:solidFill>
                            <a:srgbClr val="1B10FC"/>
                          </a:solidFill>
                          <a:effectLst/>
                          <a:latin typeface="华文中宋" panose="02010600040101010101" pitchFamily="2" charset="-122"/>
                          <a:ea typeface="华文中宋" panose="02010600040101010101" pitchFamily="2" charset="-122"/>
                        </a:rPr>
                        <a:t>姓  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r>
                        <a:rPr lang="zh-CN" altLang="en-US" sz="1800" b="0" cap="none" spc="0" dirty="0">
                          <a:ln w="0"/>
                          <a:solidFill>
                            <a:srgbClr val="1B10FC"/>
                          </a:solidFill>
                          <a:effectLst/>
                          <a:latin typeface="华文中宋" panose="02010600040101010101" pitchFamily="2" charset="-122"/>
                          <a:ea typeface="华文中宋" panose="02010600040101010101" pitchFamily="2" charset="-122"/>
                        </a:rPr>
                        <a:t>性 别</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r>
                        <a:rPr lang="zh-CN" altLang="en-US" sz="1800" b="0" cap="none" spc="0" dirty="0">
                          <a:ln w="0"/>
                          <a:solidFill>
                            <a:srgbClr val="1B10FC"/>
                          </a:solidFill>
                          <a:effectLst/>
                          <a:latin typeface="华文中宋" panose="02010600040101010101" pitchFamily="2" charset="-122"/>
                          <a:ea typeface="华文中宋" panose="02010600040101010101" pitchFamily="2" charset="-122"/>
                        </a:rPr>
                        <a:t>出生年月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algn="ctr" defTabSz="914400" rtl="0" eaLnBrk="1" latinLnBrk="0" hangingPunct="1"/>
                      <a:r>
                        <a:rPr lang="zh-CN" altLang="en-US" sz="1800" b="0" kern="1200" cap="none" spc="0" dirty="0">
                          <a:ln w="0"/>
                          <a:solidFill>
                            <a:srgbClr val="1B10FC"/>
                          </a:solidFill>
                          <a:effectLst/>
                          <a:latin typeface="华文中宋" panose="02010600040101010101" pitchFamily="2" charset="-122"/>
                          <a:ea typeface="华文中宋" panose="02010600040101010101" pitchFamily="2" charset="-122"/>
                          <a:cs typeface="+mn-cs"/>
                        </a:rPr>
                        <a:t>籍 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0"/>
                  </a:ext>
                </a:extLst>
              </a:tr>
              <a:tr h="365760">
                <a:tc>
                  <a:txBody>
                    <a:bodyPr/>
                    <a:lstStyle/>
                    <a:p>
                      <a:pPr marL="0" algn="ctr" defTabSz="914400" rtl="0" eaLnBrk="1" latinLnBrk="0" hangingPunct="1"/>
                      <a:r>
                        <a:rPr lang="en-US" altLang="zh-CN" sz="1800" b="0" kern="1200" cap="none" spc="0" dirty="0">
                          <a:ln w="0"/>
                          <a:solidFill>
                            <a:schemeClr val="tx1"/>
                          </a:solidFill>
                          <a:effectLst/>
                          <a:latin typeface="华文中宋" panose="02010600040101010101" pitchFamily="2" charset="-122"/>
                          <a:ea typeface="华文中宋" panose="02010600040101010101" pitchFamily="2" charset="-122"/>
                          <a:cs typeface="+mn-cs"/>
                        </a:rPr>
                        <a:t>03001</a:t>
                      </a:r>
                      <a:endParaRPr lang="zh-CN" altLang="en-US" sz="1800" b="0" kern="1200" cap="none" spc="0" dirty="0">
                        <a:ln w="0"/>
                        <a:solidFill>
                          <a:schemeClr val="tx1"/>
                        </a:solidFill>
                        <a:effectLst/>
                        <a:latin typeface="华文中宋" panose="02010600040101010101" pitchFamily="2" charset="-122"/>
                        <a:ea typeface="华文中宋"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0" kern="1200" cap="none" spc="0" dirty="0">
                          <a:ln w="0"/>
                          <a:solidFill>
                            <a:schemeClr val="tx1"/>
                          </a:solidFill>
                          <a:effectLst/>
                          <a:latin typeface="华文中宋" panose="02010600040101010101" pitchFamily="2" charset="-122"/>
                          <a:ea typeface="华文中宋" panose="02010600040101010101" pitchFamily="2" charset="-122"/>
                          <a:cs typeface="+mn-cs"/>
                        </a:rPr>
                        <a:t>杰伦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algn="ctr" defTabSz="914400" rtl="0" eaLnBrk="1" latinLnBrk="0" hangingPunct="1"/>
                      <a:r>
                        <a:rPr lang="zh-CN" altLang="en-US" sz="1800" b="0" kern="1200" cap="none" spc="0" dirty="0">
                          <a:ln w="0"/>
                          <a:solidFill>
                            <a:schemeClr val="tx1"/>
                          </a:solidFill>
                          <a:effectLst/>
                          <a:latin typeface="华文中宋" panose="02010600040101010101" pitchFamily="2" charset="-122"/>
                          <a:ea typeface="华文中宋" panose="02010600040101010101" pitchFamily="2" charset="-122"/>
                          <a:cs typeface="+mn-cs"/>
                        </a:rPr>
                        <a:t>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algn="ctr" defTabSz="914400" rtl="0" eaLnBrk="1" latinLnBrk="0" hangingPunct="1"/>
                      <a:r>
                        <a:rPr lang="en-US" altLang="zh-CN" sz="1800" b="0" kern="1200" cap="none" spc="0" dirty="0">
                          <a:ln w="0"/>
                          <a:solidFill>
                            <a:schemeClr val="tx1"/>
                          </a:solidFill>
                          <a:effectLst/>
                          <a:latin typeface="华文中宋" panose="02010600040101010101" pitchFamily="2" charset="-122"/>
                          <a:ea typeface="华文中宋" panose="02010600040101010101" pitchFamily="2" charset="-122"/>
                          <a:cs typeface="+mn-cs"/>
                        </a:rPr>
                        <a:t>1998</a:t>
                      </a:r>
                      <a:endParaRPr lang="zh-CN" altLang="en-US" sz="1800" b="0" kern="1200" cap="none" spc="0" dirty="0">
                        <a:ln w="0"/>
                        <a:solidFill>
                          <a:schemeClr val="tx1"/>
                        </a:solidFill>
                        <a:effectLst/>
                        <a:latin typeface="华文中宋" panose="02010600040101010101" pitchFamily="2" charset="-122"/>
                        <a:ea typeface="华文中宋"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algn="ctr" defTabSz="914400" rtl="0" eaLnBrk="1" latinLnBrk="0" hangingPunct="1"/>
                      <a:r>
                        <a:rPr lang="zh-CN" altLang="en-US" sz="1800" b="0" kern="1200" cap="none" spc="0" dirty="0">
                          <a:ln w="0"/>
                          <a:solidFill>
                            <a:schemeClr val="tx1"/>
                          </a:solidFill>
                          <a:effectLst/>
                          <a:latin typeface="华文中宋" panose="02010600040101010101" pitchFamily="2" charset="-122"/>
                          <a:ea typeface="华文中宋" panose="02010600040101010101" pitchFamily="2" charset="-122"/>
                          <a:cs typeface="+mn-cs"/>
                        </a:rPr>
                        <a:t>云南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65760">
                <a:tc>
                  <a:txBody>
                    <a:bodyPr/>
                    <a:lstStyle/>
                    <a:p>
                      <a:pPr marL="0" algn="ctr" defTabSz="914400" rtl="0" eaLnBrk="1" latinLnBrk="0" hangingPunct="1"/>
                      <a:r>
                        <a:rPr lang="en-US" altLang="zh-CN" sz="1800" b="0" kern="1200" cap="none" spc="0" dirty="0">
                          <a:ln w="0"/>
                          <a:solidFill>
                            <a:schemeClr val="tx1"/>
                          </a:solidFill>
                          <a:effectLst/>
                          <a:latin typeface="华文中宋" panose="02010600040101010101" pitchFamily="2" charset="-122"/>
                          <a:ea typeface="华文中宋" panose="02010600040101010101" pitchFamily="2" charset="-122"/>
                          <a:cs typeface="+mn-cs"/>
                        </a:rPr>
                        <a:t>03002</a:t>
                      </a:r>
                      <a:endParaRPr lang="zh-CN" altLang="en-US" sz="1800" b="0" kern="1200" cap="none" spc="0" dirty="0">
                        <a:ln w="0"/>
                        <a:solidFill>
                          <a:schemeClr val="tx1"/>
                        </a:solidFill>
                        <a:effectLst/>
                        <a:latin typeface="华文中宋" panose="02010600040101010101" pitchFamily="2" charset="-122"/>
                        <a:ea typeface="华文中宋"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0" kern="1200" cap="none" spc="0" dirty="0">
                          <a:ln w="0"/>
                          <a:solidFill>
                            <a:schemeClr val="tx1"/>
                          </a:solidFill>
                          <a:effectLst/>
                          <a:latin typeface="华文中宋" panose="02010600040101010101" pitchFamily="2" charset="-122"/>
                          <a:ea typeface="华文中宋" panose="02010600040101010101" pitchFamily="2" charset="-122"/>
                          <a:cs typeface="+mn-cs"/>
                        </a:rPr>
                        <a:t>冰冰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zh-CN" altLang="en-US" sz="1800" b="0" kern="1200" cap="none" spc="0" dirty="0">
                          <a:ln w="0"/>
                          <a:solidFill>
                            <a:schemeClr val="tx1"/>
                          </a:solidFill>
                          <a:effectLst/>
                          <a:latin typeface="华文中宋" panose="02010600040101010101" pitchFamily="2" charset="-122"/>
                          <a:ea typeface="华文中宋" panose="02010600040101010101" pitchFamily="2" charset="-122"/>
                          <a:cs typeface="+mn-cs"/>
                        </a:rPr>
                        <a:t>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CN" sz="1800" b="0" kern="1200" cap="none" spc="0" dirty="0">
                          <a:ln w="0"/>
                          <a:solidFill>
                            <a:schemeClr val="tx1"/>
                          </a:solidFill>
                          <a:effectLst/>
                          <a:latin typeface="华文中宋" panose="02010600040101010101" pitchFamily="2" charset="-122"/>
                          <a:ea typeface="华文中宋" panose="02010600040101010101" pitchFamily="2" charset="-122"/>
                          <a:cs typeface="+mn-cs"/>
                        </a:rPr>
                        <a:t>2001</a:t>
                      </a:r>
                      <a:endParaRPr lang="zh-CN" altLang="en-US" sz="1800" b="0" kern="1200" cap="none" spc="0" dirty="0">
                        <a:ln w="0"/>
                        <a:solidFill>
                          <a:schemeClr val="tx1"/>
                        </a:solidFill>
                        <a:effectLst/>
                        <a:latin typeface="华文中宋" panose="02010600040101010101" pitchFamily="2" charset="-122"/>
                        <a:ea typeface="华文中宋"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zh-CN" altLang="en-US" sz="1800" b="0" kern="1200" cap="none" spc="0" dirty="0">
                          <a:ln w="0"/>
                          <a:solidFill>
                            <a:schemeClr val="tx1"/>
                          </a:solidFill>
                          <a:effectLst/>
                          <a:latin typeface="华文中宋" panose="02010600040101010101" pitchFamily="2" charset="-122"/>
                          <a:ea typeface="华文中宋" panose="02010600040101010101" pitchFamily="2" charset="-122"/>
                          <a:cs typeface="+mn-cs"/>
                        </a:rPr>
                        <a:t>广西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bl>
          </a:graphicData>
        </a:graphic>
      </p:graphicFrame>
      <p:sp>
        <p:nvSpPr>
          <p:cNvPr id="16" name="右箭头 15"/>
          <p:cNvSpPr/>
          <p:nvPr/>
        </p:nvSpPr>
        <p:spPr bwMode="auto">
          <a:xfrm rot="5400000">
            <a:off x="2943424" y="2401491"/>
            <a:ext cx="455776" cy="390276"/>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4" name="组合 3"/>
          <p:cNvGrpSpPr/>
          <p:nvPr/>
        </p:nvGrpSpPr>
        <p:grpSpPr>
          <a:xfrm>
            <a:off x="1968251" y="3358887"/>
            <a:ext cx="3035540" cy="2964692"/>
            <a:chOff x="3256913" y="3851559"/>
            <a:chExt cx="3600000" cy="3600000"/>
          </a:xfrm>
        </p:grpSpPr>
        <p:sp>
          <p:nvSpPr>
            <p:cNvPr id="9" name="椭圆 8"/>
            <p:cNvSpPr/>
            <p:nvPr/>
          </p:nvSpPr>
          <p:spPr bwMode="auto">
            <a:xfrm>
              <a:off x="4336913" y="4931559"/>
              <a:ext cx="1440000" cy="144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椭圆 10"/>
            <p:cNvSpPr/>
            <p:nvPr/>
          </p:nvSpPr>
          <p:spPr bwMode="auto">
            <a:xfrm>
              <a:off x="3976913" y="4571559"/>
              <a:ext cx="2160000" cy="216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椭圆 12"/>
            <p:cNvSpPr/>
            <p:nvPr/>
          </p:nvSpPr>
          <p:spPr bwMode="auto">
            <a:xfrm>
              <a:off x="3616913" y="4211559"/>
              <a:ext cx="2880000" cy="288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椭圆 13"/>
            <p:cNvSpPr/>
            <p:nvPr/>
          </p:nvSpPr>
          <p:spPr bwMode="auto">
            <a:xfrm>
              <a:off x="3256913" y="3851559"/>
              <a:ext cx="3600000" cy="360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 name="圆角矩形 16"/>
            <p:cNvSpPr/>
            <p:nvPr/>
          </p:nvSpPr>
          <p:spPr bwMode="auto">
            <a:xfrm>
              <a:off x="4790014" y="4459656"/>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圆角矩形 17"/>
            <p:cNvSpPr/>
            <p:nvPr/>
          </p:nvSpPr>
          <p:spPr bwMode="auto">
            <a:xfrm>
              <a:off x="5094006" y="4449852"/>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9" name="圆角矩形 18"/>
            <p:cNvSpPr/>
            <p:nvPr/>
          </p:nvSpPr>
          <p:spPr bwMode="auto">
            <a:xfrm>
              <a:off x="5370331" y="4533371"/>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圆角矩形 19"/>
            <p:cNvSpPr/>
            <p:nvPr/>
          </p:nvSpPr>
          <p:spPr bwMode="auto">
            <a:xfrm>
              <a:off x="5628658" y="466949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 name="圆角矩形 20"/>
            <p:cNvSpPr/>
            <p:nvPr/>
          </p:nvSpPr>
          <p:spPr bwMode="auto">
            <a:xfrm>
              <a:off x="5834648" y="4939516"/>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2" name="圆角矩形 21"/>
            <p:cNvSpPr/>
            <p:nvPr/>
          </p:nvSpPr>
          <p:spPr bwMode="auto">
            <a:xfrm>
              <a:off x="5957212" y="5197566"/>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
        <p:nvSpPr>
          <p:cNvPr id="23" name="圆角矩形 22"/>
          <p:cNvSpPr/>
          <p:nvPr/>
        </p:nvSpPr>
        <p:spPr bwMode="auto">
          <a:xfrm>
            <a:off x="3032676" y="2853390"/>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aphicFrame>
        <p:nvGraphicFramePr>
          <p:cNvPr id="25" name="表格 24"/>
          <p:cNvGraphicFramePr>
            <a:graphicFrameLocks noGrp="1"/>
          </p:cNvGraphicFramePr>
          <p:nvPr>
            <p:extLst>
              <p:ext uri="{D42A27DB-BD31-4B8C-83A1-F6EECF244321}">
                <p14:modId xmlns:p14="http://schemas.microsoft.com/office/powerpoint/2010/main" val="2834461577"/>
              </p:ext>
            </p:extLst>
          </p:nvPr>
        </p:nvGraphicFramePr>
        <p:xfrm>
          <a:off x="50570" y="4045377"/>
          <a:ext cx="1697346" cy="741680"/>
        </p:xfrm>
        <a:graphic>
          <a:graphicData uri="http://schemas.openxmlformats.org/drawingml/2006/table">
            <a:tbl>
              <a:tblPr firstRow="1" bandRow="1">
                <a:tableStyleId>{5C22544A-7EE6-4342-B048-85BDC9FD1C3A}</a:tableStyleId>
              </a:tblPr>
              <a:tblGrid>
                <a:gridCol w="848673">
                  <a:extLst>
                    <a:ext uri="{9D8B030D-6E8A-4147-A177-3AD203B41FA5}">
                      <a16:colId xmlns:a16="http://schemas.microsoft.com/office/drawing/2014/main" val="20000"/>
                    </a:ext>
                  </a:extLst>
                </a:gridCol>
                <a:gridCol w="848673">
                  <a:extLst>
                    <a:ext uri="{9D8B030D-6E8A-4147-A177-3AD203B41FA5}">
                      <a16:colId xmlns:a16="http://schemas.microsoft.com/office/drawing/2014/main" val="20001"/>
                    </a:ext>
                  </a:extLst>
                </a:gridCol>
              </a:tblGrid>
              <a:tr h="370840">
                <a:tc>
                  <a:txBody>
                    <a:bodyPr/>
                    <a:lstStyle/>
                    <a:p>
                      <a:pPr algn="ctr"/>
                      <a:r>
                        <a:rPr lang="zh-CN" altLang="en-US" dirty="0">
                          <a:latin typeface="华文中宋" panose="02010600040101010101" pitchFamily="2" charset="-122"/>
                          <a:ea typeface="华文中宋" panose="02010600040101010101" pitchFamily="2" charset="-122"/>
                        </a:rPr>
                        <a:t>起 点</a:t>
                      </a:r>
                    </a:p>
                  </a:txBody>
                  <a:tcPr/>
                </a:tc>
                <a:tc>
                  <a:txBody>
                    <a:bodyPr/>
                    <a:lstStyle/>
                    <a:p>
                      <a:pPr algn="ctr"/>
                      <a:r>
                        <a:rPr lang="zh-CN" altLang="en-US" dirty="0">
                          <a:latin typeface="华文中宋" panose="02010600040101010101" pitchFamily="2" charset="-122"/>
                          <a:ea typeface="华文中宋" panose="02010600040101010101" pitchFamily="2" charset="-122"/>
                        </a:rPr>
                        <a:t>结 束</a:t>
                      </a:r>
                    </a:p>
                  </a:txBody>
                  <a:tcPr/>
                </a:tc>
                <a:extLst>
                  <a:ext uri="{0D108BD9-81ED-4DB2-BD59-A6C34878D82A}">
                    <a16:rowId xmlns:a16="http://schemas.microsoft.com/office/drawing/2014/main" val="10000"/>
                  </a:ext>
                </a:extLst>
              </a:tr>
              <a:tr h="370840">
                <a:tc>
                  <a:txBody>
                    <a:bodyPr/>
                    <a:lstStyle/>
                    <a:p>
                      <a:pPr algn="ctr"/>
                      <a:endParaRPr lang="zh-CN" altLang="en-US" dirty="0">
                        <a:latin typeface="华文中宋" panose="02010600040101010101" pitchFamily="2" charset="-122"/>
                        <a:ea typeface="华文中宋" panose="02010600040101010101" pitchFamily="2" charset="-122"/>
                      </a:endParaRPr>
                    </a:p>
                  </a:txBody>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10001"/>
                  </a:ext>
                </a:extLst>
              </a:tr>
            </a:tbl>
          </a:graphicData>
        </a:graphic>
      </p:graphicFrame>
      <p:sp>
        <p:nvSpPr>
          <p:cNvPr id="26" name="任意多边形 25"/>
          <p:cNvSpPr/>
          <p:nvPr/>
        </p:nvSpPr>
        <p:spPr bwMode="auto">
          <a:xfrm rot="10298216" flipV="1">
            <a:off x="339105" y="3508384"/>
            <a:ext cx="2968913" cy="889579"/>
          </a:xfrm>
          <a:custGeom>
            <a:avLst/>
            <a:gdLst>
              <a:gd name="connsiteX0" fmla="*/ 2481943 w 2481943"/>
              <a:gd name="connsiteY0" fmla="*/ 806657 h 806657"/>
              <a:gd name="connsiteX1" fmla="*/ 1436914 w 2481943"/>
              <a:gd name="connsiteY1" fmla="*/ 8371 h 806657"/>
              <a:gd name="connsiteX2" fmla="*/ 0 w 2481943"/>
              <a:gd name="connsiteY2" fmla="*/ 458314 h 806657"/>
            </a:gdLst>
            <a:ahLst/>
            <a:cxnLst>
              <a:cxn ang="0">
                <a:pos x="connsiteX0" y="connsiteY0"/>
              </a:cxn>
              <a:cxn ang="0">
                <a:pos x="connsiteX1" y="connsiteY1"/>
              </a:cxn>
              <a:cxn ang="0">
                <a:pos x="connsiteX2" y="connsiteY2"/>
              </a:cxn>
            </a:cxnLst>
            <a:rect l="l" t="t" r="r" b="b"/>
            <a:pathLst>
              <a:path w="2481943" h="806657">
                <a:moveTo>
                  <a:pt x="2481943" y="806657"/>
                </a:moveTo>
                <a:cubicBezTo>
                  <a:pt x="2166257" y="436542"/>
                  <a:pt x="1850571" y="66428"/>
                  <a:pt x="1436914" y="8371"/>
                </a:cubicBezTo>
                <a:cubicBezTo>
                  <a:pt x="1023257" y="-49686"/>
                  <a:pt x="511628" y="204314"/>
                  <a:pt x="0" y="458314"/>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7" name="椭圆 26"/>
          <p:cNvSpPr/>
          <p:nvPr/>
        </p:nvSpPr>
        <p:spPr bwMode="auto">
          <a:xfrm>
            <a:off x="291949" y="4480715"/>
            <a:ext cx="20597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sp>
        <p:nvSpPr>
          <p:cNvPr id="28" name="椭圆 27"/>
          <p:cNvSpPr/>
          <p:nvPr/>
        </p:nvSpPr>
        <p:spPr bwMode="auto">
          <a:xfrm>
            <a:off x="1202040" y="4480995"/>
            <a:ext cx="20597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sp>
        <p:nvSpPr>
          <p:cNvPr id="29" name="任意多边形 28"/>
          <p:cNvSpPr/>
          <p:nvPr/>
        </p:nvSpPr>
        <p:spPr bwMode="auto">
          <a:xfrm rot="8425067" flipV="1">
            <a:off x="1601853" y="3703706"/>
            <a:ext cx="2397928" cy="1867500"/>
          </a:xfrm>
          <a:custGeom>
            <a:avLst/>
            <a:gdLst>
              <a:gd name="connsiteX0" fmla="*/ 2220686 w 2220686"/>
              <a:gd name="connsiteY0" fmla="*/ 0 h 650261"/>
              <a:gd name="connsiteX1" fmla="*/ 1698172 w 2220686"/>
              <a:gd name="connsiteY1" fmla="*/ 595086 h 650261"/>
              <a:gd name="connsiteX2" fmla="*/ 0 w 2220686"/>
              <a:gd name="connsiteY2" fmla="*/ 624115 h 650261"/>
              <a:gd name="connsiteX3" fmla="*/ 0 w 2220686"/>
              <a:gd name="connsiteY3" fmla="*/ 624115 h 650261"/>
              <a:gd name="connsiteX4" fmla="*/ 14515 w 2220686"/>
              <a:gd name="connsiteY4" fmla="*/ 624115 h 650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686" h="650261">
                <a:moveTo>
                  <a:pt x="2220686" y="0"/>
                </a:moveTo>
                <a:cubicBezTo>
                  <a:pt x="2144486" y="245533"/>
                  <a:pt x="2068286" y="491067"/>
                  <a:pt x="1698172" y="595086"/>
                </a:cubicBezTo>
                <a:cubicBezTo>
                  <a:pt x="1328058" y="699105"/>
                  <a:pt x="0" y="624115"/>
                  <a:pt x="0" y="624115"/>
                </a:cubicBezTo>
                <a:lnTo>
                  <a:pt x="0" y="624115"/>
                </a:lnTo>
                <a:lnTo>
                  <a:pt x="14515" y="624115"/>
                </a:ln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30" name="文本框 29"/>
          <p:cNvSpPr txBox="1"/>
          <p:nvPr/>
        </p:nvSpPr>
        <p:spPr>
          <a:xfrm>
            <a:off x="301416" y="3645267"/>
            <a:ext cx="1216320" cy="400110"/>
          </a:xfrm>
          <a:prstGeom prst="rect">
            <a:avLst/>
          </a:prstGeom>
          <a:noFill/>
        </p:spPr>
        <p:txBody>
          <a:bodyPr wrap="square" rtlCol="0">
            <a:spAutoFit/>
          </a:bodyPr>
          <a:lstStyle/>
          <a:p>
            <a:r>
              <a:rPr lang="zh-CN" altLang="en-US" sz="2000" dirty="0">
                <a:latin typeface="华文中宋" panose="02010600040101010101" pitchFamily="2" charset="-122"/>
                <a:ea typeface="华文中宋" panose="02010600040101010101" pitchFamily="2" charset="-122"/>
              </a:rPr>
              <a:t>顺序表示</a:t>
            </a:r>
          </a:p>
        </p:txBody>
      </p:sp>
      <p:grpSp>
        <p:nvGrpSpPr>
          <p:cNvPr id="31" name="组合 30"/>
          <p:cNvGrpSpPr/>
          <p:nvPr/>
        </p:nvGrpSpPr>
        <p:grpSpPr>
          <a:xfrm>
            <a:off x="5890805" y="3386540"/>
            <a:ext cx="3112227" cy="2992551"/>
            <a:chOff x="3256913" y="2807147"/>
            <a:chExt cx="3600000" cy="3600000"/>
          </a:xfrm>
        </p:grpSpPr>
        <p:sp>
          <p:nvSpPr>
            <p:cNvPr id="32" name="椭圆 31"/>
            <p:cNvSpPr/>
            <p:nvPr/>
          </p:nvSpPr>
          <p:spPr bwMode="auto">
            <a:xfrm>
              <a:off x="4336913" y="3887147"/>
              <a:ext cx="1440000" cy="144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3" name="椭圆 32"/>
            <p:cNvSpPr/>
            <p:nvPr/>
          </p:nvSpPr>
          <p:spPr bwMode="auto">
            <a:xfrm>
              <a:off x="3976913" y="3527147"/>
              <a:ext cx="2160000" cy="216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4" name="椭圆 33"/>
            <p:cNvSpPr/>
            <p:nvPr/>
          </p:nvSpPr>
          <p:spPr bwMode="auto">
            <a:xfrm>
              <a:off x="3616913" y="3167147"/>
              <a:ext cx="2880000" cy="288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5" name="椭圆 34"/>
            <p:cNvSpPr/>
            <p:nvPr/>
          </p:nvSpPr>
          <p:spPr bwMode="auto">
            <a:xfrm>
              <a:off x="3256913" y="2807147"/>
              <a:ext cx="3600000" cy="360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36" name="组合 35"/>
            <p:cNvGrpSpPr/>
            <p:nvPr/>
          </p:nvGrpSpPr>
          <p:grpSpPr>
            <a:xfrm>
              <a:off x="4804194" y="3414596"/>
              <a:ext cx="489287" cy="248755"/>
              <a:chOff x="7900341" y="1829215"/>
              <a:chExt cx="489287" cy="248755"/>
            </a:xfrm>
          </p:grpSpPr>
          <p:sp>
            <p:nvSpPr>
              <p:cNvPr id="57" name="圆角矩形 56"/>
              <p:cNvSpPr/>
              <p:nvPr/>
            </p:nvSpPr>
            <p:spPr bwMode="auto">
              <a:xfrm>
                <a:off x="7900341" y="182921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8" name="圆角矩形 57"/>
              <p:cNvSpPr/>
              <p:nvPr/>
            </p:nvSpPr>
            <p:spPr bwMode="auto">
              <a:xfrm>
                <a:off x="8144500" y="1831997"/>
                <a:ext cx="245128" cy="245973"/>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37" name="组合 36"/>
            <p:cNvGrpSpPr/>
            <p:nvPr/>
          </p:nvGrpSpPr>
          <p:grpSpPr>
            <a:xfrm>
              <a:off x="5287626" y="4920563"/>
              <a:ext cx="489287" cy="248755"/>
              <a:chOff x="7900341" y="1829215"/>
              <a:chExt cx="489287" cy="248755"/>
            </a:xfrm>
          </p:grpSpPr>
          <p:sp>
            <p:nvSpPr>
              <p:cNvPr id="55" name="圆角矩形 54"/>
              <p:cNvSpPr/>
              <p:nvPr/>
            </p:nvSpPr>
            <p:spPr bwMode="auto">
              <a:xfrm>
                <a:off x="7900341" y="182921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6" name="圆角矩形 55"/>
              <p:cNvSpPr/>
              <p:nvPr/>
            </p:nvSpPr>
            <p:spPr bwMode="auto">
              <a:xfrm>
                <a:off x="8144500" y="1831997"/>
                <a:ext cx="245128" cy="245973"/>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38" name="组合 37"/>
            <p:cNvGrpSpPr/>
            <p:nvPr/>
          </p:nvGrpSpPr>
          <p:grpSpPr>
            <a:xfrm>
              <a:off x="4605193" y="3887147"/>
              <a:ext cx="489287" cy="248755"/>
              <a:chOff x="7900341" y="1829215"/>
              <a:chExt cx="489287" cy="248755"/>
            </a:xfrm>
          </p:grpSpPr>
          <p:sp>
            <p:nvSpPr>
              <p:cNvPr id="53" name="圆角矩形 52"/>
              <p:cNvSpPr/>
              <p:nvPr/>
            </p:nvSpPr>
            <p:spPr bwMode="auto">
              <a:xfrm>
                <a:off x="7900341" y="182921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4" name="圆角矩形 53"/>
              <p:cNvSpPr/>
              <p:nvPr/>
            </p:nvSpPr>
            <p:spPr bwMode="auto">
              <a:xfrm>
                <a:off x="8144500" y="1831997"/>
                <a:ext cx="245128" cy="245973"/>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39" name="组合 38"/>
            <p:cNvGrpSpPr/>
            <p:nvPr/>
          </p:nvGrpSpPr>
          <p:grpSpPr>
            <a:xfrm>
              <a:off x="3587624" y="3678124"/>
              <a:ext cx="489287" cy="248755"/>
              <a:chOff x="7900341" y="1829215"/>
              <a:chExt cx="489287" cy="248755"/>
            </a:xfrm>
          </p:grpSpPr>
          <p:sp>
            <p:nvSpPr>
              <p:cNvPr id="51" name="圆角矩形 50"/>
              <p:cNvSpPr/>
              <p:nvPr/>
            </p:nvSpPr>
            <p:spPr bwMode="auto">
              <a:xfrm>
                <a:off x="7900341" y="182921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2" name="圆角矩形 51"/>
              <p:cNvSpPr/>
              <p:nvPr/>
            </p:nvSpPr>
            <p:spPr bwMode="auto">
              <a:xfrm>
                <a:off x="8144500" y="1831997"/>
                <a:ext cx="245128" cy="245973"/>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40" name="组合 39"/>
            <p:cNvGrpSpPr/>
            <p:nvPr/>
          </p:nvGrpSpPr>
          <p:grpSpPr>
            <a:xfrm>
              <a:off x="4388283" y="5477469"/>
              <a:ext cx="489287" cy="248755"/>
              <a:chOff x="7900341" y="1829215"/>
              <a:chExt cx="489287" cy="248755"/>
            </a:xfrm>
          </p:grpSpPr>
          <p:sp>
            <p:nvSpPr>
              <p:cNvPr id="49" name="圆角矩形 48"/>
              <p:cNvSpPr/>
              <p:nvPr/>
            </p:nvSpPr>
            <p:spPr bwMode="auto">
              <a:xfrm>
                <a:off x="7900341" y="182921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0" name="圆角矩形 49"/>
              <p:cNvSpPr/>
              <p:nvPr/>
            </p:nvSpPr>
            <p:spPr bwMode="auto">
              <a:xfrm>
                <a:off x="8144500" y="1831997"/>
                <a:ext cx="245128" cy="245973"/>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41" name="组合 40"/>
            <p:cNvGrpSpPr/>
            <p:nvPr/>
          </p:nvGrpSpPr>
          <p:grpSpPr>
            <a:xfrm>
              <a:off x="3372494" y="4209878"/>
              <a:ext cx="489287" cy="248755"/>
              <a:chOff x="7900341" y="1829215"/>
              <a:chExt cx="489287" cy="248755"/>
            </a:xfrm>
          </p:grpSpPr>
          <p:sp>
            <p:nvSpPr>
              <p:cNvPr id="47" name="圆角矩形 46"/>
              <p:cNvSpPr/>
              <p:nvPr/>
            </p:nvSpPr>
            <p:spPr bwMode="auto">
              <a:xfrm>
                <a:off x="7900341" y="182921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8" name="圆角矩形 47"/>
              <p:cNvSpPr/>
              <p:nvPr/>
            </p:nvSpPr>
            <p:spPr bwMode="auto">
              <a:xfrm>
                <a:off x="8144500" y="1831997"/>
                <a:ext cx="245128" cy="245973"/>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cxnSp>
          <p:nvCxnSpPr>
            <p:cNvPr id="42" name="直接连接符 41"/>
            <p:cNvCxnSpPr>
              <a:stCxn id="58" idx="2"/>
            </p:cNvCxnSpPr>
            <p:nvPr/>
          </p:nvCxnSpPr>
          <p:spPr bwMode="auto">
            <a:xfrm flipH="1">
              <a:off x="4849353" y="3663351"/>
              <a:ext cx="321564" cy="226578"/>
            </a:xfrm>
            <a:prstGeom prst="line">
              <a:avLst/>
            </a:pr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任意多边形 42"/>
            <p:cNvSpPr/>
            <p:nvPr/>
          </p:nvSpPr>
          <p:spPr bwMode="auto">
            <a:xfrm>
              <a:off x="4066038" y="3848070"/>
              <a:ext cx="912362" cy="550711"/>
            </a:xfrm>
            <a:custGeom>
              <a:avLst/>
              <a:gdLst>
                <a:gd name="connsiteX0" fmla="*/ 1001486 w 1001486"/>
                <a:gd name="connsiteY0" fmla="*/ 101600 h 508952"/>
                <a:gd name="connsiteX1" fmla="*/ 769257 w 1001486"/>
                <a:gd name="connsiteY1" fmla="*/ 508000 h 508952"/>
                <a:gd name="connsiteX2" fmla="*/ 0 w 1001486"/>
                <a:gd name="connsiteY2" fmla="*/ 0 h 508952"/>
                <a:gd name="connsiteX3" fmla="*/ 0 w 1001486"/>
                <a:gd name="connsiteY3" fmla="*/ 0 h 508952"/>
              </a:gdLst>
              <a:ahLst/>
              <a:cxnLst>
                <a:cxn ang="0">
                  <a:pos x="connsiteX0" y="connsiteY0"/>
                </a:cxn>
                <a:cxn ang="0">
                  <a:pos x="connsiteX1" y="connsiteY1"/>
                </a:cxn>
                <a:cxn ang="0">
                  <a:pos x="connsiteX2" y="connsiteY2"/>
                </a:cxn>
                <a:cxn ang="0">
                  <a:pos x="connsiteX3" y="connsiteY3"/>
                </a:cxn>
              </a:cxnLst>
              <a:rect l="l" t="t" r="r" b="b"/>
              <a:pathLst>
                <a:path w="1001486" h="508952">
                  <a:moveTo>
                    <a:pt x="1001486" y="101600"/>
                  </a:moveTo>
                  <a:cubicBezTo>
                    <a:pt x="968828" y="313266"/>
                    <a:pt x="936171" y="524933"/>
                    <a:pt x="769257" y="508000"/>
                  </a:cubicBezTo>
                  <a:cubicBezTo>
                    <a:pt x="602343" y="491067"/>
                    <a:pt x="0" y="0"/>
                    <a:pt x="0" y="0"/>
                  </a:cubicBezTo>
                  <a:lnTo>
                    <a:pt x="0" y="0"/>
                  </a:ln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44" name="任意多边形 43"/>
            <p:cNvSpPr/>
            <p:nvPr/>
          </p:nvSpPr>
          <p:spPr bwMode="auto">
            <a:xfrm>
              <a:off x="3744686" y="4339771"/>
              <a:ext cx="1524000" cy="638629"/>
            </a:xfrm>
            <a:custGeom>
              <a:avLst/>
              <a:gdLst>
                <a:gd name="connsiteX0" fmla="*/ 0 w 1524000"/>
                <a:gd name="connsiteY0" fmla="*/ 0 h 638629"/>
                <a:gd name="connsiteX1" fmla="*/ 1524000 w 1524000"/>
                <a:gd name="connsiteY1" fmla="*/ 638629 h 638629"/>
                <a:gd name="connsiteX2" fmla="*/ 1524000 w 1524000"/>
                <a:gd name="connsiteY2" fmla="*/ 638629 h 638629"/>
              </a:gdLst>
              <a:ahLst/>
              <a:cxnLst>
                <a:cxn ang="0">
                  <a:pos x="connsiteX0" y="connsiteY0"/>
                </a:cxn>
                <a:cxn ang="0">
                  <a:pos x="connsiteX1" y="connsiteY1"/>
                </a:cxn>
                <a:cxn ang="0">
                  <a:pos x="connsiteX2" y="connsiteY2"/>
                </a:cxn>
              </a:cxnLst>
              <a:rect l="l" t="t" r="r" b="b"/>
              <a:pathLst>
                <a:path w="1524000" h="638629">
                  <a:moveTo>
                    <a:pt x="0" y="0"/>
                  </a:moveTo>
                  <a:lnTo>
                    <a:pt x="1524000" y="638629"/>
                  </a:lnTo>
                  <a:lnTo>
                    <a:pt x="1524000" y="638629"/>
                  </a:ln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45" name="任意多边形 44"/>
            <p:cNvSpPr/>
            <p:nvPr/>
          </p:nvSpPr>
          <p:spPr bwMode="auto">
            <a:xfrm>
              <a:off x="4876800" y="5021943"/>
              <a:ext cx="754743" cy="619862"/>
            </a:xfrm>
            <a:custGeom>
              <a:avLst/>
              <a:gdLst>
                <a:gd name="connsiteX0" fmla="*/ 754743 w 754743"/>
                <a:gd name="connsiteY0" fmla="*/ 0 h 619862"/>
                <a:gd name="connsiteX1" fmla="*/ 449943 w 754743"/>
                <a:gd name="connsiteY1" fmla="*/ 537028 h 619862"/>
                <a:gd name="connsiteX2" fmla="*/ 0 w 754743"/>
                <a:gd name="connsiteY2" fmla="*/ 609600 h 619862"/>
              </a:gdLst>
              <a:ahLst/>
              <a:cxnLst>
                <a:cxn ang="0">
                  <a:pos x="connsiteX0" y="connsiteY0"/>
                </a:cxn>
                <a:cxn ang="0">
                  <a:pos x="connsiteX1" y="connsiteY1"/>
                </a:cxn>
                <a:cxn ang="0">
                  <a:pos x="connsiteX2" y="connsiteY2"/>
                </a:cxn>
              </a:cxnLst>
              <a:rect l="l" t="t" r="r" b="b"/>
              <a:pathLst>
                <a:path w="754743" h="619862">
                  <a:moveTo>
                    <a:pt x="754743" y="0"/>
                  </a:moveTo>
                  <a:cubicBezTo>
                    <a:pt x="665238" y="217714"/>
                    <a:pt x="575733" y="435428"/>
                    <a:pt x="449943" y="537028"/>
                  </a:cubicBezTo>
                  <a:cubicBezTo>
                    <a:pt x="324152" y="638628"/>
                    <a:pt x="162076" y="624114"/>
                    <a:pt x="0" y="609600"/>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cxnSp>
          <p:nvCxnSpPr>
            <p:cNvPr id="46" name="直接连接符 45"/>
            <p:cNvCxnSpPr/>
            <p:nvPr/>
          </p:nvCxnSpPr>
          <p:spPr bwMode="auto">
            <a:xfrm flipH="1">
              <a:off x="3521326" y="3867547"/>
              <a:ext cx="444128" cy="349564"/>
            </a:xfrm>
            <a:prstGeom prst="line">
              <a:avLst/>
            </a:pr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aphicFrame>
        <p:nvGraphicFramePr>
          <p:cNvPr id="59" name="表格 58"/>
          <p:cNvGraphicFramePr>
            <a:graphicFrameLocks noGrp="1"/>
          </p:cNvGraphicFramePr>
          <p:nvPr>
            <p:extLst>
              <p:ext uri="{D42A27DB-BD31-4B8C-83A1-F6EECF244321}">
                <p14:modId xmlns:p14="http://schemas.microsoft.com/office/powerpoint/2010/main" val="1768342446"/>
              </p:ext>
            </p:extLst>
          </p:nvPr>
        </p:nvGraphicFramePr>
        <p:xfrm>
          <a:off x="5355734" y="2776688"/>
          <a:ext cx="857996" cy="741680"/>
        </p:xfrm>
        <a:graphic>
          <a:graphicData uri="http://schemas.openxmlformats.org/drawingml/2006/table">
            <a:tbl>
              <a:tblPr firstRow="1" bandRow="1">
                <a:tableStyleId>{5C22544A-7EE6-4342-B048-85BDC9FD1C3A}</a:tableStyleId>
              </a:tblPr>
              <a:tblGrid>
                <a:gridCol w="857996">
                  <a:extLst>
                    <a:ext uri="{9D8B030D-6E8A-4147-A177-3AD203B41FA5}">
                      <a16:colId xmlns:a16="http://schemas.microsoft.com/office/drawing/2014/main" val="20000"/>
                    </a:ext>
                  </a:extLst>
                </a:gridCol>
              </a:tblGrid>
              <a:tr h="370840">
                <a:tc>
                  <a:txBody>
                    <a:bodyPr/>
                    <a:lstStyle/>
                    <a:p>
                      <a:pPr algn="ctr"/>
                      <a:r>
                        <a:rPr lang="zh-CN" altLang="en-US" dirty="0">
                          <a:latin typeface="华文中宋" panose="02010600040101010101" pitchFamily="2" charset="-122"/>
                          <a:ea typeface="华文中宋" panose="02010600040101010101" pitchFamily="2" charset="-122"/>
                        </a:rPr>
                        <a:t>起 点</a:t>
                      </a:r>
                    </a:p>
                  </a:txBody>
                  <a:tcPr/>
                </a:tc>
                <a:extLst>
                  <a:ext uri="{0D108BD9-81ED-4DB2-BD59-A6C34878D82A}">
                    <a16:rowId xmlns:a16="http://schemas.microsoft.com/office/drawing/2014/main" val="10000"/>
                  </a:ext>
                </a:extLst>
              </a:tr>
              <a:tr h="370840">
                <a:tc>
                  <a:txBody>
                    <a:bodyPr/>
                    <a:lstStyle/>
                    <a:p>
                      <a:pPr algn="ctr"/>
                      <a:endParaRPr lang="zh-CN" altLang="en-US" dirty="0">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10001"/>
                  </a:ext>
                </a:extLst>
              </a:tr>
            </a:tbl>
          </a:graphicData>
        </a:graphic>
      </p:graphicFrame>
      <p:sp>
        <p:nvSpPr>
          <p:cNvPr id="60" name="任意多边形 59"/>
          <p:cNvSpPr/>
          <p:nvPr/>
        </p:nvSpPr>
        <p:spPr bwMode="auto">
          <a:xfrm rot="12553874" flipV="1">
            <a:off x="5835674" y="3250295"/>
            <a:ext cx="1592473" cy="531248"/>
          </a:xfrm>
          <a:custGeom>
            <a:avLst/>
            <a:gdLst>
              <a:gd name="connsiteX0" fmla="*/ 2481943 w 2481943"/>
              <a:gd name="connsiteY0" fmla="*/ 806657 h 806657"/>
              <a:gd name="connsiteX1" fmla="*/ 1436914 w 2481943"/>
              <a:gd name="connsiteY1" fmla="*/ 8371 h 806657"/>
              <a:gd name="connsiteX2" fmla="*/ 0 w 2481943"/>
              <a:gd name="connsiteY2" fmla="*/ 458314 h 806657"/>
            </a:gdLst>
            <a:ahLst/>
            <a:cxnLst>
              <a:cxn ang="0">
                <a:pos x="connsiteX0" y="connsiteY0"/>
              </a:cxn>
              <a:cxn ang="0">
                <a:pos x="connsiteX1" y="connsiteY1"/>
              </a:cxn>
              <a:cxn ang="0">
                <a:pos x="connsiteX2" y="connsiteY2"/>
              </a:cxn>
            </a:cxnLst>
            <a:rect l="l" t="t" r="r" b="b"/>
            <a:pathLst>
              <a:path w="2481943" h="806657">
                <a:moveTo>
                  <a:pt x="2481943" y="806657"/>
                </a:moveTo>
                <a:cubicBezTo>
                  <a:pt x="2166257" y="436542"/>
                  <a:pt x="1850571" y="66428"/>
                  <a:pt x="1436914" y="8371"/>
                </a:cubicBezTo>
                <a:cubicBezTo>
                  <a:pt x="1023257" y="-49686"/>
                  <a:pt x="511628" y="204314"/>
                  <a:pt x="0" y="458314"/>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1" name="椭圆 60"/>
          <p:cNvSpPr/>
          <p:nvPr/>
        </p:nvSpPr>
        <p:spPr bwMode="auto">
          <a:xfrm>
            <a:off x="5666958" y="3210528"/>
            <a:ext cx="202474"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grpSp>
        <p:nvGrpSpPr>
          <p:cNvPr id="63" name="组合 62"/>
          <p:cNvGrpSpPr/>
          <p:nvPr/>
        </p:nvGrpSpPr>
        <p:grpSpPr>
          <a:xfrm>
            <a:off x="7789967" y="2891645"/>
            <a:ext cx="489287" cy="248755"/>
            <a:chOff x="7900341" y="1829215"/>
            <a:chExt cx="489287" cy="248755"/>
          </a:xfrm>
        </p:grpSpPr>
        <p:sp>
          <p:nvSpPr>
            <p:cNvPr id="64" name="圆角矩形 63"/>
            <p:cNvSpPr/>
            <p:nvPr/>
          </p:nvSpPr>
          <p:spPr bwMode="auto">
            <a:xfrm>
              <a:off x="7900341" y="182921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5" name="圆角矩形 64"/>
            <p:cNvSpPr/>
            <p:nvPr/>
          </p:nvSpPr>
          <p:spPr bwMode="auto">
            <a:xfrm>
              <a:off x="8144500" y="1831997"/>
              <a:ext cx="245128" cy="245973"/>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
        <p:nvSpPr>
          <p:cNvPr id="66" name="右箭头 65"/>
          <p:cNvSpPr/>
          <p:nvPr/>
        </p:nvSpPr>
        <p:spPr bwMode="auto">
          <a:xfrm rot="5400000">
            <a:off x="7757217" y="2419892"/>
            <a:ext cx="455776" cy="390276"/>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7" name="文本框 66"/>
          <p:cNvSpPr txBox="1"/>
          <p:nvPr/>
        </p:nvSpPr>
        <p:spPr>
          <a:xfrm>
            <a:off x="6334898" y="2671564"/>
            <a:ext cx="1210588"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链接表示</a:t>
            </a:r>
          </a:p>
        </p:txBody>
      </p:sp>
    </p:spTree>
    <p:extLst>
      <p:ext uri="{BB962C8B-B14F-4D97-AF65-F5344CB8AC3E}">
        <p14:creationId xmlns:p14="http://schemas.microsoft.com/office/powerpoint/2010/main" val="4909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1" presetClass="emph" presetSubtype="1" nodeType="withEffect">
                                  <p:stCondLst>
                                    <p:cond delay="0"/>
                                  </p:stCondLst>
                                  <p:childTnLst>
                                    <p:set>
                                      <p:cBhvr>
                                        <p:cTn id="9" dur="indefinite"/>
                                        <p:tgtEl>
                                          <p:spTgt spid="3"/>
                                        </p:tgtEl>
                                        <p:attrNameLst>
                                          <p:attrName>fillcolor</p:attrName>
                                        </p:attrNameLst>
                                      </p:cBhvr>
                                      <p:to>
                                        <p:clrVal>
                                          <a:srgbClr val="D7B7C8"/>
                                        </p:clrVal>
                                      </p:to>
                                    </p:set>
                                    <p:set>
                                      <p:cBhvr>
                                        <p:cTn id="10" dur="indefinite"/>
                                        <p:tgtEl>
                                          <p:spTgt spid="3"/>
                                        </p:tgtEl>
                                        <p:attrNameLst>
                                          <p:attrName>fill.type</p:attrName>
                                        </p:attrNameLst>
                                      </p:cBhvr>
                                      <p:to>
                                        <p:strVal val="solid"/>
                                      </p:to>
                                    </p:set>
                                    <p:set>
                                      <p:cBhvr>
                                        <p:cTn id="11" dur="indefinite"/>
                                        <p:tgtEl>
                                          <p:spTgt spid="3"/>
                                        </p:tgtEl>
                                        <p:attrNameLst>
                                          <p:attrName>fill.on</p:attrName>
                                        </p:attrNameLst>
                                      </p:cBhvr>
                                      <p:to>
                                        <p:strVal val="true"/>
                                      </p:to>
                                    </p:set>
                                  </p:childTnLst>
                                </p:cTn>
                              </p:par>
                              <p:par>
                                <p:cTn id="12" presetID="3" presetClass="emph" presetSubtype="1" nodeType="withEffect">
                                  <p:stCondLst>
                                    <p:cond delay="0"/>
                                  </p:stCondLst>
                                  <p:childTnLst>
                                    <p:set>
                                      <p:cBhvr override="childStyle">
                                        <p:cTn id="13" dur="indefinite"/>
                                        <p:tgtEl>
                                          <p:spTgt spid="3">
                                            <p:txEl>
                                              <p:pRg st="1" end="1"/>
                                            </p:txEl>
                                          </p:spTgt>
                                        </p:tgtEl>
                                        <p:attrNameLst>
                                          <p:attrName>style.color</p:attrName>
                                        </p:attrNameLst>
                                      </p:cBhvr>
                                      <p:to>
                                        <p:clrVal>
                                          <a:schemeClr val="tx1"/>
                                        </p:clrVal>
                                      </p:to>
                                    </p:set>
                                  </p:childTnLst>
                                </p:cTn>
                              </p:par>
                              <p:par>
                                <p:cTn id="14" presetID="3" presetClass="emph" presetSubtype="1" nodeType="withEffect">
                                  <p:stCondLst>
                                    <p:cond delay="0"/>
                                  </p:stCondLst>
                                  <p:childTnLst>
                                    <p:set>
                                      <p:cBhvr override="childStyle">
                                        <p:cTn id="15" dur="indefinite"/>
                                        <p:tgtEl>
                                          <p:spTgt spid="3">
                                            <p:txEl>
                                              <p:pRg st="2" end="2"/>
                                            </p:txEl>
                                          </p:spTgt>
                                        </p:tgtEl>
                                        <p:attrNameLst>
                                          <p:attrName>style.color</p:attrName>
                                        </p:attrNameLst>
                                      </p:cBhvr>
                                      <p:to>
                                        <p:clrVal>
                                          <a:schemeClr val="tx1"/>
                                        </p:clrVal>
                                      </p:to>
                                    </p:set>
                                  </p:childTnLst>
                                </p:cTn>
                              </p:par>
                              <p:par>
                                <p:cTn id="16" presetID="3" presetClass="emph" presetSubtype="1" nodeType="withEffect">
                                  <p:stCondLst>
                                    <p:cond delay="0"/>
                                  </p:stCondLst>
                                  <p:childTnLst>
                                    <p:set>
                                      <p:cBhvr override="childStyle">
                                        <p:cTn id="17" dur="indefinite"/>
                                        <p:tgtEl>
                                          <p:spTgt spid="3">
                                            <p:txEl>
                                              <p:pRg st="3" end="3"/>
                                            </p:txEl>
                                          </p:spTgt>
                                        </p:tgtEl>
                                        <p:attrNameLst>
                                          <p:attrName>style.color</p:attrName>
                                        </p:attrNameLst>
                                      </p:cBhvr>
                                      <p:to>
                                        <p:clrVal>
                                          <a:schemeClr val="tx1"/>
                                        </p:clrVal>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down)">
                                      <p:cBhvr>
                                        <p:cTn id="30" dur="500"/>
                                        <p:tgtEl>
                                          <p:spTgt spid="4"/>
                                        </p:tgtEl>
                                      </p:cBhvr>
                                    </p:animEffect>
                                  </p:childTnLst>
                                </p:cTn>
                              </p:par>
                              <p:par>
                                <p:cTn id="31" presetID="22" presetClass="entr" presetSubtype="4"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down)">
                                      <p:cBhvr>
                                        <p:cTn id="33" dur="500"/>
                                        <p:tgtEl>
                                          <p:spTgt spid="25"/>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down)">
                                      <p:cBhvr>
                                        <p:cTn id="36" dur="500"/>
                                        <p:tgtEl>
                                          <p:spTgt spid="26"/>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down)">
                                      <p:cBhvr>
                                        <p:cTn id="39" dur="500"/>
                                        <p:tgtEl>
                                          <p:spTgt spid="2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down)">
                                      <p:cBhvr>
                                        <p:cTn id="42" dur="500"/>
                                        <p:tgtEl>
                                          <p:spTgt spid="28"/>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down)">
                                      <p:cBhvr>
                                        <p:cTn id="45" dur="500"/>
                                        <p:tgtEl>
                                          <p:spTgt spid="29"/>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down)">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6"/>
                                        </p:tgtEl>
                                        <p:attrNameLst>
                                          <p:attrName>style.visibility</p:attrName>
                                        </p:attrNameLst>
                                      </p:cBhvr>
                                      <p:to>
                                        <p:strVal val="visible"/>
                                      </p:to>
                                    </p:set>
                                    <p:animEffect transition="in" filter="wipe(down)">
                                      <p:cBhvr>
                                        <p:cTn id="53" dur="500"/>
                                        <p:tgtEl>
                                          <p:spTgt spid="66"/>
                                        </p:tgtEl>
                                      </p:cBhvr>
                                    </p:animEffect>
                                  </p:childTnLst>
                                </p:cTn>
                              </p:par>
                              <p:par>
                                <p:cTn id="54" presetID="22" presetClass="entr" presetSubtype="4" fill="hold" nodeType="with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wipe(down)">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down)">
                                      <p:cBhvr>
                                        <p:cTn id="61" dur="500"/>
                                        <p:tgtEl>
                                          <p:spTgt spid="31"/>
                                        </p:tgtEl>
                                      </p:cBhvr>
                                    </p:animEffect>
                                  </p:childTnLst>
                                </p:cTn>
                              </p:par>
                              <p:par>
                                <p:cTn id="62" presetID="22" presetClass="entr" presetSubtype="4" fill="hold" nodeType="with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wipe(down)">
                                      <p:cBhvr>
                                        <p:cTn id="64" dur="500"/>
                                        <p:tgtEl>
                                          <p:spTgt spid="59"/>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wipe(down)">
                                      <p:cBhvr>
                                        <p:cTn id="67" dur="500"/>
                                        <p:tgtEl>
                                          <p:spTgt spid="60"/>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down)">
                                      <p:cBhvr>
                                        <p:cTn id="70" dur="500"/>
                                        <p:tgtEl>
                                          <p:spTgt spid="61"/>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wipe(down)">
                                      <p:cBhvr>
                                        <p:cTn id="7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P spid="26" grpId="0" animBg="1"/>
      <p:bldP spid="27" grpId="0" animBg="1"/>
      <p:bldP spid="28" grpId="0" animBg="1"/>
      <p:bldP spid="29" grpId="0" animBg="1"/>
      <p:bldP spid="30" grpId="0"/>
      <p:bldP spid="60" grpId="0" animBg="1"/>
      <p:bldP spid="61" grpId="0" animBg="1"/>
      <p:bldP spid="66" grpId="0" animBg="1"/>
      <p:bldP spid="67"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启示：深化图结构的理解</a:t>
            </a:r>
          </a:p>
        </p:txBody>
      </p:sp>
      <p:sp>
        <p:nvSpPr>
          <p:cNvPr id="3" name="内容占位符 2"/>
          <p:cNvSpPr>
            <a:spLocks noGrp="1"/>
          </p:cNvSpPr>
          <p:nvPr>
            <p:ph idx="1"/>
          </p:nvPr>
        </p:nvSpPr>
        <p:spPr>
          <a:xfrm>
            <a:off x="91652" y="1259992"/>
            <a:ext cx="3235549" cy="2657355"/>
          </a:xfrm>
        </p:spPr>
        <p:txBody>
          <a:bodyPr/>
          <a:lstStyle/>
          <a:p>
            <a:r>
              <a:rPr lang="zh-CN" altLang="en-US" dirty="0"/>
              <a:t>图</a:t>
            </a:r>
            <a:endParaRPr lang="en-US" altLang="zh-CN" dirty="0"/>
          </a:p>
          <a:p>
            <a:pPr lvl="1"/>
            <a:r>
              <a:rPr lang="zh-CN" altLang="en-US" dirty="0">
                <a:solidFill>
                  <a:srgbClr val="0000FF"/>
                </a:solidFill>
              </a:rPr>
              <a:t>逻辑结构</a:t>
            </a:r>
            <a:endParaRPr lang="en-US" altLang="zh-CN" dirty="0">
              <a:solidFill>
                <a:srgbClr val="0000FF"/>
              </a:solidFill>
            </a:endParaRPr>
          </a:p>
          <a:p>
            <a:pPr lvl="1"/>
            <a:r>
              <a:rPr lang="zh-CN" altLang="en-US" dirty="0">
                <a:solidFill>
                  <a:srgbClr val="0000FF"/>
                </a:solidFill>
              </a:rPr>
              <a:t>物理结构</a:t>
            </a:r>
            <a:endParaRPr lang="en-US" altLang="zh-CN" dirty="0">
              <a:solidFill>
                <a:srgbClr val="0000FF"/>
              </a:solidFill>
            </a:endParaRPr>
          </a:p>
          <a:p>
            <a:pPr lvl="1"/>
            <a:r>
              <a:rPr lang="zh-CN" altLang="en-US" dirty="0">
                <a:solidFill>
                  <a:srgbClr val="0000FF"/>
                </a:solidFill>
              </a:rPr>
              <a:t>共性操作</a:t>
            </a:r>
            <a:endParaRPr lang="en-US" altLang="zh-CN" dirty="0">
              <a:solidFill>
                <a:srgbClr val="0000FF"/>
              </a:solidFill>
            </a:endParaRPr>
          </a:p>
          <a:p>
            <a:pPr lvl="2"/>
            <a:r>
              <a:rPr lang="zh-CN" altLang="en-US" dirty="0">
                <a:solidFill>
                  <a:srgbClr val="0000FF"/>
                </a:solidFill>
              </a:rPr>
              <a:t>最小生成树</a:t>
            </a:r>
            <a:endParaRPr lang="en-US" altLang="zh-CN" dirty="0">
              <a:solidFill>
                <a:srgbClr val="0000FF"/>
              </a:solidFill>
            </a:endParaRPr>
          </a:p>
          <a:p>
            <a:pPr lvl="2"/>
            <a:r>
              <a:rPr lang="zh-CN" altLang="en-US" dirty="0">
                <a:solidFill>
                  <a:srgbClr val="0000FF"/>
                </a:solidFill>
              </a:rPr>
              <a:t>最短路径</a:t>
            </a:r>
            <a:endParaRPr lang="en-US" altLang="zh-CN" dirty="0">
              <a:solidFill>
                <a:srgbClr val="0000FF"/>
              </a:solidFill>
            </a:endParaRPr>
          </a:p>
          <a:p>
            <a:pPr lvl="1"/>
            <a:endParaRPr lang="zh-CN" altLang="en-US" dirty="0"/>
          </a:p>
        </p:txBody>
      </p:sp>
      <p:grpSp>
        <p:nvGrpSpPr>
          <p:cNvPr id="8" name="组合 7"/>
          <p:cNvGrpSpPr/>
          <p:nvPr/>
        </p:nvGrpSpPr>
        <p:grpSpPr>
          <a:xfrm>
            <a:off x="2959437" y="842608"/>
            <a:ext cx="5066355" cy="2253673"/>
            <a:chOff x="2237010" y="1246986"/>
            <a:chExt cx="5303238" cy="2518997"/>
          </a:xfrm>
        </p:grpSpPr>
        <p:sp>
          <p:nvSpPr>
            <p:cNvPr id="9" name="椭圆 8"/>
            <p:cNvSpPr/>
            <p:nvPr/>
          </p:nvSpPr>
          <p:spPr bwMode="auto">
            <a:xfrm>
              <a:off x="2237010" y="220779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 name="椭圆 9"/>
            <p:cNvSpPr/>
            <p:nvPr/>
          </p:nvSpPr>
          <p:spPr bwMode="auto">
            <a:xfrm>
              <a:off x="3003360" y="3108145"/>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椭圆 10"/>
            <p:cNvSpPr/>
            <p:nvPr/>
          </p:nvSpPr>
          <p:spPr bwMode="auto">
            <a:xfrm>
              <a:off x="3909921" y="2262873"/>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err="1">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椭圆 11"/>
            <p:cNvSpPr/>
            <p:nvPr/>
          </p:nvSpPr>
          <p:spPr bwMode="auto">
            <a:xfrm>
              <a:off x="6961128" y="2233924"/>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e</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椭圆 12"/>
            <p:cNvSpPr/>
            <p:nvPr/>
          </p:nvSpPr>
          <p:spPr bwMode="auto">
            <a:xfrm>
              <a:off x="6028079" y="3111112"/>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 name="椭圆 13"/>
            <p:cNvSpPr/>
            <p:nvPr/>
          </p:nvSpPr>
          <p:spPr bwMode="auto">
            <a:xfrm>
              <a:off x="4579219" y="3108145"/>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椭圆 14"/>
            <p:cNvSpPr/>
            <p:nvPr/>
          </p:nvSpPr>
          <p:spPr bwMode="auto">
            <a:xfrm>
              <a:off x="3003360" y="1289044"/>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6" name="椭圆 15"/>
            <p:cNvSpPr/>
            <p:nvPr/>
          </p:nvSpPr>
          <p:spPr bwMode="auto">
            <a:xfrm>
              <a:off x="4541313" y="1280368"/>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7" name="椭圆 16"/>
            <p:cNvSpPr/>
            <p:nvPr/>
          </p:nvSpPr>
          <p:spPr bwMode="auto">
            <a:xfrm>
              <a:off x="6011062" y="127312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8" name="直接连接符 17"/>
            <p:cNvCxnSpPr>
              <a:stCxn id="10" idx="0"/>
              <a:endCxn id="15" idx="4"/>
            </p:cNvCxnSpPr>
            <p:nvPr/>
          </p:nvCxnSpPr>
          <p:spPr bwMode="auto">
            <a:xfrm flipV="1">
              <a:off x="3292920" y="1913884"/>
              <a:ext cx="0" cy="1194261"/>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stCxn id="15" idx="6"/>
              <a:endCxn id="16" idx="2"/>
            </p:cNvCxnSpPr>
            <p:nvPr/>
          </p:nvCxnSpPr>
          <p:spPr bwMode="auto">
            <a:xfrm flipV="1">
              <a:off x="3582480" y="1592788"/>
              <a:ext cx="958833" cy="8676"/>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a:stCxn id="11" idx="7"/>
              <a:endCxn id="16" idx="4"/>
            </p:cNvCxnSpPr>
            <p:nvPr/>
          </p:nvCxnSpPr>
          <p:spPr bwMode="auto">
            <a:xfrm flipV="1">
              <a:off x="4404231" y="1905208"/>
              <a:ext cx="426642" cy="449171"/>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a:stCxn id="16" idx="6"/>
              <a:endCxn id="17" idx="2"/>
            </p:cNvCxnSpPr>
            <p:nvPr/>
          </p:nvCxnSpPr>
          <p:spPr bwMode="auto">
            <a:xfrm flipV="1">
              <a:off x="5120433" y="1585540"/>
              <a:ext cx="890629" cy="7248"/>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a:stCxn id="10" idx="7"/>
              <a:endCxn id="11" idx="3"/>
            </p:cNvCxnSpPr>
            <p:nvPr/>
          </p:nvCxnSpPr>
          <p:spPr bwMode="auto">
            <a:xfrm flipV="1">
              <a:off x="3497670" y="2796207"/>
              <a:ext cx="497061" cy="403444"/>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a:stCxn id="9" idx="4"/>
              <a:endCxn id="10" idx="2"/>
            </p:cNvCxnSpPr>
            <p:nvPr/>
          </p:nvCxnSpPr>
          <p:spPr bwMode="auto">
            <a:xfrm>
              <a:off x="2526570" y="2832630"/>
              <a:ext cx="476790" cy="587935"/>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a:stCxn id="9" idx="0"/>
              <a:endCxn id="15" idx="2"/>
            </p:cNvCxnSpPr>
            <p:nvPr/>
          </p:nvCxnSpPr>
          <p:spPr bwMode="auto">
            <a:xfrm flipV="1">
              <a:off x="2526570" y="1601464"/>
              <a:ext cx="476790" cy="606326"/>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a:stCxn id="13" idx="6"/>
              <a:endCxn id="12" idx="3"/>
            </p:cNvCxnSpPr>
            <p:nvPr/>
          </p:nvCxnSpPr>
          <p:spPr bwMode="auto">
            <a:xfrm flipV="1">
              <a:off x="6607199" y="2767258"/>
              <a:ext cx="438739" cy="656274"/>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stCxn id="17" idx="6"/>
              <a:endCxn id="12" idx="1"/>
            </p:cNvCxnSpPr>
            <p:nvPr/>
          </p:nvCxnSpPr>
          <p:spPr bwMode="auto">
            <a:xfrm>
              <a:off x="6590182" y="1585540"/>
              <a:ext cx="455756" cy="739890"/>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stCxn id="16" idx="5"/>
              <a:endCxn id="13" idx="1"/>
            </p:cNvCxnSpPr>
            <p:nvPr/>
          </p:nvCxnSpPr>
          <p:spPr bwMode="auto">
            <a:xfrm>
              <a:off x="5035623" y="1813702"/>
              <a:ext cx="1077266" cy="1388916"/>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a:stCxn id="13" idx="0"/>
              <a:endCxn id="17" idx="4"/>
            </p:cNvCxnSpPr>
            <p:nvPr/>
          </p:nvCxnSpPr>
          <p:spPr bwMode="auto">
            <a:xfrm flipH="1" flipV="1">
              <a:off x="6300622" y="1897960"/>
              <a:ext cx="17017" cy="1213152"/>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a:stCxn id="14" idx="6"/>
              <a:endCxn id="13" idx="2"/>
            </p:cNvCxnSpPr>
            <p:nvPr/>
          </p:nvCxnSpPr>
          <p:spPr bwMode="auto">
            <a:xfrm>
              <a:off x="5158339" y="3420565"/>
              <a:ext cx="869740" cy="2967"/>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a:stCxn id="14" idx="0"/>
              <a:endCxn id="11" idx="5"/>
            </p:cNvCxnSpPr>
            <p:nvPr/>
          </p:nvCxnSpPr>
          <p:spPr bwMode="auto">
            <a:xfrm flipH="1" flipV="1">
              <a:off x="4404231" y="2796207"/>
              <a:ext cx="464548" cy="311938"/>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a:stCxn id="10" idx="6"/>
              <a:endCxn id="14" idx="2"/>
            </p:cNvCxnSpPr>
            <p:nvPr/>
          </p:nvCxnSpPr>
          <p:spPr bwMode="auto">
            <a:xfrm>
              <a:off x="3582480" y="3420565"/>
              <a:ext cx="996739" cy="0"/>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文本框 31"/>
            <p:cNvSpPr txBox="1"/>
            <p:nvPr/>
          </p:nvSpPr>
          <p:spPr>
            <a:xfrm>
              <a:off x="2476202" y="1647180"/>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sp>
          <p:nvSpPr>
            <p:cNvPr id="33" name="文本框 32"/>
            <p:cNvSpPr txBox="1"/>
            <p:nvPr/>
          </p:nvSpPr>
          <p:spPr>
            <a:xfrm>
              <a:off x="2437558" y="3054686"/>
              <a:ext cx="404422" cy="338554"/>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8</a:t>
              </a:r>
              <a:endParaRPr lang="en-US" altLang="zh-CN" sz="1600" baseline="-25000" dirty="0">
                <a:latin typeface="华文中宋" panose="02010600040101010101" pitchFamily="2" charset="-122"/>
                <a:ea typeface="华文中宋" panose="02010600040101010101" pitchFamily="2" charset="-122"/>
              </a:endParaRPr>
            </a:p>
          </p:txBody>
        </p:sp>
        <p:sp>
          <p:nvSpPr>
            <p:cNvPr id="34" name="文本框 33"/>
            <p:cNvSpPr txBox="1"/>
            <p:nvPr/>
          </p:nvSpPr>
          <p:spPr>
            <a:xfrm>
              <a:off x="3895181" y="1246986"/>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8</a:t>
              </a:r>
              <a:endParaRPr lang="en-US" altLang="zh-CN" sz="1600" baseline="-25000" dirty="0">
                <a:latin typeface="华文中宋" panose="02010600040101010101" pitchFamily="2" charset="-122"/>
                <a:ea typeface="华文中宋" panose="02010600040101010101" pitchFamily="2" charset="-122"/>
              </a:endParaRPr>
            </a:p>
          </p:txBody>
        </p:sp>
        <p:sp>
          <p:nvSpPr>
            <p:cNvPr id="35" name="文本框 34"/>
            <p:cNvSpPr txBox="1"/>
            <p:nvPr/>
          </p:nvSpPr>
          <p:spPr>
            <a:xfrm>
              <a:off x="2902225" y="2287894"/>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11</a:t>
              </a:r>
              <a:endParaRPr lang="en-US" altLang="zh-CN" sz="1600" baseline="-25000" dirty="0">
                <a:latin typeface="华文中宋" panose="02010600040101010101" pitchFamily="2" charset="-122"/>
                <a:ea typeface="华文中宋" panose="02010600040101010101" pitchFamily="2" charset="-122"/>
              </a:endParaRPr>
            </a:p>
          </p:txBody>
        </p:sp>
        <p:sp>
          <p:nvSpPr>
            <p:cNvPr id="36" name="文本框 35"/>
            <p:cNvSpPr txBox="1"/>
            <p:nvPr/>
          </p:nvSpPr>
          <p:spPr>
            <a:xfrm>
              <a:off x="3541966" y="2640885"/>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7</a:t>
              </a:r>
              <a:endParaRPr lang="en-US" altLang="zh-CN" sz="1600" baseline="-25000" dirty="0">
                <a:latin typeface="华文中宋" panose="02010600040101010101" pitchFamily="2" charset="-122"/>
                <a:ea typeface="华文中宋" panose="02010600040101010101" pitchFamily="2" charset="-122"/>
              </a:endParaRPr>
            </a:p>
          </p:txBody>
        </p:sp>
        <p:sp>
          <p:nvSpPr>
            <p:cNvPr id="37" name="文本框 36"/>
            <p:cNvSpPr txBox="1"/>
            <p:nvPr/>
          </p:nvSpPr>
          <p:spPr>
            <a:xfrm>
              <a:off x="3973856" y="3424925"/>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a:t>
              </a:r>
              <a:endParaRPr lang="en-US" altLang="zh-CN" sz="1600" baseline="-25000" dirty="0">
                <a:latin typeface="华文中宋" panose="02010600040101010101" pitchFamily="2" charset="-122"/>
                <a:ea typeface="华文中宋" panose="02010600040101010101" pitchFamily="2" charset="-122"/>
              </a:endParaRPr>
            </a:p>
          </p:txBody>
        </p:sp>
        <p:sp>
          <p:nvSpPr>
            <p:cNvPr id="38" name="文本框 37"/>
            <p:cNvSpPr txBox="1"/>
            <p:nvPr/>
          </p:nvSpPr>
          <p:spPr>
            <a:xfrm>
              <a:off x="4602344" y="2685812"/>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6</a:t>
              </a:r>
              <a:endParaRPr lang="en-US" altLang="zh-CN" sz="1600" baseline="-25000" dirty="0">
                <a:latin typeface="华文中宋" panose="02010600040101010101" pitchFamily="2" charset="-122"/>
                <a:ea typeface="华文中宋" panose="02010600040101010101" pitchFamily="2" charset="-122"/>
              </a:endParaRPr>
            </a:p>
          </p:txBody>
        </p:sp>
        <p:sp>
          <p:nvSpPr>
            <p:cNvPr id="39" name="文本框 38"/>
            <p:cNvSpPr txBox="1"/>
            <p:nvPr/>
          </p:nvSpPr>
          <p:spPr>
            <a:xfrm>
              <a:off x="5513886" y="2207790"/>
              <a:ext cx="309122" cy="338554"/>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sp>
          <p:nvSpPr>
            <p:cNvPr id="40" name="文本框 39"/>
            <p:cNvSpPr txBox="1"/>
            <p:nvPr/>
          </p:nvSpPr>
          <p:spPr>
            <a:xfrm>
              <a:off x="6282562" y="2296590"/>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14</a:t>
              </a:r>
              <a:endParaRPr lang="en-US" altLang="zh-CN" sz="1600" baseline="-25000" dirty="0">
                <a:latin typeface="华文中宋" panose="02010600040101010101" pitchFamily="2" charset="-122"/>
                <a:ea typeface="华文中宋" panose="02010600040101010101" pitchFamily="2" charset="-122"/>
              </a:endParaRPr>
            </a:p>
          </p:txBody>
        </p:sp>
        <p:sp>
          <p:nvSpPr>
            <p:cNvPr id="41" name="文本框 40"/>
            <p:cNvSpPr txBox="1"/>
            <p:nvPr/>
          </p:nvSpPr>
          <p:spPr>
            <a:xfrm>
              <a:off x="5511704" y="1246986"/>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7</a:t>
              </a:r>
              <a:endParaRPr lang="en-US" altLang="zh-CN" sz="1600" baseline="-25000" dirty="0">
                <a:latin typeface="华文中宋" panose="02010600040101010101" pitchFamily="2" charset="-122"/>
                <a:ea typeface="华文中宋" panose="02010600040101010101" pitchFamily="2" charset="-122"/>
              </a:endParaRPr>
            </a:p>
          </p:txBody>
        </p:sp>
        <p:sp>
          <p:nvSpPr>
            <p:cNvPr id="42" name="文本框 41"/>
            <p:cNvSpPr txBox="1"/>
            <p:nvPr/>
          </p:nvSpPr>
          <p:spPr>
            <a:xfrm>
              <a:off x="6805476" y="1752227"/>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9</a:t>
              </a:r>
              <a:endParaRPr lang="en-US" altLang="zh-CN" sz="1600" baseline="-25000" dirty="0">
                <a:latin typeface="华文中宋" panose="02010600040101010101" pitchFamily="2" charset="-122"/>
                <a:ea typeface="华文中宋" panose="02010600040101010101" pitchFamily="2" charset="-122"/>
              </a:endParaRPr>
            </a:p>
          </p:txBody>
        </p:sp>
        <p:sp>
          <p:nvSpPr>
            <p:cNvPr id="43" name="文本框 42"/>
            <p:cNvSpPr txBox="1"/>
            <p:nvPr/>
          </p:nvSpPr>
          <p:spPr>
            <a:xfrm>
              <a:off x="4636882" y="2019798"/>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a:t>
              </a:r>
              <a:endParaRPr lang="en-US" altLang="zh-CN" sz="1600" baseline="-25000" dirty="0">
                <a:latin typeface="华文中宋" panose="02010600040101010101" pitchFamily="2" charset="-122"/>
                <a:ea typeface="华文中宋" panose="02010600040101010101" pitchFamily="2" charset="-122"/>
              </a:endParaRPr>
            </a:p>
          </p:txBody>
        </p:sp>
        <p:sp>
          <p:nvSpPr>
            <p:cNvPr id="44" name="文本框 43"/>
            <p:cNvSpPr txBox="1"/>
            <p:nvPr/>
          </p:nvSpPr>
          <p:spPr>
            <a:xfrm>
              <a:off x="5452398" y="3427429"/>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a:t>
              </a:r>
              <a:endParaRPr lang="en-US" altLang="zh-CN" sz="1600" baseline="-25000" dirty="0">
                <a:latin typeface="华文中宋" panose="02010600040101010101" pitchFamily="2" charset="-122"/>
                <a:ea typeface="华文中宋" panose="02010600040101010101" pitchFamily="2" charset="-122"/>
              </a:endParaRPr>
            </a:p>
          </p:txBody>
        </p:sp>
        <p:sp>
          <p:nvSpPr>
            <p:cNvPr id="45" name="文本框 44"/>
            <p:cNvSpPr txBox="1"/>
            <p:nvPr/>
          </p:nvSpPr>
          <p:spPr>
            <a:xfrm>
              <a:off x="6826968" y="2997929"/>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10</a:t>
              </a:r>
              <a:endParaRPr lang="en-US" altLang="zh-CN" sz="1600" baseline="-25000" dirty="0">
                <a:latin typeface="华文中宋" panose="02010600040101010101" pitchFamily="2" charset="-122"/>
                <a:ea typeface="华文中宋" panose="02010600040101010101" pitchFamily="2" charset="-122"/>
              </a:endParaRPr>
            </a:p>
          </p:txBody>
        </p:sp>
      </p:grpSp>
      <p:grpSp>
        <p:nvGrpSpPr>
          <p:cNvPr id="59" name="组合 58"/>
          <p:cNvGrpSpPr/>
          <p:nvPr/>
        </p:nvGrpSpPr>
        <p:grpSpPr>
          <a:xfrm>
            <a:off x="2096022" y="3454792"/>
            <a:ext cx="3035540" cy="2964692"/>
            <a:chOff x="3256913" y="3851559"/>
            <a:chExt cx="3600000" cy="3600000"/>
          </a:xfrm>
        </p:grpSpPr>
        <p:sp>
          <p:nvSpPr>
            <p:cNvPr id="60" name="椭圆 59"/>
            <p:cNvSpPr/>
            <p:nvPr/>
          </p:nvSpPr>
          <p:spPr bwMode="auto">
            <a:xfrm>
              <a:off x="4336913" y="4931559"/>
              <a:ext cx="1440000" cy="144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1" name="椭圆 60"/>
            <p:cNvSpPr/>
            <p:nvPr/>
          </p:nvSpPr>
          <p:spPr bwMode="auto">
            <a:xfrm>
              <a:off x="3976913" y="4571559"/>
              <a:ext cx="2160000" cy="216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2" name="椭圆 61"/>
            <p:cNvSpPr/>
            <p:nvPr/>
          </p:nvSpPr>
          <p:spPr bwMode="auto">
            <a:xfrm>
              <a:off x="3616913" y="4211559"/>
              <a:ext cx="2880000" cy="288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3" name="椭圆 62"/>
            <p:cNvSpPr/>
            <p:nvPr/>
          </p:nvSpPr>
          <p:spPr bwMode="auto">
            <a:xfrm>
              <a:off x="3256913" y="3851559"/>
              <a:ext cx="3600000" cy="360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4" name="圆角矩形 63"/>
            <p:cNvSpPr/>
            <p:nvPr/>
          </p:nvSpPr>
          <p:spPr bwMode="auto">
            <a:xfrm>
              <a:off x="4790014" y="4459656"/>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5" name="圆角矩形 64"/>
            <p:cNvSpPr/>
            <p:nvPr/>
          </p:nvSpPr>
          <p:spPr bwMode="auto">
            <a:xfrm>
              <a:off x="5094006" y="4449852"/>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6" name="圆角矩形 65"/>
            <p:cNvSpPr/>
            <p:nvPr/>
          </p:nvSpPr>
          <p:spPr bwMode="auto">
            <a:xfrm>
              <a:off x="5370331" y="4533371"/>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7" name="圆角矩形 66"/>
            <p:cNvSpPr/>
            <p:nvPr/>
          </p:nvSpPr>
          <p:spPr bwMode="auto">
            <a:xfrm>
              <a:off x="5628658" y="466949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8" name="圆角矩形 67"/>
            <p:cNvSpPr/>
            <p:nvPr/>
          </p:nvSpPr>
          <p:spPr bwMode="auto">
            <a:xfrm>
              <a:off x="5834648" y="4939516"/>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9" name="圆角矩形 68"/>
            <p:cNvSpPr/>
            <p:nvPr/>
          </p:nvSpPr>
          <p:spPr bwMode="auto">
            <a:xfrm>
              <a:off x="5957212" y="5197566"/>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aphicFrame>
        <p:nvGraphicFramePr>
          <p:cNvPr id="70" name="表格 69"/>
          <p:cNvGraphicFramePr>
            <a:graphicFrameLocks noGrp="1"/>
          </p:cNvGraphicFramePr>
          <p:nvPr>
            <p:extLst>
              <p:ext uri="{D42A27DB-BD31-4B8C-83A1-F6EECF244321}">
                <p14:modId xmlns:p14="http://schemas.microsoft.com/office/powerpoint/2010/main" val="1790732784"/>
              </p:ext>
            </p:extLst>
          </p:nvPr>
        </p:nvGraphicFramePr>
        <p:xfrm>
          <a:off x="106519" y="5414259"/>
          <a:ext cx="1697346" cy="741680"/>
        </p:xfrm>
        <a:graphic>
          <a:graphicData uri="http://schemas.openxmlformats.org/drawingml/2006/table">
            <a:tbl>
              <a:tblPr firstRow="1" bandRow="1">
                <a:tableStyleId>{5C22544A-7EE6-4342-B048-85BDC9FD1C3A}</a:tableStyleId>
              </a:tblPr>
              <a:tblGrid>
                <a:gridCol w="848673">
                  <a:extLst>
                    <a:ext uri="{9D8B030D-6E8A-4147-A177-3AD203B41FA5}">
                      <a16:colId xmlns:a16="http://schemas.microsoft.com/office/drawing/2014/main" val="20000"/>
                    </a:ext>
                  </a:extLst>
                </a:gridCol>
                <a:gridCol w="848673">
                  <a:extLst>
                    <a:ext uri="{9D8B030D-6E8A-4147-A177-3AD203B41FA5}">
                      <a16:colId xmlns:a16="http://schemas.microsoft.com/office/drawing/2014/main" val="20001"/>
                    </a:ext>
                  </a:extLst>
                </a:gridCol>
              </a:tblGrid>
              <a:tr h="370840">
                <a:tc>
                  <a:txBody>
                    <a:bodyPr/>
                    <a:lstStyle/>
                    <a:p>
                      <a:pPr algn="ctr"/>
                      <a:r>
                        <a:rPr lang="zh-CN" altLang="en-US" dirty="0">
                          <a:latin typeface="华文中宋" panose="02010600040101010101" pitchFamily="2" charset="-122"/>
                          <a:ea typeface="华文中宋" panose="02010600040101010101" pitchFamily="2" charset="-122"/>
                        </a:rPr>
                        <a:t>起 点</a:t>
                      </a:r>
                    </a:p>
                  </a:txBody>
                  <a:tcPr/>
                </a:tc>
                <a:tc>
                  <a:txBody>
                    <a:bodyPr/>
                    <a:lstStyle/>
                    <a:p>
                      <a:pPr algn="ctr"/>
                      <a:r>
                        <a:rPr lang="zh-CN" altLang="en-US" dirty="0">
                          <a:latin typeface="华文中宋" panose="02010600040101010101" pitchFamily="2" charset="-122"/>
                          <a:ea typeface="华文中宋" panose="02010600040101010101" pitchFamily="2" charset="-122"/>
                        </a:rPr>
                        <a:t>结 束</a:t>
                      </a:r>
                    </a:p>
                  </a:txBody>
                  <a:tcPr/>
                </a:tc>
                <a:extLst>
                  <a:ext uri="{0D108BD9-81ED-4DB2-BD59-A6C34878D82A}">
                    <a16:rowId xmlns:a16="http://schemas.microsoft.com/office/drawing/2014/main" val="10000"/>
                  </a:ext>
                </a:extLst>
              </a:tr>
              <a:tr h="370840">
                <a:tc>
                  <a:txBody>
                    <a:bodyPr/>
                    <a:lstStyle/>
                    <a:p>
                      <a:pPr algn="ctr"/>
                      <a:endParaRPr lang="zh-CN" altLang="en-US" dirty="0">
                        <a:latin typeface="华文中宋" panose="02010600040101010101" pitchFamily="2" charset="-122"/>
                        <a:ea typeface="华文中宋" panose="02010600040101010101" pitchFamily="2" charset="-122"/>
                      </a:endParaRPr>
                    </a:p>
                  </a:txBody>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10001"/>
                  </a:ext>
                </a:extLst>
              </a:tr>
            </a:tbl>
          </a:graphicData>
        </a:graphic>
      </p:graphicFrame>
      <p:sp>
        <p:nvSpPr>
          <p:cNvPr id="71" name="任意多边形 70"/>
          <p:cNvSpPr/>
          <p:nvPr/>
        </p:nvSpPr>
        <p:spPr bwMode="auto">
          <a:xfrm rot="9356241" flipV="1">
            <a:off x="187402" y="4146193"/>
            <a:ext cx="3316685" cy="1090690"/>
          </a:xfrm>
          <a:custGeom>
            <a:avLst/>
            <a:gdLst>
              <a:gd name="connsiteX0" fmla="*/ 2481943 w 2481943"/>
              <a:gd name="connsiteY0" fmla="*/ 806657 h 806657"/>
              <a:gd name="connsiteX1" fmla="*/ 1436914 w 2481943"/>
              <a:gd name="connsiteY1" fmla="*/ 8371 h 806657"/>
              <a:gd name="connsiteX2" fmla="*/ 0 w 2481943"/>
              <a:gd name="connsiteY2" fmla="*/ 458314 h 806657"/>
            </a:gdLst>
            <a:ahLst/>
            <a:cxnLst>
              <a:cxn ang="0">
                <a:pos x="connsiteX0" y="connsiteY0"/>
              </a:cxn>
              <a:cxn ang="0">
                <a:pos x="connsiteX1" y="connsiteY1"/>
              </a:cxn>
              <a:cxn ang="0">
                <a:pos x="connsiteX2" y="connsiteY2"/>
              </a:cxn>
            </a:cxnLst>
            <a:rect l="l" t="t" r="r" b="b"/>
            <a:pathLst>
              <a:path w="2481943" h="806657">
                <a:moveTo>
                  <a:pt x="2481943" y="806657"/>
                </a:moveTo>
                <a:cubicBezTo>
                  <a:pt x="2166257" y="436542"/>
                  <a:pt x="1850571" y="66428"/>
                  <a:pt x="1436914" y="8371"/>
                </a:cubicBezTo>
                <a:cubicBezTo>
                  <a:pt x="1023257" y="-49686"/>
                  <a:pt x="511628" y="204314"/>
                  <a:pt x="0" y="458314"/>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2" name="椭圆 71"/>
          <p:cNvSpPr/>
          <p:nvPr/>
        </p:nvSpPr>
        <p:spPr bwMode="auto">
          <a:xfrm>
            <a:off x="347898" y="5849597"/>
            <a:ext cx="20597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sp>
        <p:nvSpPr>
          <p:cNvPr id="73" name="椭圆 72"/>
          <p:cNvSpPr/>
          <p:nvPr/>
        </p:nvSpPr>
        <p:spPr bwMode="auto">
          <a:xfrm>
            <a:off x="1257989" y="5849877"/>
            <a:ext cx="20597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sp>
        <p:nvSpPr>
          <p:cNvPr id="74" name="任意多边形 73"/>
          <p:cNvSpPr/>
          <p:nvPr/>
        </p:nvSpPr>
        <p:spPr bwMode="auto">
          <a:xfrm rot="8425067" flipV="1">
            <a:off x="1365859" y="4820955"/>
            <a:ext cx="3139601" cy="933977"/>
          </a:xfrm>
          <a:custGeom>
            <a:avLst/>
            <a:gdLst>
              <a:gd name="connsiteX0" fmla="*/ 2220686 w 2220686"/>
              <a:gd name="connsiteY0" fmla="*/ 0 h 650261"/>
              <a:gd name="connsiteX1" fmla="*/ 1698172 w 2220686"/>
              <a:gd name="connsiteY1" fmla="*/ 595086 h 650261"/>
              <a:gd name="connsiteX2" fmla="*/ 0 w 2220686"/>
              <a:gd name="connsiteY2" fmla="*/ 624115 h 650261"/>
              <a:gd name="connsiteX3" fmla="*/ 0 w 2220686"/>
              <a:gd name="connsiteY3" fmla="*/ 624115 h 650261"/>
              <a:gd name="connsiteX4" fmla="*/ 14515 w 2220686"/>
              <a:gd name="connsiteY4" fmla="*/ 624115 h 650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686" h="650261">
                <a:moveTo>
                  <a:pt x="2220686" y="0"/>
                </a:moveTo>
                <a:cubicBezTo>
                  <a:pt x="2144486" y="245533"/>
                  <a:pt x="2068286" y="491067"/>
                  <a:pt x="1698172" y="595086"/>
                </a:cubicBezTo>
                <a:cubicBezTo>
                  <a:pt x="1328058" y="699105"/>
                  <a:pt x="0" y="624115"/>
                  <a:pt x="0" y="624115"/>
                </a:cubicBezTo>
                <a:lnTo>
                  <a:pt x="0" y="624115"/>
                </a:lnTo>
                <a:lnTo>
                  <a:pt x="14515" y="624115"/>
                </a:ln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75" name="文本框 74"/>
          <p:cNvSpPr txBox="1"/>
          <p:nvPr/>
        </p:nvSpPr>
        <p:spPr>
          <a:xfrm>
            <a:off x="357365" y="5014149"/>
            <a:ext cx="1216320" cy="400110"/>
          </a:xfrm>
          <a:prstGeom prst="rect">
            <a:avLst/>
          </a:prstGeom>
          <a:noFill/>
        </p:spPr>
        <p:txBody>
          <a:bodyPr wrap="square" rtlCol="0">
            <a:spAutoFit/>
          </a:bodyPr>
          <a:lstStyle/>
          <a:p>
            <a:r>
              <a:rPr lang="zh-CN" altLang="en-US" sz="2000" dirty="0">
                <a:latin typeface="华文中宋" panose="02010600040101010101" pitchFamily="2" charset="-122"/>
                <a:ea typeface="华文中宋" panose="02010600040101010101" pitchFamily="2" charset="-122"/>
              </a:rPr>
              <a:t>顺序表示</a:t>
            </a:r>
          </a:p>
        </p:txBody>
      </p:sp>
      <p:grpSp>
        <p:nvGrpSpPr>
          <p:cNvPr id="76" name="组合 75"/>
          <p:cNvGrpSpPr/>
          <p:nvPr/>
        </p:nvGrpSpPr>
        <p:grpSpPr>
          <a:xfrm>
            <a:off x="5538501" y="3423426"/>
            <a:ext cx="3112227" cy="2992551"/>
            <a:chOff x="3256913" y="2807147"/>
            <a:chExt cx="3600000" cy="3600000"/>
          </a:xfrm>
        </p:grpSpPr>
        <p:sp>
          <p:nvSpPr>
            <p:cNvPr id="77" name="椭圆 76"/>
            <p:cNvSpPr/>
            <p:nvPr/>
          </p:nvSpPr>
          <p:spPr bwMode="auto">
            <a:xfrm>
              <a:off x="4336913" y="3887147"/>
              <a:ext cx="1440000" cy="144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8" name="椭圆 77"/>
            <p:cNvSpPr/>
            <p:nvPr/>
          </p:nvSpPr>
          <p:spPr bwMode="auto">
            <a:xfrm>
              <a:off x="3976913" y="3527147"/>
              <a:ext cx="2160000" cy="216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9" name="椭圆 78"/>
            <p:cNvSpPr/>
            <p:nvPr/>
          </p:nvSpPr>
          <p:spPr bwMode="auto">
            <a:xfrm>
              <a:off x="3616913" y="3167147"/>
              <a:ext cx="2880000" cy="288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0" name="椭圆 79"/>
            <p:cNvSpPr/>
            <p:nvPr/>
          </p:nvSpPr>
          <p:spPr bwMode="auto">
            <a:xfrm>
              <a:off x="3256913" y="2807147"/>
              <a:ext cx="3600000" cy="360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81" name="组合 80"/>
            <p:cNvGrpSpPr/>
            <p:nvPr/>
          </p:nvGrpSpPr>
          <p:grpSpPr>
            <a:xfrm>
              <a:off x="4804194" y="3414596"/>
              <a:ext cx="489287" cy="248755"/>
              <a:chOff x="7900341" y="1829215"/>
              <a:chExt cx="489287" cy="248755"/>
            </a:xfrm>
          </p:grpSpPr>
          <p:sp>
            <p:nvSpPr>
              <p:cNvPr id="102" name="圆角矩形 101"/>
              <p:cNvSpPr/>
              <p:nvPr/>
            </p:nvSpPr>
            <p:spPr bwMode="auto">
              <a:xfrm>
                <a:off x="7900341" y="182921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3" name="圆角矩形 102"/>
              <p:cNvSpPr/>
              <p:nvPr/>
            </p:nvSpPr>
            <p:spPr bwMode="auto">
              <a:xfrm>
                <a:off x="8144500" y="1831997"/>
                <a:ext cx="245128" cy="245973"/>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82" name="组合 81"/>
            <p:cNvGrpSpPr/>
            <p:nvPr/>
          </p:nvGrpSpPr>
          <p:grpSpPr>
            <a:xfrm>
              <a:off x="5287626" y="4920563"/>
              <a:ext cx="489287" cy="248755"/>
              <a:chOff x="7900341" y="1829215"/>
              <a:chExt cx="489287" cy="248755"/>
            </a:xfrm>
          </p:grpSpPr>
          <p:sp>
            <p:nvSpPr>
              <p:cNvPr id="100" name="圆角矩形 99"/>
              <p:cNvSpPr/>
              <p:nvPr/>
            </p:nvSpPr>
            <p:spPr bwMode="auto">
              <a:xfrm>
                <a:off x="7900341" y="182921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1" name="圆角矩形 100"/>
              <p:cNvSpPr/>
              <p:nvPr/>
            </p:nvSpPr>
            <p:spPr bwMode="auto">
              <a:xfrm>
                <a:off x="8144500" y="1831997"/>
                <a:ext cx="245128" cy="245973"/>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83" name="组合 82"/>
            <p:cNvGrpSpPr/>
            <p:nvPr/>
          </p:nvGrpSpPr>
          <p:grpSpPr>
            <a:xfrm>
              <a:off x="4605193" y="3887147"/>
              <a:ext cx="489287" cy="248755"/>
              <a:chOff x="7900341" y="1829215"/>
              <a:chExt cx="489287" cy="248755"/>
            </a:xfrm>
          </p:grpSpPr>
          <p:sp>
            <p:nvSpPr>
              <p:cNvPr id="98" name="圆角矩形 97"/>
              <p:cNvSpPr/>
              <p:nvPr/>
            </p:nvSpPr>
            <p:spPr bwMode="auto">
              <a:xfrm>
                <a:off x="7900341" y="182921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9" name="圆角矩形 98"/>
              <p:cNvSpPr/>
              <p:nvPr/>
            </p:nvSpPr>
            <p:spPr bwMode="auto">
              <a:xfrm>
                <a:off x="8144500" y="1831997"/>
                <a:ext cx="245128" cy="245973"/>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84" name="组合 83"/>
            <p:cNvGrpSpPr/>
            <p:nvPr/>
          </p:nvGrpSpPr>
          <p:grpSpPr>
            <a:xfrm>
              <a:off x="3587624" y="3678124"/>
              <a:ext cx="489287" cy="248755"/>
              <a:chOff x="7900341" y="1829215"/>
              <a:chExt cx="489287" cy="248755"/>
            </a:xfrm>
          </p:grpSpPr>
          <p:sp>
            <p:nvSpPr>
              <p:cNvPr id="96" name="圆角矩形 95"/>
              <p:cNvSpPr/>
              <p:nvPr/>
            </p:nvSpPr>
            <p:spPr bwMode="auto">
              <a:xfrm>
                <a:off x="7900341" y="182921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7" name="圆角矩形 96"/>
              <p:cNvSpPr/>
              <p:nvPr/>
            </p:nvSpPr>
            <p:spPr bwMode="auto">
              <a:xfrm>
                <a:off x="8144500" y="1831997"/>
                <a:ext cx="245128" cy="245973"/>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85" name="组合 84"/>
            <p:cNvGrpSpPr/>
            <p:nvPr/>
          </p:nvGrpSpPr>
          <p:grpSpPr>
            <a:xfrm>
              <a:off x="4388283" y="5477469"/>
              <a:ext cx="489287" cy="248755"/>
              <a:chOff x="7900341" y="1829215"/>
              <a:chExt cx="489287" cy="248755"/>
            </a:xfrm>
          </p:grpSpPr>
          <p:sp>
            <p:nvSpPr>
              <p:cNvPr id="94" name="圆角矩形 93"/>
              <p:cNvSpPr/>
              <p:nvPr/>
            </p:nvSpPr>
            <p:spPr bwMode="auto">
              <a:xfrm>
                <a:off x="7900341" y="182921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5" name="圆角矩形 94"/>
              <p:cNvSpPr/>
              <p:nvPr/>
            </p:nvSpPr>
            <p:spPr bwMode="auto">
              <a:xfrm>
                <a:off x="8144500" y="1831997"/>
                <a:ext cx="245128" cy="245973"/>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86" name="组合 85"/>
            <p:cNvGrpSpPr/>
            <p:nvPr/>
          </p:nvGrpSpPr>
          <p:grpSpPr>
            <a:xfrm>
              <a:off x="3372494" y="4209878"/>
              <a:ext cx="489287" cy="248755"/>
              <a:chOff x="7900341" y="1829215"/>
              <a:chExt cx="489287" cy="248755"/>
            </a:xfrm>
          </p:grpSpPr>
          <p:sp>
            <p:nvSpPr>
              <p:cNvPr id="92" name="圆角矩形 91"/>
              <p:cNvSpPr/>
              <p:nvPr/>
            </p:nvSpPr>
            <p:spPr bwMode="auto">
              <a:xfrm>
                <a:off x="7900341" y="182921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3" name="圆角矩形 92"/>
              <p:cNvSpPr/>
              <p:nvPr/>
            </p:nvSpPr>
            <p:spPr bwMode="auto">
              <a:xfrm>
                <a:off x="8144500" y="1831997"/>
                <a:ext cx="245128" cy="245973"/>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cxnSp>
          <p:nvCxnSpPr>
            <p:cNvPr id="87" name="直接连接符 86"/>
            <p:cNvCxnSpPr>
              <a:stCxn id="103" idx="2"/>
            </p:cNvCxnSpPr>
            <p:nvPr/>
          </p:nvCxnSpPr>
          <p:spPr bwMode="auto">
            <a:xfrm flipH="1">
              <a:off x="4849353" y="3663351"/>
              <a:ext cx="321564" cy="226578"/>
            </a:xfrm>
            <a:prstGeom prst="line">
              <a:avLst/>
            </a:pr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任意多边形 87"/>
            <p:cNvSpPr/>
            <p:nvPr/>
          </p:nvSpPr>
          <p:spPr bwMode="auto">
            <a:xfrm>
              <a:off x="4066038" y="3848070"/>
              <a:ext cx="912362" cy="550711"/>
            </a:xfrm>
            <a:custGeom>
              <a:avLst/>
              <a:gdLst>
                <a:gd name="connsiteX0" fmla="*/ 1001486 w 1001486"/>
                <a:gd name="connsiteY0" fmla="*/ 101600 h 508952"/>
                <a:gd name="connsiteX1" fmla="*/ 769257 w 1001486"/>
                <a:gd name="connsiteY1" fmla="*/ 508000 h 508952"/>
                <a:gd name="connsiteX2" fmla="*/ 0 w 1001486"/>
                <a:gd name="connsiteY2" fmla="*/ 0 h 508952"/>
                <a:gd name="connsiteX3" fmla="*/ 0 w 1001486"/>
                <a:gd name="connsiteY3" fmla="*/ 0 h 508952"/>
              </a:gdLst>
              <a:ahLst/>
              <a:cxnLst>
                <a:cxn ang="0">
                  <a:pos x="connsiteX0" y="connsiteY0"/>
                </a:cxn>
                <a:cxn ang="0">
                  <a:pos x="connsiteX1" y="connsiteY1"/>
                </a:cxn>
                <a:cxn ang="0">
                  <a:pos x="connsiteX2" y="connsiteY2"/>
                </a:cxn>
                <a:cxn ang="0">
                  <a:pos x="connsiteX3" y="connsiteY3"/>
                </a:cxn>
              </a:cxnLst>
              <a:rect l="l" t="t" r="r" b="b"/>
              <a:pathLst>
                <a:path w="1001486" h="508952">
                  <a:moveTo>
                    <a:pt x="1001486" y="101600"/>
                  </a:moveTo>
                  <a:cubicBezTo>
                    <a:pt x="968828" y="313266"/>
                    <a:pt x="936171" y="524933"/>
                    <a:pt x="769257" y="508000"/>
                  </a:cubicBezTo>
                  <a:cubicBezTo>
                    <a:pt x="602343" y="491067"/>
                    <a:pt x="0" y="0"/>
                    <a:pt x="0" y="0"/>
                  </a:cubicBezTo>
                  <a:lnTo>
                    <a:pt x="0" y="0"/>
                  </a:ln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89" name="任意多边形 88"/>
            <p:cNvSpPr/>
            <p:nvPr/>
          </p:nvSpPr>
          <p:spPr bwMode="auto">
            <a:xfrm>
              <a:off x="3744686" y="4339771"/>
              <a:ext cx="1524000" cy="638629"/>
            </a:xfrm>
            <a:custGeom>
              <a:avLst/>
              <a:gdLst>
                <a:gd name="connsiteX0" fmla="*/ 0 w 1524000"/>
                <a:gd name="connsiteY0" fmla="*/ 0 h 638629"/>
                <a:gd name="connsiteX1" fmla="*/ 1524000 w 1524000"/>
                <a:gd name="connsiteY1" fmla="*/ 638629 h 638629"/>
                <a:gd name="connsiteX2" fmla="*/ 1524000 w 1524000"/>
                <a:gd name="connsiteY2" fmla="*/ 638629 h 638629"/>
              </a:gdLst>
              <a:ahLst/>
              <a:cxnLst>
                <a:cxn ang="0">
                  <a:pos x="connsiteX0" y="connsiteY0"/>
                </a:cxn>
                <a:cxn ang="0">
                  <a:pos x="connsiteX1" y="connsiteY1"/>
                </a:cxn>
                <a:cxn ang="0">
                  <a:pos x="connsiteX2" y="connsiteY2"/>
                </a:cxn>
              </a:cxnLst>
              <a:rect l="l" t="t" r="r" b="b"/>
              <a:pathLst>
                <a:path w="1524000" h="638629">
                  <a:moveTo>
                    <a:pt x="0" y="0"/>
                  </a:moveTo>
                  <a:lnTo>
                    <a:pt x="1524000" y="638629"/>
                  </a:lnTo>
                  <a:lnTo>
                    <a:pt x="1524000" y="638629"/>
                  </a:ln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90" name="任意多边形 89"/>
            <p:cNvSpPr/>
            <p:nvPr/>
          </p:nvSpPr>
          <p:spPr bwMode="auto">
            <a:xfrm>
              <a:off x="4876800" y="5021943"/>
              <a:ext cx="754743" cy="619862"/>
            </a:xfrm>
            <a:custGeom>
              <a:avLst/>
              <a:gdLst>
                <a:gd name="connsiteX0" fmla="*/ 754743 w 754743"/>
                <a:gd name="connsiteY0" fmla="*/ 0 h 619862"/>
                <a:gd name="connsiteX1" fmla="*/ 449943 w 754743"/>
                <a:gd name="connsiteY1" fmla="*/ 537028 h 619862"/>
                <a:gd name="connsiteX2" fmla="*/ 0 w 754743"/>
                <a:gd name="connsiteY2" fmla="*/ 609600 h 619862"/>
              </a:gdLst>
              <a:ahLst/>
              <a:cxnLst>
                <a:cxn ang="0">
                  <a:pos x="connsiteX0" y="connsiteY0"/>
                </a:cxn>
                <a:cxn ang="0">
                  <a:pos x="connsiteX1" y="connsiteY1"/>
                </a:cxn>
                <a:cxn ang="0">
                  <a:pos x="connsiteX2" y="connsiteY2"/>
                </a:cxn>
              </a:cxnLst>
              <a:rect l="l" t="t" r="r" b="b"/>
              <a:pathLst>
                <a:path w="754743" h="619862">
                  <a:moveTo>
                    <a:pt x="754743" y="0"/>
                  </a:moveTo>
                  <a:cubicBezTo>
                    <a:pt x="665238" y="217714"/>
                    <a:pt x="575733" y="435428"/>
                    <a:pt x="449943" y="537028"/>
                  </a:cubicBezTo>
                  <a:cubicBezTo>
                    <a:pt x="324152" y="638628"/>
                    <a:pt x="162076" y="624114"/>
                    <a:pt x="0" y="609600"/>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cxnSp>
          <p:nvCxnSpPr>
            <p:cNvPr id="91" name="直接连接符 90"/>
            <p:cNvCxnSpPr/>
            <p:nvPr/>
          </p:nvCxnSpPr>
          <p:spPr bwMode="auto">
            <a:xfrm flipH="1">
              <a:off x="3521326" y="3867547"/>
              <a:ext cx="444128" cy="349564"/>
            </a:xfrm>
            <a:prstGeom prst="line">
              <a:avLst/>
            </a:pr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aphicFrame>
        <p:nvGraphicFramePr>
          <p:cNvPr id="104" name="表格 103"/>
          <p:cNvGraphicFramePr>
            <a:graphicFrameLocks noGrp="1"/>
          </p:cNvGraphicFramePr>
          <p:nvPr>
            <p:extLst>
              <p:ext uri="{D42A27DB-BD31-4B8C-83A1-F6EECF244321}">
                <p14:modId xmlns:p14="http://schemas.microsoft.com/office/powerpoint/2010/main" val="3466480391"/>
              </p:ext>
            </p:extLst>
          </p:nvPr>
        </p:nvGraphicFramePr>
        <p:xfrm>
          <a:off x="8208427" y="2895795"/>
          <a:ext cx="857996" cy="741680"/>
        </p:xfrm>
        <a:graphic>
          <a:graphicData uri="http://schemas.openxmlformats.org/drawingml/2006/table">
            <a:tbl>
              <a:tblPr firstRow="1" bandRow="1">
                <a:tableStyleId>{5C22544A-7EE6-4342-B048-85BDC9FD1C3A}</a:tableStyleId>
              </a:tblPr>
              <a:tblGrid>
                <a:gridCol w="857996">
                  <a:extLst>
                    <a:ext uri="{9D8B030D-6E8A-4147-A177-3AD203B41FA5}">
                      <a16:colId xmlns:a16="http://schemas.microsoft.com/office/drawing/2014/main" val="20000"/>
                    </a:ext>
                  </a:extLst>
                </a:gridCol>
              </a:tblGrid>
              <a:tr h="370840">
                <a:tc>
                  <a:txBody>
                    <a:bodyPr/>
                    <a:lstStyle/>
                    <a:p>
                      <a:pPr algn="ctr"/>
                      <a:r>
                        <a:rPr lang="zh-CN" altLang="en-US" dirty="0">
                          <a:latin typeface="华文中宋" panose="02010600040101010101" pitchFamily="2" charset="-122"/>
                          <a:ea typeface="华文中宋" panose="02010600040101010101" pitchFamily="2" charset="-122"/>
                        </a:rPr>
                        <a:t>起 点</a:t>
                      </a:r>
                    </a:p>
                  </a:txBody>
                  <a:tcPr/>
                </a:tc>
                <a:extLst>
                  <a:ext uri="{0D108BD9-81ED-4DB2-BD59-A6C34878D82A}">
                    <a16:rowId xmlns:a16="http://schemas.microsoft.com/office/drawing/2014/main" val="10000"/>
                  </a:ext>
                </a:extLst>
              </a:tr>
              <a:tr h="370840">
                <a:tc>
                  <a:txBody>
                    <a:bodyPr/>
                    <a:lstStyle/>
                    <a:p>
                      <a:pPr algn="ctr"/>
                      <a:endParaRPr lang="zh-CN" altLang="en-US" dirty="0">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10001"/>
                  </a:ext>
                </a:extLst>
              </a:tr>
            </a:tbl>
          </a:graphicData>
        </a:graphic>
      </p:graphicFrame>
      <p:sp>
        <p:nvSpPr>
          <p:cNvPr id="105" name="任意多边形 104"/>
          <p:cNvSpPr/>
          <p:nvPr/>
        </p:nvSpPr>
        <p:spPr bwMode="auto">
          <a:xfrm rot="20045473">
            <a:off x="6944337" y="3419738"/>
            <a:ext cx="1590132" cy="390640"/>
          </a:xfrm>
          <a:custGeom>
            <a:avLst/>
            <a:gdLst>
              <a:gd name="connsiteX0" fmla="*/ 2481943 w 2481943"/>
              <a:gd name="connsiteY0" fmla="*/ 806657 h 806657"/>
              <a:gd name="connsiteX1" fmla="*/ 1436914 w 2481943"/>
              <a:gd name="connsiteY1" fmla="*/ 8371 h 806657"/>
              <a:gd name="connsiteX2" fmla="*/ 0 w 2481943"/>
              <a:gd name="connsiteY2" fmla="*/ 458314 h 806657"/>
            </a:gdLst>
            <a:ahLst/>
            <a:cxnLst>
              <a:cxn ang="0">
                <a:pos x="connsiteX0" y="connsiteY0"/>
              </a:cxn>
              <a:cxn ang="0">
                <a:pos x="connsiteX1" y="connsiteY1"/>
              </a:cxn>
              <a:cxn ang="0">
                <a:pos x="connsiteX2" y="connsiteY2"/>
              </a:cxn>
            </a:cxnLst>
            <a:rect l="l" t="t" r="r" b="b"/>
            <a:pathLst>
              <a:path w="2481943" h="806657">
                <a:moveTo>
                  <a:pt x="2481943" y="806657"/>
                </a:moveTo>
                <a:cubicBezTo>
                  <a:pt x="2166257" y="436542"/>
                  <a:pt x="1850571" y="66428"/>
                  <a:pt x="1436914" y="8371"/>
                </a:cubicBezTo>
                <a:cubicBezTo>
                  <a:pt x="1023257" y="-49686"/>
                  <a:pt x="511628" y="204314"/>
                  <a:pt x="0" y="458314"/>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6" name="椭圆 105"/>
          <p:cNvSpPr/>
          <p:nvPr/>
        </p:nvSpPr>
        <p:spPr bwMode="auto">
          <a:xfrm>
            <a:off x="8519651" y="3329635"/>
            <a:ext cx="202474"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sp>
        <p:nvSpPr>
          <p:cNvPr id="107" name="文本框 106"/>
          <p:cNvSpPr txBox="1"/>
          <p:nvPr/>
        </p:nvSpPr>
        <p:spPr>
          <a:xfrm>
            <a:off x="8015594" y="2438577"/>
            <a:ext cx="1210588"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链接表示</a:t>
            </a:r>
          </a:p>
        </p:txBody>
      </p:sp>
    </p:spTree>
    <p:extLst>
      <p:ext uri="{BB962C8B-B14F-4D97-AF65-F5344CB8AC3E}">
        <p14:creationId xmlns:p14="http://schemas.microsoft.com/office/powerpoint/2010/main" val="75305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down)">
                                      <p:cBhvr>
                                        <p:cTn id="12" dur="500"/>
                                        <p:tgtEl>
                                          <p:spTgt spid="59"/>
                                        </p:tgtEl>
                                      </p:cBhvr>
                                    </p:animEffect>
                                  </p:childTnLst>
                                </p:cTn>
                              </p:par>
                              <p:par>
                                <p:cTn id="13" presetID="22" presetClass="entr" presetSubtype="4"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wipe(down)">
                                      <p:cBhvr>
                                        <p:cTn id="15" dur="500"/>
                                        <p:tgtEl>
                                          <p:spTgt spid="7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wipe(down)">
                                      <p:cBhvr>
                                        <p:cTn id="18" dur="500"/>
                                        <p:tgtEl>
                                          <p:spTgt spid="7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wipe(down)">
                                      <p:cBhvr>
                                        <p:cTn id="21" dur="500"/>
                                        <p:tgtEl>
                                          <p:spTgt spid="7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wipe(down)">
                                      <p:cBhvr>
                                        <p:cTn id="24" dur="500"/>
                                        <p:tgtEl>
                                          <p:spTgt spid="7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down)">
                                      <p:cBhvr>
                                        <p:cTn id="27" dur="500"/>
                                        <p:tgtEl>
                                          <p:spTgt spid="7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wipe(down)">
                                      <p:cBhvr>
                                        <p:cTn id="30" dur="500"/>
                                        <p:tgtEl>
                                          <p:spTgt spid="7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wipe(down)">
                                      <p:cBhvr>
                                        <p:cTn id="35" dur="500"/>
                                        <p:tgtEl>
                                          <p:spTgt spid="76"/>
                                        </p:tgtEl>
                                      </p:cBhvr>
                                    </p:animEffect>
                                  </p:childTnLst>
                                </p:cTn>
                              </p:par>
                              <p:par>
                                <p:cTn id="36" presetID="22" presetClass="entr" presetSubtype="4" fill="hold" nodeType="withEffect">
                                  <p:stCondLst>
                                    <p:cond delay="0"/>
                                  </p:stCondLst>
                                  <p:childTnLst>
                                    <p:set>
                                      <p:cBhvr>
                                        <p:cTn id="37" dur="1" fill="hold">
                                          <p:stCondLst>
                                            <p:cond delay="0"/>
                                          </p:stCondLst>
                                        </p:cTn>
                                        <p:tgtEl>
                                          <p:spTgt spid="104"/>
                                        </p:tgtEl>
                                        <p:attrNameLst>
                                          <p:attrName>style.visibility</p:attrName>
                                        </p:attrNameLst>
                                      </p:cBhvr>
                                      <p:to>
                                        <p:strVal val="visible"/>
                                      </p:to>
                                    </p:set>
                                    <p:animEffect transition="in" filter="wipe(down)">
                                      <p:cBhvr>
                                        <p:cTn id="38" dur="500"/>
                                        <p:tgtEl>
                                          <p:spTgt spid="10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down)">
                                      <p:cBhvr>
                                        <p:cTn id="41" dur="500"/>
                                        <p:tgtEl>
                                          <p:spTgt spid="105"/>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06"/>
                                        </p:tgtEl>
                                        <p:attrNameLst>
                                          <p:attrName>style.visibility</p:attrName>
                                        </p:attrNameLst>
                                      </p:cBhvr>
                                      <p:to>
                                        <p:strVal val="visible"/>
                                      </p:to>
                                    </p:set>
                                    <p:animEffect transition="in" filter="wipe(down)">
                                      <p:cBhvr>
                                        <p:cTn id="44" dur="500"/>
                                        <p:tgtEl>
                                          <p:spTgt spid="10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07"/>
                                        </p:tgtEl>
                                        <p:attrNameLst>
                                          <p:attrName>style.visibility</p:attrName>
                                        </p:attrNameLst>
                                      </p:cBhvr>
                                      <p:to>
                                        <p:strVal val="visible"/>
                                      </p:to>
                                    </p:set>
                                    <p:animEffect transition="in" filter="wipe(down)">
                                      <p:cBhvr>
                                        <p:cTn id="4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73" grpId="0" animBg="1"/>
      <p:bldP spid="74" grpId="0" animBg="1"/>
      <p:bldP spid="75" grpId="0"/>
      <p:bldP spid="105" grpId="0" animBg="1"/>
      <p:bldP spid="106" grpId="0" animBg="1"/>
      <p:bldP spid="107"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140789" y="215614"/>
            <a:ext cx="8153400" cy="712788"/>
          </a:xfrm>
        </p:spPr>
        <p:txBody>
          <a:bodyPr/>
          <a:lstStyle/>
          <a:p>
            <a:r>
              <a:rPr lang="zh-CN" altLang="en-US" dirty="0"/>
              <a:t>启示：深化图结构的理解</a:t>
            </a:r>
          </a:p>
        </p:txBody>
      </p:sp>
      <p:grpSp>
        <p:nvGrpSpPr>
          <p:cNvPr id="12" name="组合 11"/>
          <p:cNvGrpSpPr/>
          <p:nvPr/>
        </p:nvGrpSpPr>
        <p:grpSpPr>
          <a:xfrm>
            <a:off x="4759226" y="1319490"/>
            <a:ext cx="4353172" cy="1955632"/>
            <a:chOff x="2237010" y="1246986"/>
            <a:chExt cx="5303238" cy="2518997"/>
          </a:xfrm>
        </p:grpSpPr>
        <p:sp>
          <p:nvSpPr>
            <p:cNvPr id="13" name="椭圆 12"/>
            <p:cNvSpPr/>
            <p:nvPr/>
          </p:nvSpPr>
          <p:spPr bwMode="auto">
            <a:xfrm>
              <a:off x="2237010" y="220779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 name="椭圆 13"/>
            <p:cNvSpPr/>
            <p:nvPr/>
          </p:nvSpPr>
          <p:spPr bwMode="auto">
            <a:xfrm>
              <a:off x="3003360" y="3108145"/>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 name="椭圆 14"/>
            <p:cNvSpPr/>
            <p:nvPr/>
          </p:nvSpPr>
          <p:spPr bwMode="auto">
            <a:xfrm>
              <a:off x="3909921" y="2262873"/>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err="1">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6" name="椭圆 15"/>
            <p:cNvSpPr/>
            <p:nvPr/>
          </p:nvSpPr>
          <p:spPr bwMode="auto">
            <a:xfrm>
              <a:off x="6961128" y="2233924"/>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e</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7" name="椭圆 16"/>
            <p:cNvSpPr/>
            <p:nvPr/>
          </p:nvSpPr>
          <p:spPr bwMode="auto">
            <a:xfrm>
              <a:off x="6028079" y="3111112"/>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8" name="椭圆 17"/>
            <p:cNvSpPr/>
            <p:nvPr/>
          </p:nvSpPr>
          <p:spPr bwMode="auto">
            <a:xfrm>
              <a:off x="4579219" y="3108145"/>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9" name="椭圆 18"/>
            <p:cNvSpPr/>
            <p:nvPr/>
          </p:nvSpPr>
          <p:spPr bwMode="auto">
            <a:xfrm>
              <a:off x="3003360" y="1289044"/>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0" name="椭圆 19"/>
            <p:cNvSpPr/>
            <p:nvPr/>
          </p:nvSpPr>
          <p:spPr bwMode="auto">
            <a:xfrm>
              <a:off x="4541313" y="1280368"/>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1" name="椭圆 20"/>
            <p:cNvSpPr/>
            <p:nvPr/>
          </p:nvSpPr>
          <p:spPr bwMode="auto">
            <a:xfrm>
              <a:off x="6011062" y="127312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2" name="直接连接符 21"/>
            <p:cNvCxnSpPr>
              <a:stCxn id="14" idx="0"/>
              <a:endCxn id="19" idx="4"/>
            </p:cNvCxnSpPr>
            <p:nvPr/>
          </p:nvCxnSpPr>
          <p:spPr bwMode="auto">
            <a:xfrm flipV="1">
              <a:off x="3292920" y="1913884"/>
              <a:ext cx="0" cy="1194261"/>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a:stCxn id="19" idx="6"/>
              <a:endCxn id="20" idx="2"/>
            </p:cNvCxnSpPr>
            <p:nvPr/>
          </p:nvCxnSpPr>
          <p:spPr bwMode="auto">
            <a:xfrm flipV="1">
              <a:off x="3582480" y="1592788"/>
              <a:ext cx="958833" cy="8676"/>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a:stCxn id="15" idx="7"/>
              <a:endCxn id="20" idx="4"/>
            </p:cNvCxnSpPr>
            <p:nvPr/>
          </p:nvCxnSpPr>
          <p:spPr bwMode="auto">
            <a:xfrm flipV="1">
              <a:off x="4404231" y="1905208"/>
              <a:ext cx="426642" cy="449171"/>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a:stCxn id="20" idx="6"/>
              <a:endCxn id="21" idx="2"/>
            </p:cNvCxnSpPr>
            <p:nvPr/>
          </p:nvCxnSpPr>
          <p:spPr bwMode="auto">
            <a:xfrm flipV="1">
              <a:off x="5120433" y="1585540"/>
              <a:ext cx="890629" cy="7248"/>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stCxn id="14" idx="7"/>
              <a:endCxn id="15" idx="3"/>
            </p:cNvCxnSpPr>
            <p:nvPr/>
          </p:nvCxnSpPr>
          <p:spPr bwMode="auto">
            <a:xfrm flipV="1">
              <a:off x="3497670" y="2796207"/>
              <a:ext cx="497061" cy="403444"/>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stCxn id="13" idx="4"/>
              <a:endCxn id="14" idx="2"/>
            </p:cNvCxnSpPr>
            <p:nvPr/>
          </p:nvCxnSpPr>
          <p:spPr bwMode="auto">
            <a:xfrm>
              <a:off x="2526570" y="2832630"/>
              <a:ext cx="476790" cy="587935"/>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a:stCxn id="13" idx="0"/>
              <a:endCxn id="19" idx="2"/>
            </p:cNvCxnSpPr>
            <p:nvPr/>
          </p:nvCxnSpPr>
          <p:spPr bwMode="auto">
            <a:xfrm flipV="1">
              <a:off x="2526570" y="1601464"/>
              <a:ext cx="476790" cy="606326"/>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a:stCxn id="17" idx="6"/>
              <a:endCxn id="16" idx="3"/>
            </p:cNvCxnSpPr>
            <p:nvPr/>
          </p:nvCxnSpPr>
          <p:spPr bwMode="auto">
            <a:xfrm flipV="1">
              <a:off x="6607199" y="2767258"/>
              <a:ext cx="438739" cy="656274"/>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a:stCxn id="21" idx="6"/>
              <a:endCxn id="16" idx="1"/>
            </p:cNvCxnSpPr>
            <p:nvPr/>
          </p:nvCxnSpPr>
          <p:spPr bwMode="auto">
            <a:xfrm>
              <a:off x="6590182" y="1585540"/>
              <a:ext cx="455756" cy="739890"/>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a:stCxn id="20" idx="5"/>
              <a:endCxn id="17" idx="1"/>
            </p:cNvCxnSpPr>
            <p:nvPr/>
          </p:nvCxnSpPr>
          <p:spPr bwMode="auto">
            <a:xfrm>
              <a:off x="5035623" y="1813702"/>
              <a:ext cx="1077266" cy="1388916"/>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a:stCxn id="17" idx="0"/>
              <a:endCxn id="21" idx="4"/>
            </p:cNvCxnSpPr>
            <p:nvPr/>
          </p:nvCxnSpPr>
          <p:spPr bwMode="auto">
            <a:xfrm flipH="1" flipV="1">
              <a:off x="6300622" y="1897960"/>
              <a:ext cx="17017" cy="1213152"/>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a:stCxn id="18" idx="6"/>
              <a:endCxn id="17" idx="2"/>
            </p:cNvCxnSpPr>
            <p:nvPr/>
          </p:nvCxnSpPr>
          <p:spPr bwMode="auto">
            <a:xfrm>
              <a:off x="5158339" y="3420565"/>
              <a:ext cx="869740" cy="2967"/>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p:cNvCxnSpPr>
              <a:stCxn id="18" idx="0"/>
              <a:endCxn id="15" idx="5"/>
            </p:cNvCxnSpPr>
            <p:nvPr/>
          </p:nvCxnSpPr>
          <p:spPr bwMode="auto">
            <a:xfrm flipH="1" flipV="1">
              <a:off x="4404231" y="2796207"/>
              <a:ext cx="464548" cy="311938"/>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a:stCxn id="14" idx="6"/>
              <a:endCxn id="18" idx="2"/>
            </p:cNvCxnSpPr>
            <p:nvPr/>
          </p:nvCxnSpPr>
          <p:spPr bwMode="auto">
            <a:xfrm>
              <a:off x="3582480" y="3420565"/>
              <a:ext cx="996739" cy="0"/>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文本框 35"/>
            <p:cNvSpPr txBox="1"/>
            <p:nvPr/>
          </p:nvSpPr>
          <p:spPr>
            <a:xfrm>
              <a:off x="2476202" y="1647180"/>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sp>
          <p:nvSpPr>
            <p:cNvPr id="37" name="文本框 36"/>
            <p:cNvSpPr txBox="1"/>
            <p:nvPr/>
          </p:nvSpPr>
          <p:spPr>
            <a:xfrm>
              <a:off x="2437558" y="3054686"/>
              <a:ext cx="404422" cy="338554"/>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8</a:t>
              </a:r>
              <a:endParaRPr lang="en-US" altLang="zh-CN" sz="1600" baseline="-25000" dirty="0">
                <a:latin typeface="华文中宋" panose="02010600040101010101" pitchFamily="2" charset="-122"/>
                <a:ea typeface="华文中宋" panose="02010600040101010101" pitchFamily="2" charset="-122"/>
              </a:endParaRPr>
            </a:p>
          </p:txBody>
        </p:sp>
        <p:sp>
          <p:nvSpPr>
            <p:cNvPr id="38" name="文本框 37"/>
            <p:cNvSpPr txBox="1"/>
            <p:nvPr/>
          </p:nvSpPr>
          <p:spPr>
            <a:xfrm>
              <a:off x="3895181" y="1246986"/>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8</a:t>
              </a:r>
              <a:endParaRPr lang="en-US" altLang="zh-CN" sz="1600" baseline="-25000" dirty="0">
                <a:latin typeface="华文中宋" panose="02010600040101010101" pitchFamily="2" charset="-122"/>
                <a:ea typeface="华文中宋" panose="02010600040101010101" pitchFamily="2" charset="-122"/>
              </a:endParaRPr>
            </a:p>
          </p:txBody>
        </p:sp>
        <p:sp>
          <p:nvSpPr>
            <p:cNvPr id="39" name="文本框 38"/>
            <p:cNvSpPr txBox="1"/>
            <p:nvPr/>
          </p:nvSpPr>
          <p:spPr>
            <a:xfrm>
              <a:off x="2902225" y="2287894"/>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11</a:t>
              </a:r>
              <a:endParaRPr lang="en-US" altLang="zh-CN" sz="1600" baseline="-25000" dirty="0">
                <a:latin typeface="华文中宋" panose="02010600040101010101" pitchFamily="2" charset="-122"/>
                <a:ea typeface="华文中宋" panose="02010600040101010101" pitchFamily="2" charset="-122"/>
              </a:endParaRPr>
            </a:p>
          </p:txBody>
        </p:sp>
        <p:sp>
          <p:nvSpPr>
            <p:cNvPr id="40" name="文本框 39"/>
            <p:cNvSpPr txBox="1"/>
            <p:nvPr/>
          </p:nvSpPr>
          <p:spPr>
            <a:xfrm>
              <a:off x="3541966" y="2640885"/>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7</a:t>
              </a:r>
              <a:endParaRPr lang="en-US" altLang="zh-CN" sz="1600" baseline="-25000" dirty="0">
                <a:latin typeface="华文中宋" panose="02010600040101010101" pitchFamily="2" charset="-122"/>
                <a:ea typeface="华文中宋" panose="02010600040101010101" pitchFamily="2" charset="-122"/>
              </a:endParaRPr>
            </a:p>
          </p:txBody>
        </p:sp>
        <p:sp>
          <p:nvSpPr>
            <p:cNvPr id="41" name="文本框 40"/>
            <p:cNvSpPr txBox="1"/>
            <p:nvPr/>
          </p:nvSpPr>
          <p:spPr>
            <a:xfrm>
              <a:off x="3973856" y="3424925"/>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a:t>
              </a:r>
              <a:endParaRPr lang="en-US" altLang="zh-CN" sz="1600" baseline="-25000" dirty="0">
                <a:latin typeface="华文中宋" panose="02010600040101010101" pitchFamily="2" charset="-122"/>
                <a:ea typeface="华文中宋" panose="02010600040101010101" pitchFamily="2" charset="-122"/>
              </a:endParaRPr>
            </a:p>
          </p:txBody>
        </p:sp>
        <p:sp>
          <p:nvSpPr>
            <p:cNvPr id="42" name="文本框 41"/>
            <p:cNvSpPr txBox="1"/>
            <p:nvPr/>
          </p:nvSpPr>
          <p:spPr>
            <a:xfrm>
              <a:off x="4602344" y="2685812"/>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6</a:t>
              </a:r>
              <a:endParaRPr lang="en-US" altLang="zh-CN" sz="1600" baseline="-25000" dirty="0">
                <a:latin typeface="华文中宋" panose="02010600040101010101" pitchFamily="2" charset="-122"/>
                <a:ea typeface="华文中宋" panose="02010600040101010101" pitchFamily="2" charset="-122"/>
              </a:endParaRPr>
            </a:p>
          </p:txBody>
        </p:sp>
        <p:sp>
          <p:nvSpPr>
            <p:cNvPr id="43" name="文本框 42"/>
            <p:cNvSpPr txBox="1"/>
            <p:nvPr/>
          </p:nvSpPr>
          <p:spPr>
            <a:xfrm>
              <a:off x="5513886" y="2207790"/>
              <a:ext cx="309122" cy="338554"/>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sp>
          <p:nvSpPr>
            <p:cNvPr id="44" name="文本框 43"/>
            <p:cNvSpPr txBox="1"/>
            <p:nvPr/>
          </p:nvSpPr>
          <p:spPr>
            <a:xfrm>
              <a:off x="6282562" y="2296590"/>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14</a:t>
              </a:r>
              <a:endParaRPr lang="en-US" altLang="zh-CN" sz="1600" baseline="-25000" dirty="0">
                <a:latin typeface="华文中宋" panose="02010600040101010101" pitchFamily="2" charset="-122"/>
                <a:ea typeface="华文中宋" panose="02010600040101010101" pitchFamily="2" charset="-122"/>
              </a:endParaRPr>
            </a:p>
          </p:txBody>
        </p:sp>
        <p:sp>
          <p:nvSpPr>
            <p:cNvPr id="45" name="文本框 44"/>
            <p:cNvSpPr txBox="1"/>
            <p:nvPr/>
          </p:nvSpPr>
          <p:spPr>
            <a:xfrm>
              <a:off x="5511704" y="1246986"/>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7</a:t>
              </a:r>
              <a:endParaRPr lang="en-US" altLang="zh-CN" sz="1600" baseline="-25000" dirty="0">
                <a:latin typeface="华文中宋" panose="02010600040101010101" pitchFamily="2" charset="-122"/>
                <a:ea typeface="华文中宋" panose="02010600040101010101" pitchFamily="2" charset="-122"/>
              </a:endParaRPr>
            </a:p>
          </p:txBody>
        </p:sp>
        <p:sp>
          <p:nvSpPr>
            <p:cNvPr id="46" name="文本框 45"/>
            <p:cNvSpPr txBox="1"/>
            <p:nvPr/>
          </p:nvSpPr>
          <p:spPr>
            <a:xfrm>
              <a:off x="6805476" y="1752227"/>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9</a:t>
              </a:r>
              <a:endParaRPr lang="en-US" altLang="zh-CN" sz="1600" baseline="-25000" dirty="0">
                <a:latin typeface="华文中宋" panose="02010600040101010101" pitchFamily="2" charset="-122"/>
                <a:ea typeface="华文中宋" panose="02010600040101010101" pitchFamily="2" charset="-122"/>
              </a:endParaRPr>
            </a:p>
          </p:txBody>
        </p:sp>
        <p:sp>
          <p:nvSpPr>
            <p:cNvPr id="47" name="文本框 46"/>
            <p:cNvSpPr txBox="1"/>
            <p:nvPr/>
          </p:nvSpPr>
          <p:spPr>
            <a:xfrm>
              <a:off x="4636882" y="2019798"/>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a:t>
              </a:r>
              <a:endParaRPr lang="en-US" altLang="zh-CN" sz="1600" baseline="-25000" dirty="0">
                <a:latin typeface="华文中宋" panose="02010600040101010101" pitchFamily="2" charset="-122"/>
                <a:ea typeface="华文中宋" panose="02010600040101010101" pitchFamily="2" charset="-122"/>
              </a:endParaRPr>
            </a:p>
          </p:txBody>
        </p:sp>
        <p:sp>
          <p:nvSpPr>
            <p:cNvPr id="48" name="文本框 47"/>
            <p:cNvSpPr txBox="1"/>
            <p:nvPr/>
          </p:nvSpPr>
          <p:spPr>
            <a:xfrm>
              <a:off x="5452398" y="3427429"/>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a:t>
              </a:r>
              <a:endParaRPr lang="en-US" altLang="zh-CN" sz="1600" baseline="-25000" dirty="0">
                <a:latin typeface="华文中宋" panose="02010600040101010101" pitchFamily="2" charset="-122"/>
                <a:ea typeface="华文中宋" panose="02010600040101010101" pitchFamily="2" charset="-122"/>
              </a:endParaRPr>
            </a:p>
          </p:txBody>
        </p:sp>
        <p:sp>
          <p:nvSpPr>
            <p:cNvPr id="49" name="文本框 48"/>
            <p:cNvSpPr txBox="1"/>
            <p:nvPr/>
          </p:nvSpPr>
          <p:spPr>
            <a:xfrm>
              <a:off x="6826968" y="2997929"/>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10</a:t>
              </a:r>
              <a:endParaRPr lang="en-US" altLang="zh-CN" sz="1600" baseline="-25000" dirty="0">
                <a:latin typeface="华文中宋" panose="02010600040101010101" pitchFamily="2" charset="-122"/>
                <a:ea typeface="华文中宋" panose="02010600040101010101" pitchFamily="2" charset="-122"/>
              </a:endParaRPr>
            </a:p>
          </p:txBody>
        </p:sp>
      </p:grpSp>
      <p:grpSp>
        <p:nvGrpSpPr>
          <p:cNvPr id="59" name="组合 58"/>
          <p:cNvGrpSpPr/>
          <p:nvPr/>
        </p:nvGrpSpPr>
        <p:grpSpPr>
          <a:xfrm>
            <a:off x="0" y="2359909"/>
            <a:ext cx="1281773" cy="4184479"/>
            <a:chOff x="462867" y="2309708"/>
            <a:chExt cx="1281773" cy="4184479"/>
          </a:xfrm>
        </p:grpSpPr>
        <p:sp>
          <p:nvSpPr>
            <p:cNvPr id="7" name="矩形 6"/>
            <p:cNvSpPr/>
            <p:nvPr/>
          </p:nvSpPr>
          <p:spPr bwMode="auto">
            <a:xfrm>
              <a:off x="757452" y="2386707"/>
              <a:ext cx="987188" cy="447096"/>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50" name="矩形 49"/>
            <p:cNvSpPr/>
            <p:nvPr/>
          </p:nvSpPr>
          <p:spPr bwMode="auto">
            <a:xfrm>
              <a:off x="757452" y="2831146"/>
              <a:ext cx="987188" cy="447096"/>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b</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51" name="矩形 50"/>
            <p:cNvSpPr/>
            <p:nvPr/>
          </p:nvSpPr>
          <p:spPr bwMode="auto">
            <a:xfrm>
              <a:off x="757452" y="3275585"/>
              <a:ext cx="987188" cy="447096"/>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52" name="矩形 51"/>
            <p:cNvSpPr/>
            <p:nvPr/>
          </p:nvSpPr>
          <p:spPr bwMode="auto">
            <a:xfrm>
              <a:off x="757452" y="3709203"/>
              <a:ext cx="987188" cy="447096"/>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d</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53" name="矩形 52"/>
            <p:cNvSpPr/>
            <p:nvPr/>
          </p:nvSpPr>
          <p:spPr bwMode="auto">
            <a:xfrm>
              <a:off x="757452" y="4164463"/>
              <a:ext cx="987188" cy="447096"/>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e</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54" name="矩形 53"/>
            <p:cNvSpPr/>
            <p:nvPr/>
          </p:nvSpPr>
          <p:spPr bwMode="auto">
            <a:xfrm>
              <a:off x="757452" y="4611559"/>
              <a:ext cx="987188" cy="447096"/>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f</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55" name="矩形 54"/>
            <p:cNvSpPr/>
            <p:nvPr/>
          </p:nvSpPr>
          <p:spPr bwMode="auto">
            <a:xfrm>
              <a:off x="757452" y="5055998"/>
              <a:ext cx="987188" cy="447096"/>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g</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56" name="矩形 55"/>
            <p:cNvSpPr/>
            <p:nvPr/>
          </p:nvSpPr>
          <p:spPr bwMode="auto">
            <a:xfrm>
              <a:off x="757452" y="5492273"/>
              <a:ext cx="987188" cy="447096"/>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h</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57" name="矩形 56"/>
            <p:cNvSpPr/>
            <p:nvPr/>
          </p:nvSpPr>
          <p:spPr bwMode="auto">
            <a:xfrm>
              <a:off x="757452" y="5906674"/>
              <a:ext cx="987188" cy="447096"/>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Arial" panose="020B0604020202020204" pitchFamily="34" charset="0"/>
                  <a:ea typeface="宋体" panose="02010600030101010101" pitchFamily="2" charset="-122"/>
                </a:rPr>
                <a:t>i</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58" name="文本框 57"/>
            <p:cNvSpPr txBox="1"/>
            <p:nvPr/>
          </p:nvSpPr>
          <p:spPr>
            <a:xfrm>
              <a:off x="462867" y="2309708"/>
              <a:ext cx="312906" cy="4184479"/>
            </a:xfrm>
            <a:prstGeom prst="rect">
              <a:avLst/>
            </a:prstGeom>
            <a:noFill/>
          </p:spPr>
          <p:txBody>
            <a:bodyPr wrap="none" rtlCol="0">
              <a:spAutoFit/>
            </a:bodyPr>
            <a:lstStyle/>
            <a:p>
              <a:pPr>
                <a:lnSpc>
                  <a:spcPts val="3500"/>
                </a:lnSpc>
              </a:pPr>
              <a:r>
                <a:rPr lang="en-US" altLang="zh-CN" dirty="0"/>
                <a:t>0</a:t>
              </a:r>
            </a:p>
            <a:p>
              <a:pPr>
                <a:lnSpc>
                  <a:spcPts val="3500"/>
                </a:lnSpc>
              </a:pPr>
              <a:r>
                <a:rPr lang="en-US" altLang="zh-CN" dirty="0"/>
                <a:t>1</a:t>
              </a:r>
            </a:p>
            <a:p>
              <a:pPr>
                <a:lnSpc>
                  <a:spcPts val="3500"/>
                </a:lnSpc>
              </a:pPr>
              <a:r>
                <a:rPr lang="en-US" altLang="zh-CN" dirty="0"/>
                <a:t>2</a:t>
              </a:r>
            </a:p>
            <a:p>
              <a:pPr>
                <a:lnSpc>
                  <a:spcPts val="3500"/>
                </a:lnSpc>
              </a:pPr>
              <a:r>
                <a:rPr lang="en-US" altLang="zh-CN" dirty="0"/>
                <a:t>3</a:t>
              </a:r>
            </a:p>
            <a:p>
              <a:pPr>
                <a:lnSpc>
                  <a:spcPts val="3500"/>
                </a:lnSpc>
              </a:pPr>
              <a:r>
                <a:rPr lang="en-US" altLang="zh-CN" dirty="0"/>
                <a:t>4</a:t>
              </a:r>
            </a:p>
            <a:p>
              <a:pPr>
                <a:lnSpc>
                  <a:spcPts val="3500"/>
                </a:lnSpc>
              </a:pPr>
              <a:r>
                <a:rPr lang="en-US" altLang="zh-CN" dirty="0"/>
                <a:t>5</a:t>
              </a:r>
            </a:p>
            <a:p>
              <a:pPr>
                <a:lnSpc>
                  <a:spcPts val="3500"/>
                </a:lnSpc>
              </a:pPr>
              <a:r>
                <a:rPr lang="en-US" altLang="zh-CN" dirty="0"/>
                <a:t>6</a:t>
              </a:r>
            </a:p>
            <a:p>
              <a:pPr>
                <a:lnSpc>
                  <a:spcPts val="3500"/>
                </a:lnSpc>
              </a:pPr>
              <a:r>
                <a:rPr lang="en-US" altLang="zh-CN" dirty="0"/>
                <a:t>7</a:t>
              </a:r>
            </a:p>
            <a:p>
              <a:pPr>
                <a:lnSpc>
                  <a:spcPts val="3500"/>
                </a:lnSpc>
              </a:pPr>
              <a:r>
                <a:rPr lang="en-US" altLang="zh-CN" dirty="0"/>
                <a:t>8</a:t>
              </a:r>
              <a:endParaRPr lang="zh-CN" altLang="en-US" dirty="0"/>
            </a:p>
          </p:txBody>
        </p:sp>
      </p:grpSp>
      <p:sp>
        <p:nvSpPr>
          <p:cNvPr id="60" name="文本框 59"/>
          <p:cNvSpPr txBox="1"/>
          <p:nvPr/>
        </p:nvSpPr>
        <p:spPr>
          <a:xfrm>
            <a:off x="154427" y="1816235"/>
            <a:ext cx="1107996" cy="461665"/>
          </a:xfrm>
          <a:prstGeom prst="rect">
            <a:avLst/>
          </a:prstGeom>
          <a:solidFill>
            <a:schemeClr val="accent2">
              <a:lumMod val="40000"/>
              <a:lumOff val="60000"/>
            </a:schemeClr>
          </a:solidFill>
        </p:spPr>
        <p:txBody>
          <a:bodyPr wrap="none" rtlCol="0">
            <a:spAutoFit/>
          </a:bodyPr>
          <a:lstStyle/>
          <a:p>
            <a:r>
              <a:rPr lang="zh-CN" altLang="en-US" sz="2400" dirty="0">
                <a:latin typeface="华文新魏" panose="02010800040101010101" pitchFamily="2" charset="-122"/>
                <a:ea typeface="华文新魏" panose="02010800040101010101" pitchFamily="2" charset="-122"/>
              </a:rPr>
              <a:t>顶点表</a:t>
            </a:r>
          </a:p>
        </p:txBody>
      </p:sp>
      <p:sp>
        <p:nvSpPr>
          <p:cNvPr id="61" name="文本框 60"/>
          <p:cNvSpPr txBox="1"/>
          <p:nvPr/>
        </p:nvSpPr>
        <p:spPr>
          <a:xfrm>
            <a:off x="4916212" y="3495669"/>
            <a:ext cx="1415772" cy="461665"/>
          </a:xfrm>
          <a:prstGeom prst="rect">
            <a:avLst/>
          </a:prstGeom>
          <a:solidFill>
            <a:schemeClr val="accent2">
              <a:lumMod val="40000"/>
              <a:lumOff val="60000"/>
            </a:schemeClr>
          </a:solidFill>
        </p:spPr>
        <p:txBody>
          <a:bodyPr wrap="none" rtlCol="0">
            <a:spAutoFit/>
          </a:bodyPr>
          <a:lstStyle/>
          <a:p>
            <a:r>
              <a:rPr lang="zh-CN" altLang="en-US" sz="2400" dirty="0">
                <a:latin typeface="华文新魏" panose="02010800040101010101" pitchFamily="2" charset="-122"/>
                <a:ea typeface="华文新魏" panose="02010800040101010101" pitchFamily="2" charset="-122"/>
              </a:rPr>
              <a:t>邻接矩阵</a:t>
            </a:r>
          </a:p>
        </p:txBody>
      </p:sp>
      <p:pic>
        <p:nvPicPr>
          <p:cNvPr id="62" name="图片 61"/>
          <p:cNvPicPr>
            <a:picLocks noChangeAspect="1"/>
          </p:cNvPicPr>
          <p:nvPr/>
        </p:nvPicPr>
        <p:blipFill>
          <a:blip r:embed="rId2" cstate="print"/>
          <a:stretch>
            <a:fillRect/>
          </a:stretch>
        </p:blipFill>
        <p:spPr>
          <a:xfrm>
            <a:off x="4980016" y="3982952"/>
            <a:ext cx="4143375" cy="2514600"/>
          </a:xfrm>
          <a:prstGeom prst="rect">
            <a:avLst/>
          </a:prstGeom>
        </p:spPr>
      </p:pic>
      <p:grpSp>
        <p:nvGrpSpPr>
          <p:cNvPr id="63" name="组合 62"/>
          <p:cNvGrpSpPr/>
          <p:nvPr/>
        </p:nvGrpSpPr>
        <p:grpSpPr>
          <a:xfrm>
            <a:off x="1575474" y="2599889"/>
            <a:ext cx="3035540" cy="2964692"/>
            <a:chOff x="3256913" y="3851559"/>
            <a:chExt cx="3600000" cy="3600000"/>
          </a:xfrm>
        </p:grpSpPr>
        <p:sp>
          <p:nvSpPr>
            <p:cNvPr id="64" name="椭圆 63"/>
            <p:cNvSpPr/>
            <p:nvPr/>
          </p:nvSpPr>
          <p:spPr bwMode="auto">
            <a:xfrm>
              <a:off x="4336913" y="4931559"/>
              <a:ext cx="1440000" cy="144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5" name="椭圆 64"/>
            <p:cNvSpPr/>
            <p:nvPr/>
          </p:nvSpPr>
          <p:spPr bwMode="auto">
            <a:xfrm>
              <a:off x="3976913" y="4571559"/>
              <a:ext cx="2160000" cy="216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6" name="椭圆 65"/>
            <p:cNvSpPr/>
            <p:nvPr/>
          </p:nvSpPr>
          <p:spPr bwMode="auto">
            <a:xfrm>
              <a:off x="3616913" y="4211559"/>
              <a:ext cx="2880000" cy="288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7" name="椭圆 66"/>
            <p:cNvSpPr/>
            <p:nvPr/>
          </p:nvSpPr>
          <p:spPr bwMode="auto">
            <a:xfrm>
              <a:off x="3256913" y="3851559"/>
              <a:ext cx="3600000" cy="360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8" name="圆角矩形 67"/>
            <p:cNvSpPr/>
            <p:nvPr/>
          </p:nvSpPr>
          <p:spPr bwMode="auto">
            <a:xfrm>
              <a:off x="4790014" y="4459656"/>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9" name="圆角矩形 68"/>
            <p:cNvSpPr/>
            <p:nvPr/>
          </p:nvSpPr>
          <p:spPr bwMode="auto">
            <a:xfrm>
              <a:off x="5094006" y="4449852"/>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0" name="圆角矩形 69"/>
            <p:cNvSpPr/>
            <p:nvPr/>
          </p:nvSpPr>
          <p:spPr bwMode="auto">
            <a:xfrm>
              <a:off x="5370331" y="4533371"/>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1" name="圆角矩形 70"/>
            <p:cNvSpPr/>
            <p:nvPr/>
          </p:nvSpPr>
          <p:spPr bwMode="auto">
            <a:xfrm>
              <a:off x="5628658" y="466949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2" name="圆角矩形 71"/>
            <p:cNvSpPr/>
            <p:nvPr/>
          </p:nvSpPr>
          <p:spPr bwMode="auto">
            <a:xfrm>
              <a:off x="5834648" y="4939516"/>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3" name="圆角矩形 72"/>
            <p:cNvSpPr/>
            <p:nvPr/>
          </p:nvSpPr>
          <p:spPr bwMode="auto">
            <a:xfrm>
              <a:off x="5957212" y="5197566"/>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aphicFrame>
        <p:nvGraphicFramePr>
          <p:cNvPr id="74" name="表格 73"/>
          <p:cNvGraphicFramePr>
            <a:graphicFrameLocks noGrp="1"/>
          </p:cNvGraphicFramePr>
          <p:nvPr>
            <p:extLst>
              <p:ext uri="{D42A27DB-BD31-4B8C-83A1-F6EECF244321}">
                <p14:modId xmlns:p14="http://schemas.microsoft.com/office/powerpoint/2010/main" val="2730877432"/>
              </p:ext>
            </p:extLst>
          </p:nvPr>
        </p:nvGraphicFramePr>
        <p:xfrm>
          <a:off x="2010346" y="1649673"/>
          <a:ext cx="1697346" cy="741680"/>
        </p:xfrm>
        <a:graphic>
          <a:graphicData uri="http://schemas.openxmlformats.org/drawingml/2006/table">
            <a:tbl>
              <a:tblPr firstRow="1" bandRow="1">
                <a:tableStyleId>{5C22544A-7EE6-4342-B048-85BDC9FD1C3A}</a:tableStyleId>
              </a:tblPr>
              <a:tblGrid>
                <a:gridCol w="848673">
                  <a:extLst>
                    <a:ext uri="{9D8B030D-6E8A-4147-A177-3AD203B41FA5}">
                      <a16:colId xmlns:a16="http://schemas.microsoft.com/office/drawing/2014/main" val="20000"/>
                    </a:ext>
                  </a:extLst>
                </a:gridCol>
                <a:gridCol w="848673">
                  <a:extLst>
                    <a:ext uri="{9D8B030D-6E8A-4147-A177-3AD203B41FA5}">
                      <a16:colId xmlns:a16="http://schemas.microsoft.com/office/drawing/2014/main" val="20001"/>
                    </a:ext>
                  </a:extLst>
                </a:gridCol>
              </a:tblGrid>
              <a:tr h="370840">
                <a:tc>
                  <a:txBody>
                    <a:bodyPr/>
                    <a:lstStyle/>
                    <a:p>
                      <a:pPr algn="ctr"/>
                      <a:r>
                        <a:rPr lang="zh-CN" altLang="en-US" dirty="0">
                          <a:latin typeface="华文中宋" panose="02010600040101010101" pitchFamily="2" charset="-122"/>
                          <a:ea typeface="华文中宋" panose="02010600040101010101" pitchFamily="2" charset="-122"/>
                        </a:rPr>
                        <a:t>起 点</a:t>
                      </a:r>
                    </a:p>
                  </a:txBody>
                  <a:tcPr/>
                </a:tc>
                <a:tc>
                  <a:txBody>
                    <a:bodyPr/>
                    <a:lstStyle/>
                    <a:p>
                      <a:pPr algn="ctr"/>
                      <a:r>
                        <a:rPr lang="zh-CN" altLang="en-US" dirty="0">
                          <a:latin typeface="华文中宋" panose="02010600040101010101" pitchFamily="2" charset="-122"/>
                          <a:ea typeface="华文中宋" panose="02010600040101010101" pitchFamily="2" charset="-122"/>
                        </a:rPr>
                        <a:t>结 束</a:t>
                      </a:r>
                    </a:p>
                  </a:txBody>
                  <a:tcPr/>
                </a:tc>
                <a:extLst>
                  <a:ext uri="{0D108BD9-81ED-4DB2-BD59-A6C34878D82A}">
                    <a16:rowId xmlns:a16="http://schemas.microsoft.com/office/drawing/2014/main" val="10000"/>
                  </a:ext>
                </a:extLst>
              </a:tr>
              <a:tr h="370840">
                <a:tc>
                  <a:txBody>
                    <a:bodyPr/>
                    <a:lstStyle/>
                    <a:p>
                      <a:pPr algn="ctr"/>
                      <a:endParaRPr lang="zh-CN" altLang="en-US" dirty="0">
                        <a:latin typeface="华文中宋" panose="02010600040101010101" pitchFamily="2" charset="-122"/>
                        <a:ea typeface="华文中宋" panose="02010600040101010101" pitchFamily="2" charset="-122"/>
                      </a:endParaRPr>
                    </a:p>
                  </a:txBody>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10001"/>
                  </a:ext>
                </a:extLst>
              </a:tr>
            </a:tbl>
          </a:graphicData>
        </a:graphic>
      </p:graphicFrame>
      <p:sp>
        <p:nvSpPr>
          <p:cNvPr id="75" name="任意多边形 74"/>
          <p:cNvSpPr/>
          <p:nvPr/>
        </p:nvSpPr>
        <p:spPr bwMode="auto">
          <a:xfrm rot="13737657">
            <a:off x="2042269" y="2587876"/>
            <a:ext cx="1004305" cy="460564"/>
          </a:xfrm>
          <a:custGeom>
            <a:avLst/>
            <a:gdLst>
              <a:gd name="connsiteX0" fmla="*/ 2481943 w 2481943"/>
              <a:gd name="connsiteY0" fmla="*/ 806657 h 806657"/>
              <a:gd name="connsiteX1" fmla="*/ 1436914 w 2481943"/>
              <a:gd name="connsiteY1" fmla="*/ 8371 h 806657"/>
              <a:gd name="connsiteX2" fmla="*/ 0 w 2481943"/>
              <a:gd name="connsiteY2" fmla="*/ 458314 h 806657"/>
            </a:gdLst>
            <a:ahLst/>
            <a:cxnLst>
              <a:cxn ang="0">
                <a:pos x="connsiteX0" y="connsiteY0"/>
              </a:cxn>
              <a:cxn ang="0">
                <a:pos x="connsiteX1" y="connsiteY1"/>
              </a:cxn>
              <a:cxn ang="0">
                <a:pos x="connsiteX2" y="connsiteY2"/>
              </a:cxn>
            </a:cxnLst>
            <a:rect l="l" t="t" r="r" b="b"/>
            <a:pathLst>
              <a:path w="2481943" h="806657">
                <a:moveTo>
                  <a:pt x="2481943" y="806657"/>
                </a:moveTo>
                <a:cubicBezTo>
                  <a:pt x="2166257" y="436542"/>
                  <a:pt x="1850571" y="66428"/>
                  <a:pt x="1436914" y="8371"/>
                </a:cubicBezTo>
                <a:cubicBezTo>
                  <a:pt x="1023257" y="-49686"/>
                  <a:pt x="511628" y="204314"/>
                  <a:pt x="0" y="458314"/>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6" name="椭圆 75"/>
          <p:cNvSpPr/>
          <p:nvPr/>
        </p:nvSpPr>
        <p:spPr bwMode="auto">
          <a:xfrm>
            <a:off x="2339462" y="2113891"/>
            <a:ext cx="20597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sp>
        <p:nvSpPr>
          <p:cNvPr id="77" name="椭圆 76"/>
          <p:cNvSpPr/>
          <p:nvPr/>
        </p:nvSpPr>
        <p:spPr bwMode="auto">
          <a:xfrm>
            <a:off x="3249553" y="2114171"/>
            <a:ext cx="205971" cy="22219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sp>
        <p:nvSpPr>
          <p:cNvPr id="78" name="文本框 77"/>
          <p:cNvSpPr txBox="1"/>
          <p:nvPr/>
        </p:nvSpPr>
        <p:spPr>
          <a:xfrm>
            <a:off x="2261192" y="1249563"/>
            <a:ext cx="1216320" cy="400110"/>
          </a:xfrm>
          <a:prstGeom prst="rect">
            <a:avLst/>
          </a:prstGeom>
          <a:noFill/>
        </p:spPr>
        <p:txBody>
          <a:bodyPr wrap="square" rtlCol="0">
            <a:spAutoFit/>
          </a:bodyPr>
          <a:lstStyle/>
          <a:p>
            <a:r>
              <a:rPr lang="zh-CN" altLang="en-US" sz="2000" dirty="0">
                <a:latin typeface="华文中宋" panose="02010600040101010101" pitchFamily="2" charset="-122"/>
                <a:ea typeface="华文中宋" panose="02010600040101010101" pitchFamily="2" charset="-122"/>
              </a:rPr>
              <a:t>顺序表示</a:t>
            </a:r>
          </a:p>
        </p:txBody>
      </p:sp>
      <p:sp>
        <p:nvSpPr>
          <p:cNvPr id="79" name="任意多边形 78"/>
          <p:cNvSpPr/>
          <p:nvPr/>
        </p:nvSpPr>
        <p:spPr bwMode="auto">
          <a:xfrm rot="17262332">
            <a:off x="3114970" y="2561757"/>
            <a:ext cx="1306532" cy="972773"/>
          </a:xfrm>
          <a:custGeom>
            <a:avLst/>
            <a:gdLst>
              <a:gd name="connsiteX0" fmla="*/ 2220686 w 2220686"/>
              <a:gd name="connsiteY0" fmla="*/ 0 h 650261"/>
              <a:gd name="connsiteX1" fmla="*/ 1698172 w 2220686"/>
              <a:gd name="connsiteY1" fmla="*/ 595086 h 650261"/>
              <a:gd name="connsiteX2" fmla="*/ 0 w 2220686"/>
              <a:gd name="connsiteY2" fmla="*/ 624115 h 650261"/>
              <a:gd name="connsiteX3" fmla="*/ 0 w 2220686"/>
              <a:gd name="connsiteY3" fmla="*/ 624115 h 650261"/>
              <a:gd name="connsiteX4" fmla="*/ 14515 w 2220686"/>
              <a:gd name="connsiteY4" fmla="*/ 624115 h 650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686" h="650261">
                <a:moveTo>
                  <a:pt x="2220686" y="0"/>
                </a:moveTo>
                <a:cubicBezTo>
                  <a:pt x="2144486" y="245533"/>
                  <a:pt x="2068286" y="491067"/>
                  <a:pt x="1698172" y="595086"/>
                </a:cubicBezTo>
                <a:cubicBezTo>
                  <a:pt x="1328058" y="699105"/>
                  <a:pt x="0" y="624115"/>
                  <a:pt x="0" y="624115"/>
                </a:cubicBezTo>
                <a:lnTo>
                  <a:pt x="0" y="624115"/>
                </a:lnTo>
                <a:lnTo>
                  <a:pt x="14515" y="624115"/>
                </a:ln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86824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down)">
                                      <p:cBhvr>
                                        <p:cTn id="7" dur="500"/>
                                        <p:tgtEl>
                                          <p:spTgt spid="5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5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wipe(down)">
                                      <p:cBhvr>
                                        <p:cTn id="15" dur="500"/>
                                        <p:tgtEl>
                                          <p:spTgt spid="61"/>
                                        </p:tgtEl>
                                      </p:cBhvr>
                                    </p:animEffect>
                                  </p:childTnLst>
                                </p:cTn>
                              </p:par>
                              <p:par>
                                <p:cTn id="16" presetID="22" presetClass="entr" presetSubtype="4" fill="hold"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图的基本概念</a:t>
            </a:r>
          </a:p>
        </p:txBody>
      </p:sp>
      <p:sp>
        <p:nvSpPr>
          <p:cNvPr id="3" name="内容占位符 2"/>
          <p:cNvSpPr>
            <a:spLocks noGrp="1"/>
          </p:cNvSpPr>
          <p:nvPr>
            <p:ph idx="1"/>
          </p:nvPr>
        </p:nvSpPr>
        <p:spPr>
          <a:xfrm>
            <a:off x="452354" y="1341438"/>
            <a:ext cx="8310646" cy="4784725"/>
          </a:xfrm>
        </p:spPr>
        <p:txBody>
          <a:bodyPr/>
          <a:lstStyle/>
          <a:p>
            <a:r>
              <a:rPr lang="zh-CN" altLang="en-US" dirty="0">
                <a:solidFill>
                  <a:srgbClr val="C00000"/>
                </a:solidFill>
              </a:rPr>
              <a:t>完全图</a:t>
            </a:r>
            <a:r>
              <a:rPr lang="zh-CN" altLang="en-US" sz="2400" dirty="0"/>
              <a:t>：</a:t>
            </a:r>
            <a:r>
              <a:rPr lang="zh-CN" altLang="en-US" sz="2400" b="1" dirty="0"/>
              <a:t>任意两个顶点之间都有边的图</a:t>
            </a:r>
            <a:endParaRPr lang="en-US" altLang="zh-CN" sz="2400" dirty="0"/>
          </a:p>
          <a:p>
            <a:pPr lvl="1"/>
            <a:r>
              <a:rPr lang="en-US" altLang="zh-CN" b="1" dirty="0"/>
              <a:t>n </a:t>
            </a:r>
            <a:r>
              <a:rPr lang="zh-CN" altLang="en-US" b="1" dirty="0"/>
              <a:t>个顶点的无向完全图有</a:t>
            </a:r>
            <a:r>
              <a:rPr lang="en-US" altLang="zh-CN" b="1" dirty="0"/>
              <a:t>n*(n-1)/2 </a:t>
            </a:r>
            <a:r>
              <a:rPr lang="zh-CN" altLang="en-US" b="1" dirty="0"/>
              <a:t>条边</a:t>
            </a:r>
            <a:endParaRPr lang="en-US" altLang="zh-CN" b="1" dirty="0"/>
          </a:p>
          <a:p>
            <a:pPr lvl="1"/>
            <a:r>
              <a:rPr lang="en-US" altLang="zh-CN" b="1" dirty="0"/>
              <a:t>n </a:t>
            </a:r>
            <a:r>
              <a:rPr lang="zh-CN" altLang="en-US" b="1" dirty="0"/>
              <a:t>个顶点的有向完全图有</a:t>
            </a:r>
            <a:r>
              <a:rPr lang="en-US" altLang="zh-CN" b="1" dirty="0"/>
              <a:t>n*(n-1) </a:t>
            </a:r>
            <a:r>
              <a:rPr lang="zh-CN" altLang="en-US" b="1" dirty="0"/>
              <a:t>条边</a:t>
            </a:r>
            <a:endParaRPr lang="en-US" altLang="zh-CN" b="1" dirty="0"/>
          </a:p>
          <a:p>
            <a:endParaRPr lang="en-US" altLang="zh-CN" dirty="0"/>
          </a:p>
          <a:p>
            <a:r>
              <a:rPr lang="zh-CN" altLang="en-US" dirty="0">
                <a:solidFill>
                  <a:srgbClr val="C00000"/>
                </a:solidFill>
              </a:rPr>
              <a:t>简单图</a:t>
            </a:r>
          </a:p>
          <a:p>
            <a:pPr lvl="1"/>
            <a:r>
              <a:rPr lang="zh-CN" altLang="en-US" b="1" dirty="0"/>
              <a:t>不考虑顶点到自身的边，即若有 </a:t>
            </a:r>
            <a:r>
              <a:rPr lang="en-US" altLang="zh-CN" b="1" dirty="0"/>
              <a:t>(v</a:t>
            </a:r>
            <a:r>
              <a:rPr lang="en-US" altLang="zh-CN" b="1" baseline="-25000" dirty="0"/>
              <a:t>i</a:t>
            </a:r>
            <a:r>
              <a:rPr lang="en-US" altLang="zh-CN" b="1" dirty="0"/>
              <a:t>, </a:t>
            </a:r>
            <a:r>
              <a:rPr lang="en-US" altLang="zh-CN" b="1" dirty="0" err="1"/>
              <a:t>v</a:t>
            </a:r>
            <a:r>
              <a:rPr lang="en-US" altLang="zh-CN" b="1" baseline="-25000" dirty="0" err="1"/>
              <a:t>j</a:t>
            </a:r>
            <a:r>
              <a:rPr lang="en-US" altLang="zh-CN" b="1" dirty="0"/>
              <a:t>) </a:t>
            </a:r>
            <a:r>
              <a:rPr lang="zh-CN" altLang="en-US" b="1" dirty="0"/>
              <a:t>或 </a:t>
            </a:r>
            <a:r>
              <a:rPr lang="en-US" altLang="zh-CN" b="1" dirty="0"/>
              <a:t>&lt;v</a:t>
            </a:r>
            <a:r>
              <a:rPr lang="en-US" altLang="zh-CN" b="1" baseline="-25000" dirty="0"/>
              <a:t>i</a:t>
            </a:r>
            <a:r>
              <a:rPr lang="en-US" altLang="zh-CN" b="1" dirty="0"/>
              <a:t>, </a:t>
            </a:r>
            <a:r>
              <a:rPr lang="en-US" altLang="zh-CN" b="1" dirty="0" err="1"/>
              <a:t>v</a:t>
            </a:r>
            <a:r>
              <a:rPr lang="en-US" altLang="zh-CN" b="1" baseline="-25000" dirty="0" err="1"/>
              <a:t>j</a:t>
            </a:r>
            <a:r>
              <a:rPr lang="en-US" altLang="zh-CN" b="1" dirty="0"/>
              <a:t>&gt;  </a:t>
            </a:r>
            <a:r>
              <a:rPr lang="zh-CN" altLang="en-US" b="1" dirty="0"/>
              <a:t>是</a:t>
            </a:r>
            <a:r>
              <a:rPr lang="en-US" altLang="zh-CN" b="1" dirty="0"/>
              <a:t>G </a:t>
            </a:r>
            <a:r>
              <a:rPr lang="zh-CN" altLang="en-US" b="1" dirty="0"/>
              <a:t>的边，则 </a:t>
            </a:r>
            <a:r>
              <a:rPr lang="en-US" altLang="zh-CN" b="1" dirty="0" err="1"/>
              <a:t>v</a:t>
            </a:r>
            <a:r>
              <a:rPr lang="en-US" altLang="zh-CN" b="1" baseline="-25000" dirty="0" err="1"/>
              <a:t>i</a:t>
            </a:r>
            <a:r>
              <a:rPr lang="en-US" altLang="zh-CN" b="1" dirty="0" err="1"/>
              <a:t>≠v</a:t>
            </a:r>
            <a:r>
              <a:rPr lang="en-US" altLang="zh-CN" b="1" baseline="-25000" dirty="0" err="1"/>
              <a:t>j</a:t>
            </a:r>
            <a:endParaRPr lang="en-US" altLang="zh-CN" b="1" dirty="0"/>
          </a:p>
          <a:p>
            <a:pPr lvl="1"/>
            <a:r>
              <a:rPr lang="zh-CN" altLang="en-US" b="1" dirty="0"/>
              <a:t>顶点间没有重复的边，若</a:t>
            </a:r>
            <a:r>
              <a:rPr lang="en-US" altLang="zh-CN" b="1" dirty="0"/>
              <a:t>(v</a:t>
            </a:r>
            <a:r>
              <a:rPr lang="en-US" altLang="zh-CN" b="1" baseline="-25000" dirty="0"/>
              <a:t>i</a:t>
            </a:r>
            <a:r>
              <a:rPr lang="en-US" altLang="zh-CN" b="1" dirty="0"/>
              <a:t>, </a:t>
            </a:r>
            <a:r>
              <a:rPr lang="en-US" altLang="zh-CN" b="1" dirty="0" err="1"/>
              <a:t>v</a:t>
            </a:r>
            <a:r>
              <a:rPr lang="en-US" altLang="zh-CN" b="1" baseline="-25000" dirty="0" err="1"/>
              <a:t>j</a:t>
            </a:r>
            <a:r>
              <a:rPr lang="en-US" altLang="zh-CN" b="1" dirty="0"/>
              <a:t>) </a:t>
            </a:r>
            <a:r>
              <a:rPr lang="zh-CN" altLang="en-US" b="1" dirty="0"/>
              <a:t>或</a:t>
            </a:r>
            <a:r>
              <a:rPr lang="en-US" altLang="zh-CN" b="1" dirty="0"/>
              <a:t>&lt;v</a:t>
            </a:r>
            <a:r>
              <a:rPr lang="en-US" altLang="zh-CN" b="1" baseline="-25000" dirty="0"/>
              <a:t>i</a:t>
            </a:r>
            <a:r>
              <a:rPr lang="en-US" altLang="zh-CN" b="1" dirty="0"/>
              <a:t>, </a:t>
            </a:r>
            <a:r>
              <a:rPr lang="en-US" altLang="zh-CN" b="1" dirty="0" err="1"/>
              <a:t>v</a:t>
            </a:r>
            <a:r>
              <a:rPr lang="en-US" altLang="zh-CN" b="1" baseline="-25000" dirty="0" err="1"/>
              <a:t>j</a:t>
            </a:r>
            <a:r>
              <a:rPr lang="en-US" altLang="zh-CN" b="1" dirty="0"/>
              <a:t>&gt; </a:t>
            </a:r>
            <a:r>
              <a:rPr lang="zh-CN" altLang="en-US" b="1" dirty="0"/>
              <a:t>是</a:t>
            </a:r>
            <a:r>
              <a:rPr lang="en-US" altLang="zh-CN" b="1" dirty="0"/>
              <a:t>G </a:t>
            </a:r>
            <a:r>
              <a:rPr lang="zh-CN" altLang="en-US" b="1" dirty="0"/>
              <a:t>的边</a:t>
            </a:r>
            <a:r>
              <a:rPr lang="en-US" altLang="zh-CN" b="1" dirty="0"/>
              <a:t>, </a:t>
            </a:r>
            <a:r>
              <a:rPr lang="zh-CN" altLang="en-US" b="1" dirty="0"/>
              <a:t>则该边是唯一的</a:t>
            </a:r>
            <a:endParaRPr lang="en-US" altLang="zh-CN" b="1" dirty="0"/>
          </a:p>
          <a:p>
            <a:pPr lvl="1"/>
            <a:endParaRPr lang="zh-CN" altLang="en-US" sz="2000" dirty="0"/>
          </a:p>
          <a:p>
            <a:endParaRPr lang="en-US" altLang="zh-CN" sz="2400" dirty="0"/>
          </a:p>
        </p:txBody>
      </p:sp>
    </p:spTree>
    <p:extLst>
      <p:ext uri="{BB962C8B-B14F-4D97-AF65-F5344CB8AC3E}">
        <p14:creationId xmlns:p14="http://schemas.microsoft.com/office/powerpoint/2010/main" val="172179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checkerboard(across)">
                                      <p:cBhvr>
                                        <p:cTn id="25" dur="500"/>
                                        <p:tgtEl>
                                          <p:spTgt spid="3">
                                            <p:txEl>
                                              <p:pRg st="5" end="5"/>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checkerboard(across)">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矩形 41"/>
          <p:cNvSpPr/>
          <p:nvPr/>
        </p:nvSpPr>
        <p:spPr bwMode="auto">
          <a:xfrm>
            <a:off x="330996" y="2125118"/>
            <a:ext cx="547733" cy="376374"/>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3" name="矩形 42"/>
          <p:cNvSpPr/>
          <p:nvPr/>
        </p:nvSpPr>
        <p:spPr bwMode="auto">
          <a:xfrm>
            <a:off x="878729" y="2125117"/>
            <a:ext cx="351110" cy="37637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46" name="矩形 45"/>
          <p:cNvSpPr/>
          <p:nvPr/>
        </p:nvSpPr>
        <p:spPr bwMode="auto">
          <a:xfrm>
            <a:off x="330996" y="2493371"/>
            <a:ext cx="547733" cy="376374"/>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7" name="矩形 46"/>
          <p:cNvSpPr/>
          <p:nvPr/>
        </p:nvSpPr>
        <p:spPr bwMode="auto">
          <a:xfrm>
            <a:off x="878729" y="2493371"/>
            <a:ext cx="351110" cy="37637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48" name="矩形 47"/>
          <p:cNvSpPr/>
          <p:nvPr/>
        </p:nvSpPr>
        <p:spPr bwMode="auto">
          <a:xfrm>
            <a:off x="330996" y="2869744"/>
            <a:ext cx="547733" cy="376374"/>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9" name="矩形 48"/>
          <p:cNvSpPr/>
          <p:nvPr/>
        </p:nvSpPr>
        <p:spPr bwMode="auto">
          <a:xfrm>
            <a:off x="878729" y="2869744"/>
            <a:ext cx="351110" cy="37637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50" name="矩形 49"/>
          <p:cNvSpPr/>
          <p:nvPr/>
        </p:nvSpPr>
        <p:spPr bwMode="auto">
          <a:xfrm>
            <a:off x="330996" y="3237998"/>
            <a:ext cx="547733" cy="376374"/>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1" name="矩形 50"/>
          <p:cNvSpPr/>
          <p:nvPr/>
        </p:nvSpPr>
        <p:spPr bwMode="auto">
          <a:xfrm>
            <a:off x="878729" y="3237997"/>
            <a:ext cx="351110" cy="37637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16" name="矩形 115"/>
          <p:cNvSpPr/>
          <p:nvPr/>
        </p:nvSpPr>
        <p:spPr bwMode="auto">
          <a:xfrm>
            <a:off x="332256" y="3614372"/>
            <a:ext cx="547733" cy="376374"/>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e</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7" name="矩形 116"/>
          <p:cNvSpPr/>
          <p:nvPr/>
        </p:nvSpPr>
        <p:spPr bwMode="auto">
          <a:xfrm>
            <a:off x="879989" y="3614371"/>
            <a:ext cx="351110" cy="37637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2" name="标题 1"/>
          <p:cNvSpPr>
            <a:spLocks noGrp="1"/>
          </p:cNvSpPr>
          <p:nvPr>
            <p:ph type="title"/>
          </p:nvPr>
        </p:nvSpPr>
        <p:spPr>
          <a:xfrm>
            <a:off x="92532" y="187460"/>
            <a:ext cx="6109522" cy="712788"/>
          </a:xfrm>
        </p:spPr>
        <p:txBody>
          <a:bodyPr/>
          <a:lstStyle/>
          <a:p>
            <a:r>
              <a:rPr lang="zh-CN" altLang="en-US" dirty="0"/>
              <a:t>启示：深化图结构的理解</a:t>
            </a:r>
          </a:p>
        </p:txBody>
      </p:sp>
      <p:grpSp>
        <p:nvGrpSpPr>
          <p:cNvPr id="4" name="组合 3"/>
          <p:cNvGrpSpPr/>
          <p:nvPr/>
        </p:nvGrpSpPr>
        <p:grpSpPr>
          <a:xfrm>
            <a:off x="4802118" y="678908"/>
            <a:ext cx="4353172" cy="1955632"/>
            <a:chOff x="2237010" y="1246986"/>
            <a:chExt cx="5303238" cy="2518997"/>
          </a:xfrm>
        </p:grpSpPr>
        <p:sp>
          <p:nvSpPr>
            <p:cNvPr id="5" name="椭圆 4"/>
            <p:cNvSpPr/>
            <p:nvPr/>
          </p:nvSpPr>
          <p:spPr bwMode="auto">
            <a:xfrm>
              <a:off x="2237010" y="220779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椭圆 5"/>
            <p:cNvSpPr/>
            <p:nvPr/>
          </p:nvSpPr>
          <p:spPr bwMode="auto">
            <a:xfrm>
              <a:off x="3003360" y="3108145"/>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椭圆 6"/>
            <p:cNvSpPr/>
            <p:nvPr/>
          </p:nvSpPr>
          <p:spPr bwMode="auto">
            <a:xfrm>
              <a:off x="3909921" y="2262873"/>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err="1">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8" name="椭圆 7"/>
            <p:cNvSpPr/>
            <p:nvPr/>
          </p:nvSpPr>
          <p:spPr bwMode="auto">
            <a:xfrm>
              <a:off x="6961128" y="2233924"/>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e</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椭圆 8"/>
            <p:cNvSpPr/>
            <p:nvPr/>
          </p:nvSpPr>
          <p:spPr bwMode="auto">
            <a:xfrm>
              <a:off x="6028079" y="3111112"/>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0" name="椭圆 9"/>
            <p:cNvSpPr/>
            <p:nvPr/>
          </p:nvSpPr>
          <p:spPr bwMode="auto">
            <a:xfrm>
              <a:off x="4579219" y="3108145"/>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椭圆 10"/>
            <p:cNvSpPr/>
            <p:nvPr/>
          </p:nvSpPr>
          <p:spPr bwMode="auto">
            <a:xfrm>
              <a:off x="3003360" y="1289044"/>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b</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椭圆 11"/>
            <p:cNvSpPr/>
            <p:nvPr/>
          </p:nvSpPr>
          <p:spPr bwMode="auto">
            <a:xfrm>
              <a:off x="4541313" y="1280368"/>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椭圆 12"/>
            <p:cNvSpPr/>
            <p:nvPr/>
          </p:nvSpPr>
          <p:spPr bwMode="auto">
            <a:xfrm>
              <a:off x="6011062" y="127312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4" name="直接连接符 13"/>
            <p:cNvCxnSpPr>
              <a:stCxn id="6" idx="0"/>
              <a:endCxn id="11" idx="4"/>
            </p:cNvCxnSpPr>
            <p:nvPr/>
          </p:nvCxnSpPr>
          <p:spPr bwMode="auto">
            <a:xfrm flipV="1">
              <a:off x="3292920" y="1913884"/>
              <a:ext cx="0" cy="1194261"/>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11" idx="6"/>
              <a:endCxn id="12" idx="2"/>
            </p:cNvCxnSpPr>
            <p:nvPr/>
          </p:nvCxnSpPr>
          <p:spPr bwMode="auto">
            <a:xfrm flipV="1">
              <a:off x="3582480" y="1592788"/>
              <a:ext cx="958833" cy="8676"/>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stCxn id="7" idx="7"/>
              <a:endCxn id="12" idx="4"/>
            </p:cNvCxnSpPr>
            <p:nvPr/>
          </p:nvCxnSpPr>
          <p:spPr bwMode="auto">
            <a:xfrm flipV="1">
              <a:off x="4404231" y="1905208"/>
              <a:ext cx="426642" cy="449171"/>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a:stCxn id="12" idx="6"/>
              <a:endCxn id="13" idx="2"/>
            </p:cNvCxnSpPr>
            <p:nvPr/>
          </p:nvCxnSpPr>
          <p:spPr bwMode="auto">
            <a:xfrm flipV="1">
              <a:off x="5120433" y="1585540"/>
              <a:ext cx="890629" cy="7248"/>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stCxn id="6" idx="7"/>
              <a:endCxn id="7" idx="3"/>
            </p:cNvCxnSpPr>
            <p:nvPr/>
          </p:nvCxnSpPr>
          <p:spPr bwMode="auto">
            <a:xfrm flipV="1">
              <a:off x="3497670" y="2796207"/>
              <a:ext cx="497061" cy="403444"/>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stCxn id="5" idx="4"/>
              <a:endCxn id="6" idx="2"/>
            </p:cNvCxnSpPr>
            <p:nvPr/>
          </p:nvCxnSpPr>
          <p:spPr bwMode="auto">
            <a:xfrm>
              <a:off x="2526570" y="2832630"/>
              <a:ext cx="476790" cy="587935"/>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a:stCxn id="5" idx="0"/>
              <a:endCxn id="11" idx="2"/>
            </p:cNvCxnSpPr>
            <p:nvPr/>
          </p:nvCxnSpPr>
          <p:spPr bwMode="auto">
            <a:xfrm flipV="1">
              <a:off x="2526570" y="1601464"/>
              <a:ext cx="476790" cy="606326"/>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a:stCxn id="9" idx="6"/>
              <a:endCxn id="8" idx="3"/>
            </p:cNvCxnSpPr>
            <p:nvPr/>
          </p:nvCxnSpPr>
          <p:spPr bwMode="auto">
            <a:xfrm flipV="1">
              <a:off x="6607199" y="2767258"/>
              <a:ext cx="438739" cy="656274"/>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a:stCxn id="13" idx="6"/>
              <a:endCxn id="8" idx="1"/>
            </p:cNvCxnSpPr>
            <p:nvPr/>
          </p:nvCxnSpPr>
          <p:spPr bwMode="auto">
            <a:xfrm>
              <a:off x="6590182" y="1585540"/>
              <a:ext cx="455756" cy="739890"/>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a:stCxn id="12" idx="5"/>
              <a:endCxn id="9" idx="1"/>
            </p:cNvCxnSpPr>
            <p:nvPr/>
          </p:nvCxnSpPr>
          <p:spPr bwMode="auto">
            <a:xfrm>
              <a:off x="5035623" y="1813702"/>
              <a:ext cx="1077266" cy="1388916"/>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a:stCxn id="9" idx="0"/>
              <a:endCxn id="13" idx="4"/>
            </p:cNvCxnSpPr>
            <p:nvPr/>
          </p:nvCxnSpPr>
          <p:spPr bwMode="auto">
            <a:xfrm flipH="1" flipV="1">
              <a:off x="6300622" y="1897960"/>
              <a:ext cx="17017" cy="1213152"/>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a:stCxn id="10" idx="6"/>
              <a:endCxn id="9" idx="2"/>
            </p:cNvCxnSpPr>
            <p:nvPr/>
          </p:nvCxnSpPr>
          <p:spPr bwMode="auto">
            <a:xfrm>
              <a:off x="5158339" y="3420565"/>
              <a:ext cx="869740" cy="2967"/>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stCxn id="10" idx="0"/>
              <a:endCxn id="7" idx="5"/>
            </p:cNvCxnSpPr>
            <p:nvPr/>
          </p:nvCxnSpPr>
          <p:spPr bwMode="auto">
            <a:xfrm flipH="1" flipV="1">
              <a:off x="4404231" y="2796207"/>
              <a:ext cx="464548" cy="311938"/>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stCxn id="6" idx="6"/>
              <a:endCxn id="10" idx="2"/>
            </p:cNvCxnSpPr>
            <p:nvPr/>
          </p:nvCxnSpPr>
          <p:spPr bwMode="auto">
            <a:xfrm>
              <a:off x="3582480" y="3420565"/>
              <a:ext cx="996739" cy="0"/>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文本框 27"/>
            <p:cNvSpPr txBox="1"/>
            <p:nvPr/>
          </p:nvSpPr>
          <p:spPr>
            <a:xfrm>
              <a:off x="2476202" y="1647180"/>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sp>
          <p:nvSpPr>
            <p:cNvPr id="29" name="文本框 28"/>
            <p:cNvSpPr txBox="1"/>
            <p:nvPr/>
          </p:nvSpPr>
          <p:spPr>
            <a:xfrm>
              <a:off x="2437558" y="3054686"/>
              <a:ext cx="404422" cy="338554"/>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8</a:t>
              </a:r>
              <a:endParaRPr lang="en-US" altLang="zh-CN" sz="1600" baseline="-25000" dirty="0">
                <a:latin typeface="华文中宋" panose="02010600040101010101" pitchFamily="2" charset="-122"/>
                <a:ea typeface="华文中宋" panose="02010600040101010101" pitchFamily="2" charset="-122"/>
              </a:endParaRPr>
            </a:p>
          </p:txBody>
        </p:sp>
        <p:sp>
          <p:nvSpPr>
            <p:cNvPr id="30" name="文本框 29"/>
            <p:cNvSpPr txBox="1"/>
            <p:nvPr/>
          </p:nvSpPr>
          <p:spPr>
            <a:xfrm>
              <a:off x="3895181" y="1246986"/>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8</a:t>
              </a:r>
              <a:endParaRPr lang="en-US" altLang="zh-CN" sz="1600" baseline="-25000" dirty="0">
                <a:latin typeface="华文中宋" panose="02010600040101010101" pitchFamily="2" charset="-122"/>
                <a:ea typeface="华文中宋" panose="02010600040101010101" pitchFamily="2" charset="-122"/>
              </a:endParaRPr>
            </a:p>
          </p:txBody>
        </p:sp>
        <p:sp>
          <p:nvSpPr>
            <p:cNvPr id="31" name="文本框 30"/>
            <p:cNvSpPr txBox="1"/>
            <p:nvPr/>
          </p:nvSpPr>
          <p:spPr>
            <a:xfrm>
              <a:off x="2902225" y="2287894"/>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11</a:t>
              </a:r>
              <a:endParaRPr lang="en-US" altLang="zh-CN" sz="1600" baseline="-25000" dirty="0">
                <a:latin typeface="华文中宋" panose="02010600040101010101" pitchFamily="2" charset="-122"/>
                <a:ea typeface="华文中宋" panose="02010600040101010101" pitchFamily="2" charset="-122"/>
              </a:endParaRPr>
            </a:p>
          </p:txBody>
        </p:sp>
        <p:sp>
          <p:nvSpPr>
            <p:cNvPr id="32" name="文本框 31"/>
            <p:cNvSpPr txBox="1"/>
            <p:nvPr/>
          </p:nvSpPr>
          <p:spPr>
            <a:xfrm>
              <a:off x="3541966" y="2640885"/>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7</a:t>
              </a:r>
              <a:endParaRPr lang="en-US" altLang="zh-CN" sz="1600" baseline="-25000" dirty="0">
                <a:latin typeface="华文中宋" panose="02010600040101010101" pitchFamily="2" charset="-122"/>
                <a:ea typeface="华文中宋" panose="02010600040101010101" pitchFamily="2" charset="-122"/>
              </a:endParaRPr>
            </a:p>
          </p:txBody>
        </p:sp>
        <p:sp>
          <p:nvSpPr>
            <p:cNvPr id="33" name="文本框 32"/>
            <p:cNvSpPr txBox="1"/>
            <p:nvPr/>
          </p:nvSpPr>
          <p:spPr>
            <a:xfrm>
              <a:off x="3973856" y="3424925"/>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a:t>
              </a:r>
              <a:endParaRPr lang="en-US" altLang="zh-CN" sz="1600" baseline="-25000" dirty="0">
                <a:latin typeface="华文中宋" panose="02010600040101010101" pitchFamily="2" charset="-122"/>
                <a:ea typeface="华文中宋" panose="02010600040101010101" pitchFamily="2" charset="-122"/>
              </a:endParaRPr>
            </a:p>
          </p:txBody>
        </p:sp>
        <p:sp>
          <p:nvSpPr>
            <p:cNvPr id="34" name="文本框 33"/>
            <p:cNvSpPr txBox="1"/>
            <p:nvPr/>
          </p:nvSpPr>
          <p:spPr>
            <a:xfrm>
              <a:off x="4602344" y="2685812"/>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6</a:t>
              </a:r>
              <a:endParaRPr lang="en-US" altLang="zh-CN" sz="1600" baseline="-25000" dirty="0">
                <a:latin typeface="华文中宋" panose="02010600040101010101" pitchFamily="2" charset="-122"/>
                <a:ea typeface="华文中宋" panose="02010600040101010101" pitchFamily="2" charset="-122"/>
              </a:endParaRPr>
            </a:p>
          </p:txBody>
        </p:sp>
        <p:sp>
          <p:nvSpPr>
            <p:cNvPr id="35" name="文本框 34"/>
            <p:cNvSpPr txBox="1"/>
            <p:nvPr/>
          </p:nvSpPr>
          <p:spPr>
            <a:xfrm>
              <a:off x="5513886" y="2207790"/>
              <a:ext cx="309122" cy="338554"/>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sp>
          <p:nvSpPr>
            <p:cNvPr id="36" name="文本框 35"/>
            <p:cNvSpPr txBox="1"/>
            <p:nvPr/>
          </p:nvSpPr>
          <p:spPr>
            <a:xfrm>
              <a:off x="6282562" y="2296590"/>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14</a:t>
              </a:r>
              <a:endParaRPr lang="en-US" altLang="zh-CN" sz="1600" baseline="-25000" dirty="0">
                <a:latin typeface="华文中宋" panose="02010600040101010101" pitchFamily="2" charset="-122"/>
                <a:ea typeface="华文中宋" panose="02010600040101010101" pitchFamily="2" charset="-122"/>
              </a:endParaRPr>
            </a:p>
          </p:txBody>
        </p:sp>
        <p:sp>
          <p:nvSpPr>
            <p:cNvPr id="37" name="文本框 36"/>
            <p:cNvSpPr txBox="1"/>
            <p:nvPr/>
          </p:nvSpPr>
          <p:spPr>
            <a:xfrm>
              <a:off x="5511704" y="1246986"/>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7</a:t>
              </a:r>
              <a:endParaRPr lang="en-US" altLang="zh-CN" sz="1600" baseline="-25000" dirty="0">
                <a:latin typeface="华文中宋" panose="02010600040101010101" pitchFamily="2" charset="-122"/>
                <a:ea typeface="华文中宋" panose="02010600040101010101" pitchFamily="2" charset="-122"/>
              </a:endParaRPr>
            </a:p>
          </p:txBody>
        </p:sp>
        <p:sp>
          <p:nvSpPr>
            <p:cNvPr id="38" name="文本框 37"/>
            <p:cNvSpPr txBox="1"/>
            <p:nvPr/>
          </p:nvSpPr>
          <p:spPr>
            <a:xfrm>
              <a:off x="6805476" y="1752227"/>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9</a:t>
              </a:r>
              <a:endParaRPr lang="en-US" altLang="zh-CN" sz="1600" baseline="-25000" dirty="0">
                <a:latin typeface="华文中宋" panose="02010600040101010101" pitchFamily="2" charset="-122"/>
                <a:ea typeface="华文中宋" panose="02010600040101010101" pitchFamily="2" charset="-122"/>
              </a:endParaRPr>
            </a:p>
          </p:txBody>
        </p:sp>
        <p:sp>
          <p:nvSpPr>
            <p:cNvPr id="39" name="文本框 38"/>
            <p:cNvSpPr txBox="1"/>
            <p:nvPr/>
          </p:nvSpPr>
          <p:spPr>
            <a:xfrm>
              <a:off x="4636882" y="2019798"/>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a:t>
              </a:r>
              <a:endParaRPr lang="en-US" altLang="zh-CN" sz="1600" baseline="-25000" dirty="0">
                <a:latin typeface="华文中宋" panose="02010600040101010101" pitchFamily="2" charset="-122"/>
                <a:ea typeface="华文中宋" panose="02010600040101010101" pitchFamily="2" charset="-122"/>
              </a:endParaRPr>
            </a:p>
          </p:txBody>
        </p:sp>
        <p:sp>
          <p:nvSpPr>
            <p:cNvPr id="40" name="文本框 39"/>
            <p:cNvSpPr txBox="1"/>
            <p:nvPr/>
          </p:nvSpPr>
          <p:spPr>
            <a:xfrm>
              <a:off x="5452398" y="3427429"/>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a:t>
              </a:r>
              <a:endParaRPr lang="en-US" altLang="zh-CN" sz="1600" baseline="-25000" dirty="0">
                <a:latin typeface="华文中宋" panose="02010600040101010101" pitchFamily="2" charset="-122"/>
                <a:ea typeface="华文中宋" panose="02010600040101010101" pitchFamily="2" charset="-122"/>
              </a:endParaRPr>
            </a:p>
          </p:txBody>
        </p:sp>
        <p:sp>
          <p:nvSpPr>
            <p:cNvPr id="41" name="文本框 40"/>
            <p:cNvSpPr txBox="1"/>
            <p:nvPr/>
          </p:nvSpPr>
          <p:spPr>
            <a:xfrm>
              <a:off x="6826968" y="2997929"/>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10</a:t>
              </a:r>
              <a:endParaRPr lang="en-US" altLang="zh-CN" sz="1600" baseline="-25000" dirty="0">
                <a:latin typeface="华文中宋" panose="02010600040101010101" pitchFamily="2" charset="-122"/>
                <a:ea typeface="华文中宋" panose="02010600040101010101" pitchFamily="2" charset="-122"/>
              </a:endParaRPr>
            </a:p>
          </p:txBody>
        </p:sp>
      </p:grpSp>
      <p:sp>
        <p:nvSpPr>
          <p:cNvPr id="52" name="文本框 51"/>
          <p:cNvSpPr txBox="1"/>
          <p:nvPr/>
        </p:nvSpPr>
        <p:spPr>
          <a:xfrm>
            <a:off x="17143" y="2045419"/>
            <a:ext cx="343364" cy="3554819"/>
          </a:xfrm>
          <a:prstGeom prst="rect">
            <a:avLst/>
          </a:prstGeom>
          <a:noFill/>
        </p:spPr>
        <p:txBody>
          <a:bodyPr wrap="none" rtlCol="0">
            <a:spAutoFit/>
          </a:bodyPr>
          <a:lstStyle/>
          <a:p>
            <a:pPr>
              <a:lnSpc>
                <a:spcPts val="3000"/>
              </a:lnSpc>
            </a:pPr>
            <a:r>
              <a:rPr lang="en-US" altLang="zh-CN" sz="2000" dirty="0">
                <a:latin typeface="华文中宋" panose="02010600040101010101" pitchFamily="2" charset="-122"/>
                <a:ea typeface="华文中宋" panose="02010600040101010101" pitchFamily="2" charset="-122"/>
              </a:rPr>
              <a:t>0</a:t>
            </a:r>
          </a:p>
          <a:p>
            <a:pPr>
              <a:lnSpc>
                <a:spcPts val="3000"/>
              </a:lnSpc>
            </a:pPr>
            <a:r>
              <a:rPr lang="en-US" altLang="zh-CN" sz="2000" dirty="0">
                <a:latin typeface="华文中宋" panose="02010600040101010101" pitchFamily="2" charset="-122"/>
                <a:ea typeface="华文中宋" panose="02010600040101010101" pitchFamily="2" charset="-122"/>
              </a:rPr>
              <a:t>1</a:t>
            </a:r>
          </a:p>
          <a:p>
            <a:pPr>
              <a:lnSpc>
                <a:spcPts val="3000"/>
              </a:lnSpc>
            </a:pPr>
            <a:r>
              <a:rPr lang="en-US" altLang="zh-CN" sz="2000" dirty="0">
                <a:latin typeface="华文中宋" panose="02010600040101010101" pitchFamily="2" charset="-122"/>
                <a:ea typeface="华文中宋" panose="02010600040101010101" pitchFamily="2" charset="-122"/>
              </a:rPr>
              <a:t>2</a:t>
            </a:r>
          </a:p>
          <a:p>
            <a:pPr>
              <a:lnSpc>
                <a:spcPts val="3000"/>
              </a:lnSpc>
            </a:pPr>
            <a:r>
              <a:rPr lang="en-US" altLang="zh-CN" sz="2000" dirty="0">
                <a:latin typeface="华文中宋" panose="02010600040101010101" pitchFamily="2" charset="-122"/>
                <a:ea typeface="华文中宋" panose="02010600040101010101" pitchFamily="2" charset="-122"/>
              </a:rPr>
              <a:t>3</a:t>
            </a:r>
          </a:p>
          <a:p>
            <a:pPr>
              <a:lnSpc>
                <a:spcPts val="3000"/>
              </a:lnSpc>
            </a:pPr>
            <a:r>
              <a:rPr lang="en-US" altLang="zh-CN" sz="2000" dirty="0">
                <a:latin typeface="华文中宋" panose="02010600040101010101" pitchFamily="2" charset="-122"/>
                <a:ea typeface="华文中宋" panose="02010600040101010101" pitchFamily="2" charset="-122"/>
              </a:rPr>
              <a:t>4</a:t>
            </a:r>
          </a:p>
          <a:p>
            <a:pPr>
              <a:lnSpc>
                <a:spcPts val="3000"/>
              </a:lnSpc>
            </a:pPr>
            <a:r>
              <a:rPr lang="en-US" altLang="zh-CN" sz="2000" dirty="0">
                <a:latin typeface="华文中宋" panose="02010600040101010101" pitchFamily="2" charset="-122"/>
                <a:ea typeface="华文中宋" panose="02010600040101010101" pitchFamily="2" charset="-122"/>
              </a:rPr>
              <a:t>5</a:t>
            </a:r>
          </a:p>
          <a:p>
            <a:pPr>
              <a:lnSpc>
                <a:spcPts val="3000"/>
              </a:lnSpc>
            </a:pPr>
            <a:r>
              <a:rPr lang="en-US" altLang="zh-CN" sz="2000" dirty="0">
                <a:latin typeface="华文中宋" panose="02010600040101010101" pitchFamily="2" charset="-122"/>
                <a:ea typeface="华文中宋" panose="02010600040101010101" pitchFamily="2" charset="-122"/>
              </a:rPr>
              <a:t>6</a:t>
            </a:r>
          </a:p>
          <a:p>
            <a:pPr>
              <a:lnSpc>
                <a:spcPts val="3000"/>
              </a:lnSpc>
            </a:pPr>
            <a:r>
              <a:rPr lang="en-US" altLang="zh-CN" sz="2000" dirty="0">
                <a:latin typeface="华文中宋" panose="02010600040101010101" pitchFamily="2" charset="-122"/>
                <a:ea typeface="华文中宋" panose="02010600040101010101" pitchFamily="2" charset="-122"/>
              </a:rPr>
              <a:t>7</a:t>
            </a:r>
          </a:p>
          <a:p>
            <a:pPr>
              <a:lnSpc>
                <a:spcPts val="3000"/>
              </a:lnSpc>
            </a:pPr>
            <a:r>
              <a:rPr lang="en-US" altLang="zh-CN" sz="2000" dirty="0">
                <a:latin typeface="华文中宋" panose="02010600040101010101" pitchFamily="2" charset="-122"/>
                <a:ea typeface="华文中宋" panose="02010600040101010101" pitchFamily="2" charset="-122"/>
              </a:rPr>
              <a:t>8</a:t>
            </a:r>
          </a:p>
        </p:txBody>
      </p:sp>
      <p:cxnSp>
        <p:nvCxnSpPr>
          <p:cNvPr id="71" name="直接箭头连接符 70"/>
          <p:cNvCxnSpPr>
            <a:endCxn id="44" idx="1"/>
          </p:cNvCxnSpPr>
          <p:nvPr/>
        </p:nvCxnSpPr>
        <p:spPr bwMode="auto">
          <a:xfrm flipV="1">
            <a:off x="995793" y="2313950"/>
            <a:ext cx="599342" cy="1"/>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直接箭头连接符 71"/>
          <p:cNvCxnSpPr/>
          <p:nvPr/>
        </p:nvCxnSpPr>
        <p:spPr bwMode="auto">
          <a:xfrm>
            <a:off x="989399" y="2714537"/>
            <a:ext cx="600454"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直接箭头连接符 72"/>
          <p:cNvCxnSpPr/>
          <p:nvPr/>
        </p:nvCxnSpPr>
        <p:spPr bwMode="auto">
          <a:xfrm>
            <a:off x="1005424" y="3088056"/>
            <a:ext cx="600454"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接箭头连接符 73"/>
          <p:cNvCxnSpPr/>
          <p:nvPr/>
        </p:nvCxnSpPr>
        <p:spPr bwMode="auto">
          <a:xfrm>
            <a:off x="989399" y="3469695"/>
            <a:ext cx="600454"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矩形 43"/>
          <p:cNvSpPr/>
          <p:nvPr/>
        </p:nvSpPr>
        <p:spPr bwMode="auto">
          <a:xfrm>
            <a:off x="1595135" y="2166363"/>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5" name="矩形 44"/>
          <p:cNvSpPr/>
          <p:nvPr/>
        </p:nvSpPr>
        <p:spPr bwMode="auto">
          <a:xfrm>
            <a:off x="2363481" y="2166363"/>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57" name="矩形 56"/>
          <p:cNvSpPr/>
          <p:nvPr/>
        </p:nvSpPr>
        <p:spPr bwMode="auto">
          <a:xfrm>
            <a:off x="1589853" y="2578279"/>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8" name="矩形 57"/>
          <p:cNvSpPr/>
          <p:nvPr/>
        </p:nvSpPr>
        <p:spPr bwMode="auto">
          <a:xfrm>
            <a:off x="2358200" y="2578279"/>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63" name="矩形 62"/>
          <p:cNvSpPr/>
          <p:nvPr/>
        </p:nvSpPr>
        <p:spPr bwMode="auto">
          <a:xfrm>
            <a:off x="1603090" y="2962522"/>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4" name="矩形 63"/>
          <p:cNvSpPr/>
          <p:nvPr/>
        </p:nvSpPr>
        <p:spPr bwMode="auto">
          <a:xfrm>
            <a:off x="2371437" y="2962521"/>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cxnSp>
        <p:nvCxnSpPr>
          <p:cNvPr id="75" name="直接箭头连接符 74"/>
          <p:cNvCxnSpPr/>
          <p:nvPr/>
        </p:nvCxnSpPr>
        <p:spPr bwMode="auto">
          <a:xfrm>
            <a:off x="2519396" y="2313951"/>
            <a:ext cx="38162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直接箭头连接符 75"/>
          <p:cNvCxnSpPr/>
          <p:nvPr/>
        </p:nvCxnSpPr>
        <p:spPr bwMode="auto">
          <a:xfrm>
            <a:off x="2519396" y="2731324"/>
            <a:ext cx="38162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接箭头连接符 76"/>
          <p:cNvCxnSpPr/>
          <p:nvPr/>
        </p:nvCxnSpPr>
        <p:spPr bwMode="auto">
          <a:xfrm>
            <a:off x="2532632" y="3120537"/>
            <a:ext cx="38162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1" name="组合 80"/>
          <p:cNvGrpSpPr/>
          <p:nvPr/>
        </p:nvGrpSpPr>
        <p:grpSpPr>
          <a:xfrm>
            <a:off x="5962766" y="3698777"/>
            <a:ext cx="3112227" cy="2992551"/>
            <a:chOff x="3256913" y="2807147"/>
            <a:chExt cx="3600000" cy="3600000"/>
          </a:xfrm>
        </p:grpSpPr>
        <p:sp>
          <p:nvSpPr>
            <p:cNvPr id="82" name="椭圆 81"/>
            <p:cNvSpPr/>
            <p:nvPr/>
          </p:nvSpPr>
          <p:spPr bwMode="auto">
            <a:xfrm>
              <a:off x="4336913" y="3887147"/>
              <a:ext cx="1440000" cy="144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3" name="椭圆 82"/>
            <p:cNvSpPr/>
            <p:nvPr/>
          </p:nvSpPr>
          <p:spPr bwMode="auto">
            <a:xfrm>
              <a:off x="3976913" y="3527147"/>
              <a:ext cx="2160000" cy="216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4" name="椭圆 83"/>
            <p:cNvSpPr/>
            <p:nvPr/>
          </p:nvSpPr>
          <p:spPr bwMode="auto">
            <a:xfrm>
              <a:off x="3616913" y="3167147"/>
              <a:ext cx="2880000" cy="288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5" name="椭圆 84"/>
            <p:cNvSpPr/>
            <p:nvPr/>
          </p:nvSpPr>
          <p:spPr bwMode="auto">
            <a:xfrm>
              <a:off x="3256913" y="2807147"/>
              <a:ext cx="3600000" cy="3600000"/>
            </a:xfrm>
            <a:prstGeom prst="ellipse">
              <a:avLst/>
            </a:prstGeom>
            <a:noFill/>
            <a:ln w="254000" cap="flat" cmpd="sng" algn="ctr">
              <a:solidFill>
                <a:schemeClr val="accent4">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86" name="组合 85"/>
            <p:cNvGrpSpPr/>
            <p:nvPr/>
          </p:nvGrpSpPr>
          <p:grpSpPr>
            <a:xfrm>
              <a:off x="4804194" y="3414596"/>
              <a:ext cx="489287" cy="248755"/>
              <a:chOff x="7900341" y="1829215"/>
              <a:chExt cx="489287" cy="248755"/>
            </a:xfrm>
          </p:grpSpPr>
          <p:sp>
            <p:nvSpPr>
              <p:cNvPr id="107" name="圆角矩形 106"/>
              <p:cNvSpPr/>
              <p:nvPr/>
            </p:nvSpPr>
            <p:spPr bwMode="auto">
              <a:xfrm>
                <a:off x="7900341" y="182921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8" name="圆角矩形 107"/>
              <p:cNvSpPr/>
              <p:nvPr/>
            </p:nvSpPr>
            <p:spPr bwMode="auto">
              <a:xfrm>
                <a:off x="8144500" y="1831997"/>
                <a:ext cx="245128" cy="245973"/>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87" name="组合 86"/>
            <p:cNvGrpSpPr/>
            <p:nvPr/>
          </p:nvGrpSpPr>
          <p:grpSpPr>
            <a:xfrm>
              <a:off x="5287626" y="4920563"/>
              <a:ext cx="489287" cy="248755"/>
              <a:chOff x="7900341" y="1829215"/>
              <a:chExt cx="489287" cy="248755"/>
            </a:xfrm>
          </p:grpSpPr>
          <p:sp>
            <p:nvSpPr>
              <p:cNvPr id="105" name="圆角矩形 104"/>
              <p:cNvSpPr/>
              <p:nvPr/>
            </p:nvSpPr>
            <p:spPr bwMode="auto">
              <a:xfrm>
                <a:off x="7900341" y="182921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6" name="圆角矩形 105"/>
              <p:cNvSpPr/>
              <p:nvPr/>
            </p:nvSpPr>
            <p:spPr bwMode="auto">
              <a:xfrm>
                <a:off x="8144500" y="1831997"/>
                <a:ext cx="245128" cy="245973"/>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88" name="组合 87"/>
            <p:cNvGrpSpPr/>
            <p:nvPr/>
          </p:nvGrpSpPr>
          <p:grpSpPr>
            <a:xfrm>
              <a:off x="4605193" y="3887147"/>
              <a:ext cx="489287" cy="248755"/>
              <a:chOff x="7900341" y="1829215"/>
              <a:chExt cx="489287" cy="248755"/>
            </a:xfrm>
          </p:grpSpPr>
          <p:sp>
            <p:nvSpPr>
              <p:cNvPr id="103" name="圆角矩形 102"/>
              <p:cNvSpPr/>
              <p:nvPr/>
            </p:nvSpPr>
            <p:spPr bwMode="auto">
              <a:xfrm>
                <a:off x="7900341" y="182921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4" name="圆角矩形 103"/>
              <p:cNvSpPr/>
              <p:nvPr/>
            </p:nvSpPr>
            <p:spPr bwMode="auto">
              <a:xfrm>
                <a:off x="8144500" y="1831997"/>
                <a:ext cx="245128" cy="245973"/>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89" name="组合 88"/>
            <p:cNvGrpSpPr/>
            <p:nvPr/>
          </p:nvGrpSpPr>
          <p:grpSpPr>
            <a:xfrm>
              <a:off x="3587624" y="3678124"/>
              <a:ext cx="489287" cy="248755"/>
              <a:chOff x="7900341" y="1829215"/>
              <a:chExt cx="489287" cy="248755"/>
            </a:xfrm>
          </p:grpSpPr>
          <p:sp>
            <p:nvSpPr>
              <p:cNvPr id="101" name="圆角矩形 100"/>
              <p:cNvSpPr/>
              <p:nvPr/>
            </p:nvSpPr>
            <p:spPr bwMode="auto">
              <a:xfrm>
                <a:off x="7900341" y="182921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2" name="圆角矩形 101"/>
              <p:cNvSpPr/>
              <p:nvPr/>
            </p:nvSpPr>
            <p:spPr bwMode="auto">
              <a:xfrm>
                <a:off x="8144500" y="1831997"/>
                <a:ext cx="245128" cy="245973"/>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90" name="组合 89"/>
            <p:cNvGrpSpPr/>
            <p:nvPr/>
          </p:nvGrpSpPr>
          <p:grpSpPr>
            <a:xfrm>
              <a:off x="4388283" y="5477469"/>
              <a:ext cx="489287" cy="248755"/>
              <a:chOff x="7900341" y="1829215"/>
              <a:chExt cx="489287" cy="248755"/>
            </a:xfrm>
          </p:grpSpPr>
          <p:sp>
            <p:nvSpPr>
              <p:cNvPr id="99" name="圆角矩形 98"/>
              <p:cNvSpPr/>
              <p:nvPr/>
            </p:nvSpPr>
            <p:spPr bwMode="auto">
              <a:xfrm>
                <a:off x="7900341" y="182921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0" name="圆角矩形 99"/>
              <p:cNvSpPr/>
              <p:nvPr/>
            </p:nvSpPr>
            <p:spPr bwMode="auto">
              <a:xfrm>
                <a:off x="8144500" y="1831997"/>
                <a:ext cx="245128" cy="245973"/>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91" name="组合 90"/>
            <p:cNvGrpSpPr/>
            <p:nvPr/>
          </p:nvGrpSpPr>
          <p:grpSpPr>
            <a:xfrm>
              <a:off x="3372494" y="4209878"/>
              <a:ext cx="489287" cy="248755"/>
              <a:chOff x="7900341" y="1829215"/>
              <a:chExt cx="489287" cy="248755"/>
            </a:xfrm>
          </p:grpSpPr>
          <p:sp>
            <p:nvSpPr>
              <p:cNvPr id="97" name="圆角矩形 96"/>
              <p:cNvSpPr/>
              <p:nvPr/>
            </p:nvSpPr>
            <p:spPr bwMode="auto">
              <a:xfrm>
                <a:off x="7900341" y="1829215"/>
                <a:ext cx="245128" cy="245973"/>
              </a:xfrm>
              <a:prstGeom prst="round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8" name="圆角矩形 97"/>
              <p:cNvSpPr/>
              <p:nvPr/>
            </p:nvSpPr>
            <p:spPr bwMode="auto">
              <a:xfrm>
                <a:off x="8144500" y="1831997"/>
                <a:ext cx="245128" cy="245973"/>
              </a:xfrm>
              <a:prstGeom prst="round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cxnSp>
          <p:nvCxnSpPr>
            <p:cNvPr id="92" name="直接连接符 91"/>
            <p:cNvCxnSpPr>
              <a:stCxn id="108" idx="2"/>
            </p:cNvCxnSpPr>
            <p:nvPr/>
          </p:nvCxnSpPr>
          <p:spPr bwMode="auto">
            <a:xfrm flipH="1">
              <a:off x="4849353" y="3663351"/>
              <a:ext cx="321564" cy="226578"/>
            </a:xfrm>
            <a:prstGeom prst="line">
              <a:avLst/>
            </a:pr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3" name="任意多边形 92"/>
            <p:cNvSpPr/>
            <p:nvPr/>
          </p:nvSpPr>
          <p:spPr bwMode="auto">
            <a:xfrm>
              <a:off x="4066038" y="3848070"/>
              <a:ext cx="912362" cy="550711"/>
            </a:xfrm>
            <a:custGeom>
              <a:avLst/>
              <a:gdLst>
                <a:gd name="connsiteX0" fmla="*/ 1001486 w 1001486"/>
                <a:gd name="connsiteY0" fmla="*/ 101600 h 508952"/>
                <a:gd name="connsiteX1" fmla="*/ 769257 w 1001486"/>
                <a:gd name="connsiteY1" fmla="*/ 508000 h 508952"/>
                <a:gd name="connsiteX2" fmla="*/ 0 w 1001486"/>
                <a:gd name="connsiteY2" fmla="*/ 0 h 508952"/>
                <a:gd name="connsiteX3" fmla="*/ 0 w 1001486"/>
                <a:gd name="connsiteY3" fmla="*/ 0 h 508952"/>
              </a:gdLst>
              <a:ahLst/>
              <a:cxnLst>
                <a:cxn ang="0">
                  <a:pos x="connsiteX0" y="connsiteY0"/>
                </a:cxn>
                <a:cxn ang="0">
                  <a:pos x="connsiteX1" y="connsiteY1"/>
                </a:cxn>
                <a:cxn ang="0">
                  <a:pos x="connsiteX2" y="connsiteY2"/>
                </a:cxn>
                <a:cxn ang="0">
                  <a:pos x="connsiteX3" y="connsiteY3"/>
                </a:cxn>
              </a:cxnLst>
              <a:rect l="l" t="t" r="r" b="b"/>
              <a:pathLst>
                <a:path w="1001486" h="508952">
                  <a:moveTo>
                    <a:pt x="1001486" y="101600"/>
                  </a:moveTo>
                  <a:cubicBezTo>
                    <a:pt x="968828" y="313266"/>
                    <a:pt x="936171" y="524933"/>
                    <a:pt x="769257" y="508000"/>
                  </a:cubicBezTo>
                  <a:cubicBezTo>
                    <a:pt x="602343" y="491067"/>
                    <a:pt x="0" y="0"/>
                    <a:pt x="0" y="0"/>
                  </a:cubicBezTo>
                  <a:lnTo>
                    <a:pt x="0" y="0"/>
                  </a:ln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94" name="任意多边形 93"/>
            <p:cNvSpPr/>
            <p:nvPr/>
          </p:nvSpPr>
          <p:spPr bwMode="auto">
            <a:xfrm>
              <a:off x="3744686" y="4339771"/>
              <a:ext cx="1524000" cy="638629"/>
            </a:xfrm>
            <a:custGeom>
              <a:avLst/>
              <a:gdLst>
                <a:gd name="connsiteX0" fmla="*/ 0 w 1524000"/>
                <a:gd name="connsiteY0" fmla="*/ 0 h 638629"/>
                <a:gd name="connsiteX1" fmla="*/ 1524000 w 1524000"/>
                <a:gd name="connsiteY1" fmla="*/ 638629 h 638629"/>
                <a:gd name="connsiteX2" fmla="*/ 1524000 w 1524000"/>
                <a:gd name="connsiteY2" fmla="*/ 638629 h 638629"/>
              </a:gdLst>
              <a:ahLst/>
              <a:cxnLst>
                <a:cxn ang="0">
                  <a:pos x="connsiteX0" y="connsiteY0"/>
                </a:cxn>
                <a:cxn ang="0">
                  <a:pos x="connsiteX1" y="connsiteY1"/>
                </a:cxn>
                <a:cxn ang="0">
                  <a:pos x="connsiteX2" y="connsiteY2"/>
                </a:cxn>
              </a:cxnLst>
              <a:rect l="l" t="t" r="r" b="b"/>
              <a:pathLst>
                <a:path w="1524000" h="638629">
                  <a:moveTo>
                    <a:pt x="0" y="0"/>
                  </a:moveTo>
                  <a:lnTo>
                    <a:pt x="1524000" y="638629"/>
                  </a:lnTo>
                  <a:lnTo>
                    <a:pt x="1524000" y="638629"/>
                  </a:ln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95" name="任意多边形 94"/>
            <p:cNvSpPr/>
            <p:nvPr/>
          </p:nvSpPr>
          <p:spPr bwMode="auto">
            <a:xfrm>
              <a:off x="4876800" y="5021943"/>
              <a:ext cx="754743" cy="619862"/>
            </a:xfrm>
            <a:custGeom>
              <a:avLst/>
              <a:gdLst>
                <a:gd name="connsiteX0" fmla="*/ 754743 w 754743"/>
                <a:gd name="connsiteY0" fmla="*/ 0 h 619862"/>
                <a:gd name="connsiteX1" fmla="*/ 449943 w 754743"/>
                <a:gd name="connsiteY1" fmla="*/ 537028 h 619862"/>
                <a:gd name="connsiteX2" fmla="*/ 0 w 754743"/>
                <a:gd name="connsiteY2" fmla="*/ 609600 h 619862"/>
              </a:gdLst>
              <a:ahLst/>
              <a:cxnLst>
                <a:cxn ang="0">
                  <a:pos x="connsiteX0" y="connsiteY0"/>
                </a:cxn>
                <a:cxn ang="0">
                  <a:pos x="connsiteX1" y="connsiteY1"/>
                </a:cxn>
                <a:cxn ang="0">
                  <a:pos x="connsiteX2" y="connsiteY2"/>
                </a:cxn>
              </a:cxnLst>
              <a:rect l="l" t="t" r="r" b="b"/>
              <a:pathLst>
                <a:path w="754743" h="619862">
                  <a:moveTo>
                    <a:pt x="754743" y="0"/>
                  </a:moveTo>
                  <a:cubicBezTo>
                    <a:pt x="665238" y="217714"/>
                    <a:pt x="575733" y="435428"/>
                    <a:pt x="449943" y="537028"/>
                  </a:cubicBezTo>
                  <a:cubicBezTo>
                    <a:pt x="324152" y="638628"/>
                    <a:pt x="162076" y="624114"/>
                    <a:pt x="0" y="609600"/>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cxnSp>
          <p:nvCxnSpPr>
            <p:cNvPr id="96" name="直接连接符 95"/>
            <p:cNvCxnSpPr/>
            <p:nvPr/>
          </p:nvCxnSpPr>
          <p:spPr bwMode="auto">
            <a:xfrm flipH="1">
              <a:off x="3521326" y="3867547"/>
              <a:ext cx="444128" cy="349564"/>
            </a:xfrm>
            <a:prstGeom prst="line">
              <a:avLst/>
            </a:pr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aphicFrame>
        <p:nvGraphicFramePr>
          <p:cNvPr id="109" name="表格 108"/>
          <p:cNvGraphicFramePr>
            <a:graphicFrameLocks noGrp="1"/>
          </p:cNvGraphicFramePr>
          <p:nvPr>
            <p:extLst>
              <p:ext uri="{D42A27DB-BD31-4B8C-83A1-F6EECF244321}">
                <p14:modId xmlns:p14="http://schemas.microsoft.com/office/powerpoint/2010/main" val="47172399"/>
              </p:ext>
            </p:extLst>
          </p:nvPr>
        </p:nvGraphicFramePr>
        <p:xfrm>
          <a:off x="8196590" y="2968771"/>
          <a:ext cx="857996" cy="731520"/>
        </p:xfrm>
        <a:graphic>
          <a:graphicData uri="http://schemas.openxmlformats.org/drawingml/2006/table">
            <a:tbl>
              <a:tblPr firstRow="1" bandRow="1">
                <a:tableStyleId>{5C22544A-7EE6-4342-B048-85BDC9FD1C3A}</a:tableStyleId>
              </a:tblPr>
              <a:tblGrid>
                <a:gridCol w="857996">
                  <a:extLst>
                    <a:ext uri="{9D8B030D-6E8A-4147-A177-3AD203B41FA5}">
                      <a16:colId xmlns:a16="http://schemas.microsoft.com/office/drawing/2014/main" val="20000"/>
                    </a:ext>
                  </a:extLst>
                </a:gridCol>
              </a:tblGrid>
              <a:tr h="0">
                <a:tc>
                  <a:txBody>
                    <a:bodyPr/>
                    <a:lstStyle/>
                    <a:p>
                      <a:pPr algn="ctr"/>
                      <a:r>
                        <a:rPr lang="zh-CN" altLang="en-US" dirty="0">
                          <a:latin typeface="华文中宋" panose="02010600040101010101" pitchFamily="2" charset="-122"/>
                          <a:ea typeface="华文中宋" panose="02010600040101010101" pitchFamily="2" charset="-122"/>
                        </a:rPr>
                        <a:t>起 点</a:t>
                      </a:r>
                    </a:p>
                  </a:txBody>
                  <a:tcPr/>
                </a:tc>
                <a:extLst>
                  <a:ext uri="{0D108BD9-81ED-4DB2-BD59-A6C34878D82A}">
                    <a16:rowId xmlns:a16="http://schemas.microsoft.com/office/drawing/2014/main" val="10000"/>
                  </a:ext>
                </a:extLst>
              </a:tr>
              <a:tr h="0">
                <a:tc>
                  <a:txBody>
                    <a:bodyPr/>
                    <a:lstStyle/>
                    <a:p>
                      <a:pPr algn="ctr"/>
                      <a:endParaRPr lang="zh-CN" altLang="en-US" dirty="0">
                        <a:latin typeface="华文中宋" panose="02010600040101010101" pitchFamily="2" charset="-122"/>
                        <a:ea typeface="华文中宋" panose="02010600040101010101" pitchFamily="2" charset="-122"/>
                      </a:endParaRPr>
                    </a:p>
                  </a:txBody>
                  <a:tcPr/>
                </a:tc>
                <a:extLst>
                  <a:ext uri="{0D108BD9-81ED-4DB2-BD59-A6C34878D82A}">
                    <a16:rowId xmlns:a16="http://schemas.microsoft.com/office/drawing/2014/main" val="10001"/>
                  </a:ext>
                </a:extLst>
              </a:tr>
            </a:tbl>
          </a:graphicData>
        </a:graphic>
      </p:graphicFrame>
      <p:sp>
        <p:nvSpPr>
          <p:cNvPr id="110" name="任意多边形 109"/>
          <p:cNvSpPr/>
          <p:nvPr/>
        </p:nvSpPr>
        <p:spPr bwMode="auto">
          <a:xfrm rot="18889701">
            <a:off x="7394264" y="3616905"/>
            <a:ext cx="1205117" cy="368283"/>
          </a:xfrm>
          <a:custGeom>
            <a:avLst/>
            <a:gdLst>
              <a:gd name="connsiteX0" fmla="*/ 2481943 w 2481943"/>
              <a:gd name="connsiteY0" fmla="*/ 806657 h 806657"/>
              <a:gd name="connsiteX1" fmla="*/ 1436914 w 2481943"/>
              <a:gd name="connsiteY1" fmla="*/ 8371 h 806657"/>
              <a:gd name="connsiteX2" fmla="*/ 0 w 2481943"/>
              <a:gd name="connsiteY2" fmla="*/ 458314 h 806657"/>
            </a:gdLst>
            <a:ahLst/>
            <a:cxnLst>
              <a:cxn ang="0">
                <a:pos x="connsiteX0" y="connsiteY0"/>
              </a:cxn>
              <a:cxn ang="0">
                <a:pos x="connsiteX1" y="connsiteY1"/>
              </a:cxn>
              <a:cxn ang="0">
                <a:pos x="connsiteX2" y="connsiteY2"/>
              </a:cxn>
            </a:cxnLst>
            <a:rect l="l" t="t" r="r" b="b"/>
            <a:pathLst>
              <a:path w="2481943" h="806657">
                <a:moveTo>
                  <a:pt x="2481943" y="806657"/>
                </a:moveTo>
                <a:cubicBezTo>
                  <a:pt x="2166257" y="436542"/>
                  <a:pt x="1850571" y="66428"/>
                  <a:pt x="1436914" y="8371"/>
                </a:cubicBezTo>
                <a:cubicBezTo>
                  <a:pt x="1023257" y="-49686"/>
                  <a:pt x="511628" y="204314"/>
                  <a:pt x="0" y="458314"/>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1" name="椭圆 110"/>
          <p:cNvSpPr/>
          <p:nvPr/>
        </p:nvSpPr>
        <p:spPr bwMode="auto">
          <a:xfrm flipV="1">
            <a:off x="8507813" y="3393043"/>
            <a:ext cx="218021" cy="238492"/>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effectLst/>
              <a:latin typeface="Arial" panose="020B0604020202020204" pitchFamily="34" charset="0"/>
              <a:ea typeface="宋体" panose="02010600030101010101" pitchFamily="2" charset="-122"/>
            </a:endParaRPr>
          </a:p>
        </p:txBody>
      </p:sp>
      <p:sp>
        <p:nvSpPr>
          <p:cNvPr id="112" name="文本框 111"/>
          <p:cNvSpPr txBox="1"/>
          <p:nvPr/>
        </p:nvSpPr>
        <p:spPr>
          <a:xfrm>
            <a:off x="8038781" y="2579872"/>
            <a:ext cx="1210588" cy="400110"/>
          </a:xfrm>
          <a:prstGeom prst="rect">
            <a:avLst/>
          </a:prstGeom>
          <a:no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链接表示</a:t>
            </a:r>
          </a:p>
        </p:txBody>
      </p:sp>
      <p:sp>
        <p:nvSpPr>
          <p:cNvPr id="114" name="文本框 113"/>
          <p:cNvSpPr txBox="1"/>
          <p:nvPr/>
        </p:nvSpPr>
        <p:spPr>
          <a:xfrm>
            <a:off x="294354" y="1723715"/>
            <a:ext cx="954107" cy="400110"/>
          </a:xfrm>
          <a:prstGeom prst="rect">
            <a:avLst/>
          </a:prstGeom>
          <a:solidFill>
            <a:schemeClr val="accent2">
              <a:lumMod val="40000"/>
              <a:lumOff val="60000"/>
            </a:schemeClr>
          </a:solidFill>
        </p:spPr>
        <p:txBody>
          <a:bodyPr wrap="none" rtlCol="0">
            <a:spAutoFit/>
          </a:bodyPr>
          <a:lstStyle/>
          <a:p>
            <a:r>
              <a:rPr lang="zh-CN" altLang="en-US" sz="2000" dirty="0">
                <a:latin typeface="华文新魏" panose="02010800040101010101" pitchFamily="2" charset="-122"/>
                <a:ea typeface="华文新魏" panose="02010800040101010101" pitchFamily="2" charset="-122"/>
              </a:rPr>
              <a:t>顶点表</a:t>
            </a:r>
          </a:p>
        </p:txBody>
      </p:sp>
      <p:sp>
        <p:nvSpPr>
          <p:cNvPr id="115" name="文本框 114"/>
          <p:cNvSpPr txBox="1"/>
          <p:nvPr/>
        </p:nvSpPr>
        <p:spPr>
          <a:xfrm>
            <a:off x="2548825" y="1711865"/>
            <a:ext cx="954107" cy="400110"/>
          </a:xfrm>
          <a:prstGeom prst="rect">
            <a:avLst/>
          </a:prstGeom>
          <a:solidFill>
            <a:schemeClr val="accent2">
              <a:lumMod val="40000"/>
              <a:lumOff val="60000"/>
            </a:schemeClr>
          </a:solidFill>
        </p:spPr>
        <p:txBody>
          <a:bodyPr wrap="none" rtlCol="0">
            <a:spAutoFit/>
          </a:bodyPr>
          <a:lstStyle/>
          <a:p>
            <a:r>
              <a:rPr lang="zh-CN" altLang="en-US" sz="2000" dirty="0">
                <a:latin typeface="华文新魏" panose="02010800040101010101" pitchFamily="2" charset="-122"/>
                <a:ea typeface="华文新魏" panose="02010800040101010101" pitchFamily="2" charset="-122"/>
              </a:rPr>
              <a:t>出边表</a:t>
            </a:r>
          </a:p>
        </p:txBody>
      </p:sp>
      <p:sp>
        <p:nvSpPr>
          <p:cNvPr id="125" name="矩形 124"/>
          <p:cNvSpPr/>
          <p:nvPr/>
        </p:nvSpPr>
        <p:spPr bwMode="auto">
          <a:xfrm>
            <a:off x="2034875" y="2166364"/>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6" name="矩形 125"/>
          <p:cNvSpPr/>
          <p:nvPr/>
        </p:nvSpPr>
        <p:spPr bwMode="auto">
          <a:xfrm>
            <a:off x="2025581" y="2578279"/>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7" name="矩形 126"/>
          <p:cNvSpPr/>
          <p:nvPr/>
        </p:nvSpPr>
        <p:spPr bwMode="auto">
          <a:xfrm>
            <a:off x="2042547" y="2962708"/>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9" name="矩形 128"/>
          <p:cNvSpPr/>
          <p:nvPr/>
        </p:nvSpPr>
        <p:spPr bwMode="auto">
          <a:xfrm>
            <a:off x="2894078" y="2167956"/>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0" name="矩形 129"/>
          <p:cNvSpPr/>
          <p:nvPr/>
        </p:nvSpPr>
        <p:spPr bwMode="auto">
          <a:xfrm>
            <a:off x="3662424" y="2167956"/>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1" name="矩形 130"/>
          <p:cNvSpPr/>
          <p:nvPr/>
        </p:nvSpPr>
        <p:spPr bwMode="auto">
          <a:xfrm>
            <a:off x="2888796" y="2579872"/>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2" name="矩形 131"/>
          <p:cNvSpPr/>
          <p:nvPr/>
        </p:nvSpPr>
        <p:spPr bwMode="auto">
          <a:xfrm>
            <a:off x="3657143" y="2579872"/>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33" name="矩形 132"/>
          <p:cNvSpPr/>
          <p:nvPr/>
        </p:nvSpPr>
        <p:spPr bwMode="auto">
          <a:xfrm>
            <a:off x="2902033" y="2964115"/>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4" name="矩形 133"/>
          <p:cNvSpPr/>
          <p:nvPr/>
        </p:nvSpPr>
        <p:spPr bwMode="auto">
          <a:xfrm>
            <a:off x="3670380" y="2964114"/>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cxnSp>
        <p:nvCxnSpPr>
          <p:cNvPr id="136" name="直接箭头连接符 135"/>
          <p:cNvCxnSpPr/>
          <p:nvPr/>
        </p:nvCxnSpPr>
        <p:spPr bwMode="auto">
          <a:xfrm>
            <a:off x="3818339" y="2732917"/>
            <a:ext cx="38162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直接箭头连接符 136"/>
          <p:cNvCxnSpPr/>
          <p:nvPr/>
        </p:nvCxnSpPr>
        <p:spPr bwMode="auto">
          <a:xfrm>
            <a:off x="3831575" y="3122130"/>
            <a:ext cx="38162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8" name="矩形 137"/>
          <p:cNvSpPr/>
          <p:nvPr/>
        </p:nvSpPr>
        <p:spPr bwMode="auto">
          <a:xfrm>
            <a:off x="3333818" y="2167957"/>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9" name="矩形 138"/>
          <p:cNvSpPr/>
          <p:nvPr/>
        </p:nvSpPr>
        <p:spPr bwMode="auto">
          <a:xfrm>
            <a:off x="3324524" y="2579872"/>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0" name="矩形 139"/>
          <p:cNvSpPr/>
          <p:nvPr/>
        </p:nvSpPr>
        <p:spPr bwMode="auto">
          <a:xfrm>
            <a:off x="3341490" y="2964301"/>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3" name="矩形 142"/>
          <p:cNvSpPr/>
          <p:nvPr/>
        </p:nvSpPr>
        <p:spPr bwMode="auto">
          <a:xfrm>
            <a:off x="4198109" y="2575631"/>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4" name="矩形 143"/>
          <p:cNvSpPr/>
          <p:nvPr/>
        </p:nvSpPr>
        <p:spPr bwMode="auto">
          <a:xfrm>
            <a:off x="4966456" y="2575631"/>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5" name="矩形 144"/>
          <p:cNvSpPr/>
          <p:nvPr/>
        </p:nvSpPr>
        <p:spPr bwMode="auto">
          <a:xfrm>
            <a:off x="4211346" y="2959874"/>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6" name="矩形 145"/>
          <p:cNvSpPr/>
          <p:nvPr/>
        </p:nvSpPr>
        <p:spPr bwMode="auto">
          <a:xfrm>
            <a:off x="4979693" y="2959873"/>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cxnSp>
        <p:nvCxnSpPr>
          <p:cNvPr id="149" name="直接箭头连接符 148"/>
          <p:cNvCxnSpPr/>
          <p:nvPr/>
        </p:nvCxnSpPr>
        <p:spPr bwMode="auto">
          <a:xfrm>
            <a:off x="5140888" y="3117889"/>
            <a:ext cx="38162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1" name="矩形 150"/>
          <p:cNvSpPr/>
          <p:nvPr/>
        </p:nvSpPr>
        <p:spPr bwMode="auto">
          <a:xfrm>
            <a:off x="4633837" y="2575631"/>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2" name="矩形 151"/>
          <p:cNvSpPr/>
          <p:nvPr/>
        </p:nvSpPr>
        <p:spPr bwMode="auto">
          <a:xfrm>
            <a:off x="4650803" y="2960060"/>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7" name="矩形 156"/>
          <p:cNvSpPr/>
          <p:nvPr/>
        </p:nvSpPr>
        <p:spPr bwMode="auto">
          <a:xfrm>
            <a:off x="5522508" y="2977763"/>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58" name="矩形 157"/>
          <p:cNvSpPr/>
          <p:nvPr/>
        </p:nvSpPr>
        <p:spPr bwMode="auto">
          <a:xfrm>
            <a:off x="6290855" y="2977762"/>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64" name="矩形 163"/>
          <p:cNvSpPr/>
          <p:nvPr/>
        </p:nvSpPr>
        <p:spPr bwMode="auto">
          <a:xfrm>
            <a:off x="5961965" y="2977949"/>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65" name="矩形 164"/>
          <p:cNvSpPr/>
          <p:nvPr/>
        </p:nvSpPr>
        <p:spPr bwMode="auto">
          <a:xfrm>
            <a:off x="1608988" y="3334532"/>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66" name="矩形 165"/>
          <p:cNvSpPr/>
          <p:nvPr/>
        </p:nvSpPr>
        <p:spPr bwMode="auto">
          <a:xfrm>
            <a:off x="2377335" y="3334531"/>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cxnSp>
        <p:nvCxnSpPr>
          <p:cNvPr id="167" name="直接箭头连接符 166"/>
          <p:cNvCxnSpPr/>
          <p:nvPr/>
        </p:nvCxnSpPr>
        <p:spPr bwMode="auto">
          <a:xfrm>
            <a:off x="2538530" y="3492547"/>
            <a:ext cx="38162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8" name="矩形 167"/>
          <p:cNvSpPr/>
          <p:nvPr/>
        </p:nvSpPr>
        <p:spPr bwMode="auto">
          <a:xfrm>
            <a:off x="2048445" y="3334718"/>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69" name="矩形 168"/>
          <p:cNvSpPr/>
          <p:nvPr/>
        </p:nvSpPr>
        <p:spPr bwMode="auto">
          <a:xfrm>
            <a:off x="2918301" y="3330291"/>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70" name="矩形 169"/>
          <p:cNvSpPr/>
          <p:nvPr/>
        </p:nvSpPr>
        <p:spPr bwMode="auto">
          <a:xfrm>
            <a:off x="3686648" y="3330290"/>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cxnSp>
        <p:nvCxnSpPr>
          <p:cNvPr id="171" name="直接箭头连接符 170"/>
          <p:cNvCxnSpPr/>
          <p:nvPr/>
        </p:nvCxnSpPr>
        <p:spPr bwMode="auto">
          <a:xfrm>
            <a:off x="3847843" y="3488306"/>
            <a:ext cx="38162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2" name="矩形 171"/>
          <p:cNvSpPr/>
          <p:nvPr/>
        </p:nvSpPr>
        <p:spPr bwMode="auto">
          <a:xfrm>
            <a:off x="3357758" y="3330477"/>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9</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73" name="矩形 172"/>
          <p:cNvSpPr/>
          <p:nvPr/>
        </p:nvSpPr>
        <p:spPr bwMode="auto">
          <a:xfrm>
            <a:off x="4229463" y="3348180"/>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74" name="矩形 173"/>
          <p:cNvSpPr/>
          <p:nvPr/>
        </p:nvSpPr>
        <p:spPr bwMode="auto">
          <a:xfrm>
            <a:off x="4997810" y="3348179"/>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76" name="矩形 175"/>
          <p:cNvSpPr/>
          <p:nvPr/>
        </p:nvSpPr>
        <p:spPr bwMode="auto">
          <a:xfrm>
            <a:off x="4668920" y="3348366"/>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14</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78" name="矩形 177"/>
          <p:cNvSpPr/>
          <p:nvPr/>
        </p:nvSpPr>
        <p:spPr bwMode="auto">
          <a:xfrm>
            <a:off x="330996" y="3982611"/>
            <a:ext cx="547733" cy="376374"/>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79" name="矩形 178"/>
          <p:cNvSpPr/>
          <p:nvPr/>
        </p:nvSpPr>
        <p:spPr bwMode="auto">
          <a:xfrm>
            <a:off x="878729" y="3982610"/>
            <a:ext cx="351110" cy="37637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80" name="矩形 179"/>
          <p:cNvSpPr/>
          <p:nvPr/>
        </p:nvSpPr>
        <p:spPr bwMode="auto">
          <a:xfrm>
            <a:off x="330996" y="4350864"/>
            <a:ext cx="547733" cy="376374"/>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81" name="矩形 180"/>
          <p:cNvSpPr/>
          <p:nvPr/>
        </p:nvSpPr>
        <p:spPr bwMode="auto">
          <a:xfrm>
            <a:off x="878729" y="4350864"/>
            <a:ext cx="351110" cy="37637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82" name="矩形 181"/>
          <p:cNvSpPr/>
          <p:nvPr/>
        </p:nvSpPr>
        <p:spPr bwMode="auto">
          <a:xfrm>
            <a:off x="330996" y="4727237"/>
            <a:ext cx="547733" cy="376374"/>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83" name="矩形 182"/>
          <p:cNvSpPr/>
          <p:nvPr/>
        </p:nvSpPr>
        <p:spPr bwMode="auto">
          <a:xfrm>
            <a:off x="878729" y="4727237"/>
            <a:ext cx="351110" cy="37637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184" name="矩形 183"/>
          <p:cNvSpPr/>
          <p:nvPr/>
        </p:nvSpPr>
        <p:spPr bwMode="auto">
          <a:xfrm>
            <a:off x="330996" y="5095491"/>
            <a:ext cx="547733" cy="376374"/>
          </a:xfrm>
          <a:prstGeom prst="rect">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err="1">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85" name="矩形 184"/>
          <p:cNvSpPr/>
          <p:nvPr/>
        </p:nvSpPr>
        <p:spPr bwMode="auto">
          <a:xfrm>
            <a:off x="878729" y="5095490"/>
            <a:ext cx="351110" cy="376374"/>
          </a:xfrm>
          <a:prstGeom prst="rect">
            <a:avLst/>
          </a:prstGeom>
          <a:solidFill>
            <a:srgbClr val="FFE69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cxnSp>
        <p:nvCxnSpPr>
          <p:cNvPr id="188" name="直接箭头连接符 187"/>
          <p:cNvCxnSpPr/>
          <p:nvPr/>
        </p:nvCxnSpPr>
        <p:spPr bwMode="auto">
          <a:xfrm>
            <a:off x="980340" y="3827834"/>
            <a:ext cx="600454"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9" name="矩形 188"/>
          <p:cNvSpPr/>
          <p:nvPr/>
        </p:nvSpPr>
        <p:spPr bwMode="auto">
          <a:xfrm>
            <a:off x="1578006" y="3702300"/>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3</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90" name="矩形 189"/>
          <p:cNvSpPr/>
          <p:nvPr/>
        </p:nvSpPr>
        <p:spPr bwMode="auto">
          <a:xfrm>
            <a:off x="2346353" y="3702299"/>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cxnSp>
        <p:nvCxnSpPr>
          <p:cNvPr id="191" name="直接箭头连接符 190"/>
          <p:cNvCxnSpPr/>
          <p:nvPr/>
        </p:nvCxnSpPr>
        <p:spPr bwMode="auto">
          <a:xfrm>
            <a:off x="2507548" y="3860315"/>
            <a:ext cx="38162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2" name="矩形 191"/>
          <p:cNvSpPr/>
          <p:nvPr/>
        </p:nvSpPr>
        <p:spPr bwMode="auto">
          <a:xfrm>
            <a:off x="2017463" y="3702486"/>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9</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93" name="矩形 192"/>
          <p:cNvSpPr/>
          <p:nvPr/>
        </p:nvSpPr>
        <p:spPr bwMode="auto">
          <a:xfrm>
            <a:off x="2876949" y="3703893"/>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94" name="矩形 193"/>
          <p:cNvSpPr/>
          <p:nvPr/>
        </p:nvSpPr>
        <p:spPr bwMode="auto">
          <a:xfrm>
            <a:off x="3645296" y="3703892"/>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96" name="矩形 195"/>
          <p:cNvSpPr/>
          <p:nvPr/>
        </p:nvSpPr>
        <p:spPr bwMode="auto">
          <a:xfrm>
            <a:off x="3316406" y="3704079"/>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10</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04" name="直接箭头连接符 203"/>
          <p:cNvCxnSpPr/>
          <p:nvPr/>
        </p:nvCxnSpPr>
        <p:spPr bwMode="auto">
          <a:xfrm>
            <a:off x="1008330" y="4207614"/>
            <a:ext cx="600454"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 name="矩形 204"/>
          <p:cNvSpPr/>
          <p:nvPr/>
        </p:nvSpPr>
        <p:spPr bwMode="auto">
          <a:xfrm>
            <a:off x="1605996" y="4082080"/>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06" name="矩形 205"/>
          <p:cNvSpPr/>
          <p:nvPr/>
        </p:nvSpPr>
        <p:spPr bwMode="auto">
          <a:xfrm>
            <a:off x="2374343" y="4082079"/>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cxnSp>
        <p:nvCxnSpPr>
          <p:cNvPr id="207" name="直接箭头连接符 206"/>
          <p:cNvCxnSpPr/>
          <p:nvPr/>
        </p:nvCxnSpPr>
        <p:spPr bwMode="auto">
          <a:xfrm>
            <a:off x="2535538" y="4240095"/>
            <a:ext cx="38162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8" name="矩形 207"/>
          <p:cNvSpPr/>
          <p:nvPr/>
        </p:nvSpPr>
        <p:spPr bwMode="auto">
          <a:xfrm>
            <a:off x="2045453" y="4082266"/>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09" name="矩形 208"/>
          <p:cNvSpPr/>
          <p:nvPr/>
        </p:nvSpPr>
        <p:spPr bwMode="auto">
          <a:xfrm>
            <a:off x="2904939" y="4083673"/>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3</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10" name="矩形 209"/>
          <p:cNvSpPr/>
          <p:nvPr/>
        </p:nvSpPr>
        <p:spPr bwMode="auto">
          <a:xfrm>
            <a:off x="3673286" y="4083672"/>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cxnSp>
        <p:nvCxnSpPr>
          <p:cNvPr id="211" name="直接箭头连接符 210"/>
          <p:cNvCxnSpPr/>
          <p:nvPr/>
        </p:nvCxnSpPr>
        <p:spPr bwMode="auto">
          <a:xfrm>
            <a:off x="3834481" y="4241688"/>
            <a:ext cx="38162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2" name="矩形 211"/>
          <p:cNvSpPr/>
          <p:nvPr/>
        </p:nvSpPr>
        <p:spPr bwMode="auto">
          <a:xfrm>
            <a:off x="3344396" y="4083859"/>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14</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13" name="矩形 212"/>
          <p:cNvSpPr/>
          <p:nvPr/>
        </p:nvSpPr>
        <p:spPr bwMode="auto">
          <a:xfrm>
            <a:off x="4214252" y="4079432"/>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4</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14" name="矩形 213"/>
          <p:cNvSpPr/>
          <p:nvPr/>
        </p:nvSpPr>
        <p:spPr bwMode="auto">
          <a:xfrm>
            <a:off x="4982599" y="4079431"/>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cxnSp>
        <p:nvCxnSpPr>
          <p:cNvPr id="215" name="直接箭头连接符 214"/>
          <p:cNvCxnSpPr/>
          <p:nvPr/>
        </p:nvCxnSpPr>
        <p:spPr bwMode="auto">
          <a:xfrm>
            <a:off x="5143794" y="4237447"/>
            <a:ext cx="38162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6" name="矩形 215"/>
          <p:cNvSpPr/>
          <p:nvPr/>
        </p:nvSpPr>
        <p:spPr bwMode="auto">
          <a:xfrm>
            <a:off x="4653709" y="4079618"/>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10</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17" name="矩形 216"/>
          <p:cNvSpPr/>
          <p:nvPr/>
        </p:nvSpPr>
        <p:spPr bwMode="auto">
          <a:xfrm>
            <a:off x="5525414" y="4097321"/>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18" name="矩形 217"/>
          <p:cNvSpPr/>
          <p:nvPr/>
        </p:nvSpPr>
        <p:spPr bwMode="auto">
          <a:xfrm>
            <a:off x="6293761" y="4097320"/>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19" name="矩形 218"/>
          <p:cNvSpPr/>
          <p:nvPr/>
        </p:nvSpPr>
        <p:spPr bwMode="auto">
          <a:xfrm>
            <a:off x="5964871" y="4097507"/>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20" name="直接箭头连接符 219"/>
          <p:cNvCxnSpPr/>
          <p:nvPr/>
        </p:nvCxnSpPr>
        <p:spPr bwMode="auto">
          <a:xfrm>
            <a:off x="1036619" y="4606465"/>
            <a:ext cx="600454"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1" name="矩形 220"/>
          <p:cNvSpPr/>
          <p:nvPr/>
        </p:nvSpPr>
        <p:spPr bwMode="auto">
          <a:xfrm>
            <a:off x="1634285" y="4480931"/>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5</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22" name="矩形 221"/>
          <p:cNvSpPr/>
          <p:nvPr/>
        </p:nvSpPr>
        <p:spPr bwMode="auto">
          <a:xfrm>
            <a:off x="2402632" y="4480930"/>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cxnSp>
        <p:nvCxnSpPr>
          <p:cNvPr id="223" name="直接箭头连接符 222"/>
          <p:cNvCxnSpPr/>
          <p:nvPr/>
        </p:nvCxnSpPr>
        <p:spPr bwMode="auto">
          <a:xfrm>
            <a:off x="2563827" y="4638946"/>
            <a:ext cx="38162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4" name="矩形 223"/>
          <p:cNvSpPr/>
          <p:nvPr/>
        </p:nvSpPr>
        <p:spPr bwMode="auto">
          <a:xfrm>
            <a:off x="2073742" y="4481117"/>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25" name="矩形 224"/>
          <p:cNvSpPr/>
          <p:nvPr/>
        </p:nvSpPr>
        <p:spPr bwMode="auto">
          <a:xfrm>
            <a:off x="2933228" y="4482524"/>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26" name="矩形 225"/>
          <p:cNvSpPr/>
          <p:nvPr/>
        </p:nvSpPr>
        <p:spPr bwMode="auto">
          <a:xfrm>
            <a:off x="3701575" y="4482523"/>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cxnSp>
        <p:nvCxnSpPr>
          <p:cNvPr id="227" name="直接箭头连接符 226"/>
          <p:cNvCxnSpPr/>
          <p:nvPr/>
        </p:nvCxnSpPr>
        <p:spPr bwMode="auto">
          <a:xfrm>
            <a:off x="3862770" y="4640539"/>
            <a:ext cx="38162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8" name="矩形 227"/>
          <p:cNvSpPr/>
          <p:nvPr/>
        </p:nvSpPr>
        <p:spPr bwMode="auto">
          <a:xfrm>
            <a:off x="3372685" y="4482710"/>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29" name="矩形 228"/>
          <p:cNvSpPr/>
          <p:nvPr/>
        </p:nvSpPr>
        <p:spPr bwMode="auto">
          <a:xfrm>
            <a:off x="4242541" y="4478283"/>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30" name="矩形 229"/>
          <p:cNvSpPr/>
          <p:nvPr/>
        </p:nvSpPr>
        <p:spPr bwMode="auto">
          <a:xfrm>
            <a:off x="5010888" y="4478282"/>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32" name="矩形 231"/>
          <p:cNvSpPr/>
          <p:nvPr/>
        </p:nvSpPr>
        <p:spPr bwMode="auto">
          <a:xfrm>
            <a:off x="4681998" y="4478469"/>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36" name="直接箭头连接符 235"/>
          <p:cNvCxnSpPr/>
          <p:nvPr/>
        </p:nvCxnSpPr>
        <p:spPr bwMode="auto">
          <a:xfrm>
            <a:off x="1033831" y="4934099"/>
            <a:ext cx="600454"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7" name="矩形 236"/>
          <p:cNvSpPr/>
          <p:nvPr/>
        </p:nvSpPr>
        <p:spPr bwMode="auto">
          <a:xfrm>
            <a:off x="1631497" y="4808565"/>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38" name="矩形 237"/>
          <p:cNvSpPr/>
          <p:nvPr/>
        </p:nvSpPr>
        <p:spPr bwMode="auto">
          <a:xfrm>
            <a:off x="2399844" y="4808564"/>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cxnSp>
        <p:nvCxnSpPr>
          <p:cNvPr id="239" name="直接箭头连接符 238"/>
          <p:cNvCxnSpPr/>
          <p:nvPr/>
        </p:nvCxnSpPr>
        <p:spPr bwMode="auto">
          <a:xfrm>
            <a:off x="2561039" y="4966580"/>
            <a:ext cx="38162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0" name="矩形 239"/>
          <p:cNvSpPr/>
          <p:nvPr/>
        </p:nvSpPr>
        <p:spPr bwMode="auto">
          <a:xfrm>
            <a:off x="2070954" y="4808751"/>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1" name="矩形 240"/>
          <p:cNvSpPr/>
          <p:nvPr/>
        </p:nvSpPr>
        <p:spPr bwMode="auto">
          <a:xfrm>
            <a:off x="2930440" y="4810158"/>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2" name="矩形 241"/>
          <p:cNvSpPr/>
          <p:nvPr/>
        </p:nvSpPr>
        <p:spPr bwMode="auto">
          <a:xfrm>
            <a:off x="3698787" y="4810157"/>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cxnSp>
        <p:nvCxnSpPr>
          <p:cNvPr id="243" name="直接箭头连接符 242"/>
          <p:cNvCxnSpPr/>
          <p:nvPr/>
        </p:nvCxnSpPr>
        <p:spPr bwMode="auto">
          <a:xfrm>
            <a:off x="3859982" y="4968173"/>
            <a:ext cx="38162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4" name="矩形 243"/>
          <p:cNvSpPr/>
          <p:nvPr/>
        </p:nvSpPr>
        <p:spPr bwMode="auto">
          <a:xfrm>
            <a:off x="3369897" y="4810344"/>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11</a:t>
            </a:r>
            <a:endParaRPr kumimoji="0" lang="zh-CN" altLang="en-US" sz="9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5" name="矩形 244"/>
          <p:cNvSpPr/>
          <p:nvPr/>
        </p:nvSpPr>
        <p:spPr bwMode="auto">
          <a:xfrm>
            <a:off x="4239753" y="4805917"/>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6" name="矩形 245"/>
          <p:cNvSpPr/>
          <p:nvPr/>
        </p:nvSpPr>
        <p:spPr bwMode="auto">
          <a:xfrm>
            <a:off x="5008100" y="4805916"/>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cxnSp>
        <p:nvCxnSpPr>
          <p:cNvPr id="247" name="直接箭头连接符 246"/>
          <p:cNvCxnSpPr/>
          <p:nvPr/>
        </p:nvCxnSpPr>
        <p:spPr bwMode="auto">
          <a:xfrm>
            <a:off x="5169295" y="4963932"/>
            <a:ext cx="38162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8" name="矩形 247"/>
          <p:cNvSpPr/>
          <p:nvPr/>
        </p:nvSpPr>
        <p:spPr bwMode="auto">
          <a:xfrm>
            <a:off x="4679210" y="4806103"/>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9" name="矩形 248"/>
          <p:cNvSpPr/>
          <p:nvPr/>
        </p:nvSpPr>
        <p:spPr bwMode="auto">
          <a:xfrm>
            <a:off x="5550915" y="4823806"/>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8</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50" name="矩形 249"/>
          <p:cNvSpPr/>
          <p:nvPr/>
        </p:nvSpPr>
        <p:spPr bwMode="auto">
          <a:xfrm>
            <a:off x="6319262" y="4823805"/>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51" name="矩形 250"/>
          <p:cNvSpPr/>
          <p:nvPr/>
        </p:nvSpPr>
        <p:spPr bwMode="auto">
          <a:xfrm>
            <a:off x="5990372" y="4823992"/>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52" name="直接箭头连接符 251"/>
          <p:cNvCxnSpPr/>
          <p:nvPr/>
        </p:nvCxnSpPr>
        <p:spPr bwMode="auto">
          <a:xfrm>
            <a:off x="1048205" y="5302204"/>
            <a:ext cx="600454"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3" name="矩形 252"/>
          <p:cNvSpPr/>
          <p:nvPr/>
        </p:nvSpPr>
        <p:spPr bwMode="auto">
          <a:xfrm>
            <a:off x="1645871" y="5176670"/>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54" name="矩形 253"/>
          <p:cNvSpPr/>
          <p:nvPr/>
        </p:nvSpPr>
        <p:spPr bwMode="auto">
          <a:xfrm>
            <a:off x="2414218" y="5176669"/>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cxnSp>
        <p:nvCxnSpPr>
          <p:cNvPr id="255" name="直接箭头连接符 254"/>
          <p:cNvCxnSpPr/>
          <p:nvPr/>
        </p:nvCxnSpPr>
        <p:spPr bwMode="auto">
          <a:xfrm>
            <a:off x="2575413" y="5334685"/>
            <a:ext cx="38162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6" name="矩形 255"/>
          <p:cNvSpPr/>
          <p:nvPr/>
        </p:nvSpPr>
        <p:spPr bwMode="auto">
          <a:xfrm>
            <a:off x="2085328" y="5176856"/>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dirty="0">
                <a:latin typeface="华文中宋" panose="02010600040101010101" pitchFamily="2" charset="-122"/>
                <a:ea typeface="华文中宋" panose="02010600040101010101" pitchFamily="2" charset="-122"/>
              </a:rPr>
              <a:t>2</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57" name="矩形 256"/>
          <p:cNvSpPr/>
          <p:nvPr/>
        </p:nvSpPr>
        <p:spPr bwMode="auto">
          <a:xfrm>
            <a:off x="2944814" y="5178263"/>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58" name="矩形 257"/>
          <p:cNvSpPr/>
          <p:nvPr/>
        </p:nvSpPr>
        <p:spPr bwMode="auto">
          <a:xfrm>
            <a:off x="3713161" y="5178262"/>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cxnSp>
        <p:nvCxnSpPr>
          <p:cNvPr id="259" name="直接箭头连接符 258"/>
          <p:cNvCxnSpPr/>
          <p:nvPr/>
        </p:nvCxnSpPr>
        <p:spPr bwMode="auto">
          <a:xfrm>
            <a:off x="3874356" y="5336278"/>
            <a:ext cx="38162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0" name="矩形 259"/>
          <p:cNvSpPr/>
          <p:nvPr/>
        </p:nvSpPr>
        <p:spPr bwMode="auto">
          <a:xfrm>
            <a:off x="3384271" y="5178449"/>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6</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61" name="矩形 260"/>
          <p:cNvSpPr/>
          <p:nvPr/>
        </p:nvSpPr>
        <p:spPr bwMode="auto">
          <a:xfrm>
            <a:off x="4254127" y="5174022"/>
            <a:ext cx="441324" cy="295174"/>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62" name="矩形 261"/>
          <p:cNvSpPr/>
          <p:nvPr/>
        </p:nvSpPr>
        <p:spPr bwMode="auto">
          <a:xfrm>
            <a:off x="5022474" y="5174021"/>
            <a:ext cx="282900" cy="295174"/>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endParaRPr>
          </a:p>
        </p:txBody>
      </p:sp>
      <p:sp>
        <p:nvSpPr>
          <p:cNvPr id="264" name="矩形 263"/>
          <p:cNvSpPr/>
          <p:nvPr/>
        </p:nvSpPr>
        <p:spPr bwMode="auto">
          <a:xfrm>
            <a:off x="4693584" y="5174208"/>
            <a:ext cx="336562" cy="292864"/>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7</a:t>
            </a:r>
            <a:endParaRPr kumimoji="0"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61380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down)">
                                      <p:cBhvr>
                                        <p:cTn id="10" dur="500"/>
                                        <p:tgtEl>
                                          <p:spTgt spid="4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down)">
                                      <p:cBhvr>
                                        <p:cTn id="13" dur="500"/>
                                        <p:tgtEl>
                                          <p:spTgt spid="4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down)">
                                      <p:cBhvr>
                                        <p:cTn id="16" dur="500"/>
                                        <p:tgtEl>
                                          <p:spTgt spid="4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down)">
                                      <p:cBhvr>
                                        <p:cTn id="19" dur="500"/>
                                        <p:tgtEl>
                                          <p:spTgt spid="4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down)">
                                      <p:cBhvr>
                                        <p:cTn id="22" dur="500"/>
                                        <p:tgtEl>
                                          <p:spTgt spid="4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down)">
                                      <p:cBhvr>
                                        <p:cTn id="28" dur="500"/>
                                        <p:tgtEl>
                                          <p:spTgt spid="5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wipe(down)">
                                      <p:cBhvr>
                                        <p:cTn id="31" dur="500"/>
                                        <p:tgtEl>
                                          <p:spTgt spid="11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wipe(down)">
                                      <p:cBhvr>
                                        <p:cTn id="34" dur="500"/>
                                        <p:tgtEl>
                                          <p:spTgt spid="11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down)">
                                      <p:cBhvr>
                                        <p:cTn id="37" dur="500"/>
                                        <p:tgtEl>
                                          <p:spTgt spid="52"/>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wipe(down)">
                                      <p:cBhvr>
                                        <p:cTn id="40" dur="500"/>
                                        <p:tgtEl>
                                          <p:spTgt spid="11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78"/>
                                        </p:tgtEl>
                                        <p:attrNameLst>
                                          <p:attrName>style.visibility</p:attrName>
                                        </p:attrNameLst>
                                      </p:cBhvr>
                                      <p:to>
                                        <p:strVal val="visible"/>
                                      </p:to>
                                    </p:set>
                                    <p:animEffect transition="in" filter="wipe(down)">
                                      <p:cBhvr>
                                        <p:cTn id="43" dur="500"/>
                                        <p:tgtEl>
                                          <p:spTgt spid="178"/>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79"/>
                                        </p:tgtEl>
                                        <p:attrNameLst>
                                          <p:attrName>style.visibility</p:attrName>
                                        </p:attrNameLst>
                                      </p:cBhvr>
                                      <p:to>
                                        <p:strVal val="visible"/>
                                      </p:to>
                                    </p:set>
                                    <p:animEffect transition="in" filter="wipe(down)">
                                      <p:cBhvr>
                                        <p:cTn id="46" dur="500"/>
                                        <p:tgtEl>
                                          <p:spTgt spid="179"/>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80"/>
                                        </p:tgtEl>
                                        <p:attrNameLst>
                                          <p:attrName>style.visibility</p:attrName>
                                        </p:attrNameLst>
                                      </p:cBhvr>
                                      <p:to>
                                        <p:strVal val="visible"/>
                                      </p:to>
                                    </p:set>
                                    <p:animEffect transition="in" filter="wipe(down)">
                                      <p:cBhvr>
                                        <p:cTn id="49" dur="500"/>
                                        <p:tgtEl>
                                          <p:spTgt spid="180"/>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81"/>
                                        </p:tgtEl>
                                        <p:attrNameLst>
                                          <p:attrName>style.visibility</p:attrName>
                                        </p:attrNameLst>
                                      </p:cBhvr>
                                      <p:to>
                                        <p:strVal val="visible"/>
                                      </p:to>
                                    </p:set>
                                    <p:animEffect transition="in" filter="wipe(down)">
                                      <p:cBhvr>
                                        <p:cTn id="52" dur="500"/>
                                        <p:tgtEl>
                                          <p:spTgt spid="181"/>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wipe(down)">
                                      <p:cBhvr>
                                        <p:cTn id="55" dur="500"/>
                                        <p:tgtEl>
                                          <p:spTgt spid="182"/>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83"/>
                                        </p:tgtEl>
                                        <p:attrNameLst>
                                          <p:attrName>style.visibility</p:attrName>
                                        </p:attrNameLst>
                                      </p:cBhvr>
                                      <p:to>
                                        <p:strVal val="visible"/>
                                      </p:to>
                                    </p:set>
                                    <p:animEffect transition="in" filter="wipe(down)">
                                      <p:cBhvr>
                                        <p:cTn id="58" dur="500"/>
                                        <p:tgtEl>
                                          <p:spTgt spid="183"/>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84"/>
                                        </p:tgtEl>
                                        <p:attrNameLst>
                                          <p:attrName>style.visibility</p:attrName>
                                        </p:attrNameLst>
                                      </p:cBhvr>
                                      <p:to>
                                        <p:strVal val="visible"/>
                                      </p:to>
                                    </p:set>
                                    <p:animEffect transition="in" filter="wipe(down)">
                                      <p:cBhvr>
                                        <p:cTn id="61" dur="500"/>
                                        <p:tgtEl>
                                          <p:spTgt spid="184"/>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185"/>
                                        </p:tgtEl>
                                        <p:attrNameLst>
                                          <p:attrName>style.visibility</p:attrName>
                                        </p:attrNameLst>
                                      </p:cBhvr>
                                      <p:to>
                                        <p:strVal val="visible"/>
                                      </p:to>
                                    </p:set>
                                    <p:animEffect transition="in" filter="wipe(down)">
                                      <p:cBhvr>
                                        <p:cTn id="64" dur="500"/>
                                        <p:tgtEl>
                                          <p:spTgt spid="18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115"/>
                                        </p:tgtEl>
                                        <p:attrNameLst>
                                          <p:attrName>style.visibility</p:attrName>
                                        </p:attrNameLst>
                                      </p:cBhvr>
                                      <p:to>
                                        <p:strVal val="visible"/>
                                      </p:to>
                                    </p:set>
                                    <p:animEffect transition="in" filter="wipe(down)">
                                      <p:cBhvr>
                                        <p:cTn id="69" dur="500"/>
                                        <p:tgtEl>
                                          <p:spTgt spid="11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wipe(down)">
                                      <p:cBhvr>
                                        <p:cTn id="74" dur="500"/>
                                        <p:tgtEl>
                                          <p:spTgt spid="71"/>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wipe(down)">
                                      <p:cBhvr>
                                        <p:cTn id="77" dur="500"/>
                                        <p:tgtEl>
                                          <p:spTgt spid="44"/>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wipe(down)">
                                      <p:cBhvr>
                                        <p:cTn id="80" dur="500"/>
                                        <p:tgtEl>
                                          <p:spTgt spid="45"/>
                                        </p:tgtEl>
                                      </p:cBhvr>
                                    </p:animEffect>
                                  </p:childTnLst>
                                </p:cTn>
                              </p:par>
                              <p:par>
                                <p:cTn id="81" presetID="22" presetClass="entr" presetSubtype="4" fill="hold" nodeType="with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wipe(down)">
                                      <p:cBhvr>
                                        <p:cTn id="83" dur="500"/>
                                        <p:tgtEl>
                                          <p:spTgt spid="75"/>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125"/>
                                        </p:tgtEl>
                                        <p:attrNameLst>
                                          <p:attrName>style.visibility</p:attrName>
                                        </p:attrNameLst>
                                      </p:cBhvr>
                                      <p:to>
                                        <p:strVal val="visible"/>
                                      </p:to>
                                    </p:set>
                                    <p:animEffect transition="in" filter="wipe(down)">
                                      <p:cBhvr>
                                        <p:cTn id="86" dur="500"/>
                                        <p:tgtEl>
                                          <p:spTgt spid="125"/>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129"/>
                                        </p:tgtEl>
                                        <p:attrNameLst>
                                          <p:attrName>style.visibility</p:attrName>
                                        </p:attrNameLst>
                                      </p:cBhvr>
                                      <p:to>
                                        <p:strVal val="visible"/>
                                      </p:to>
                                    </p:set>
                                    <p:animEffect transition="in" filter="wipe(down)">
                                      <p:cBhvr>
                                        <p:cTn id="89" dur="500"/>
                                        <p:tgtEl>
                                          <p:spTgt spid="129"/>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130"/>
                                        </p:tgtEl>
                                        <p:attrNameLst>
                                          <p:attrName>style.visibility</p:attrName>
                                        </p:attrNameLst>
                                      </p:cBhvr>
                                      <p:to>
                                        <p:strVal val="visible"/>
                                      </p:to>
                                    </p:set>
                                    <p:animEffect transition="in" filter="wipe(down)">
                                      <p:cBhvr>
                                        <p:cTn id="92" dur="500"/>
                                        <p:tgtEl>
                                          <p:spTgt spid="130"/>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138"/>
                                        </p:tgtEl>
                                        <p:attrNameLst>
                                          <p:attrName>style.visibility</p:attrName>
                                        </p:attrNameLst>
                                      </p:cBhvr>
                                      <p:to>
                                        <p:strVal val="visible"/>
                                      </p:to>
                                    </p:set>
                                    <p:animEffect transition="in" filter="wipe(down)">
                                      <p:cBhvr>
                                        <p:cTn id="95" dur="500"/>
                                        <p:tgtEl>
                                          <p:spTgt spid="138"/>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72"/>
                                        </p:tgtEl>
                                        <p:attrNameLst>
                                          <p:attrName>style.visibility</p:attrName>
                                        </p:attrNameLst>
                                      </p:cBhvr>
                                      <p:to>
                                        <p:strVal val="visible"/>
                                      </p:to>
                                    </p:set>
                                    <p:animEffect transition="in" filter="wipe(down)">
                                      <p:cBhvr>
                                        <p:cTn id="100" dur="500"/>
                                        <p:tgtEl>
                                          <p:spTgt spid="7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57"/>
                                        </p:tgtEl>
                                        <p:attrNameLst>
                                          <p:attrName>style.visibility</p:attrName>
                                        </p:attrNameLst>
                                      </p:cBhvr>
                                      <p:to>
                                        <p:strVal val="visible"/>
                                      </p:to>
                                    </p:set>
                                    <p:animEffect transition="in" filter="wipe(down)">
                                      <p:cBhvr>
                                        <p:cTn id="103" dur="500"/>
                                        <p:tgtEl>
                                          <p:spTgt spid="57"/>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58"/>
                                        </p:tgtEl>
                                        <p:attrNameLst>
                                          <p:attrName>style.visibility</p:attrName>
                                        </p:attrNameLst>
                                      </p:cBhvr>
                                      <p:to>
                                        <p:strVal val="visible"/>
                                      </p:to>
                                    </p:set>
                                    <p:animEffect transition="in" filter="wipe(down)">
                                      <p:cBhvr>
                                        <p:cTn id="106" dur="500"/>
                                        <p:tgtEl>
                                          <p:spTgt spid="58"/>
                                        </p:tgtEl>
                                      </p:cBhvr>
                                    </p:animEffect>
                                  </p:childTnLst>
                                </p:cTn>
                              </p:par>
                              <p:par>
                                <p:cTn id="107" presetID="22" presetClass="entr" presetSubtype="4" fill="hold" nodeType="with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wipe(down)">
                                      <p:cBhvr>
                                        <p:cTn id="109" dur="500"/>
                                        <p:tgtEl>
                                          <p:spTgt spid="76"/>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126"/>
                                        </p:tgtEl>
                                        <p:attrNameLst>
                                          <p:attrName>style.visibility</p:attrName>
                                        </p:attrNameLst>
                                      </p:cBhvr>
                                      <p:to>
                                        <p:strVal val="visible"/>
                                      </p:to>
                                    </p:set>
                                    <p:animEffect transition="in" filter="wipe(down)">
                                      <p:cBhvr>
                                        <p:cTn id="112" dur="500"/>
                                        <p:tgtEl>
                                          <p:spTgt spid="126"/>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31"/>
                                        </p:tgtEl>
                                        <p:attrNameLst>
                                          <p:attrName>style.visibility</p:attrName>
                                        </p:attrNameLst>
                                      </p:cBhvr>
                                      <p:to>
                                        <p:strVal val="visible"/>
                                      </p:to>
                                    </p:set>
                                    <p:animEffect transition="in" filter="wipe(down)">
                                      <p:cBhvr>
                                        <p:cTn id="115" dur="500"/>
                                        <p:tgtEl>
                                          <p:spTgt spid="131"/>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132"/>
                                        </p:tgtEl>
                                        <p:attrNameLst>
                                          <p:attrName>style.visibility</p:attrName>
                                        </p:attrNameLst>
                                      </p:cBhvr>
                                      <p:to>
                                        <p:strVal val="visible"/>
                                      </p:to>
                                    </p:set>
                                    <p:animEffect transition="in" filter="wipe(down)">
                                      <p:cBhvr>
                                        <p:cTn id="118" dur="500"/>
                                        <p:tgtEl>
                                          <p:spTgt spid="132"/>
                                        </p:tgtEl>
                                      </p:cBhvr>
                                    </p:animEffect>
                                  </p:childTnLst>
                                </p:cTn>
                              </p:par>
                              <p:par>
                                <p:cTn id="119" presetID="22" presetClass="entr" presetSubtype="4" fill="hold" nodeType="withEffect">
                                  <p:stCondLst>
                                    <p:cond delay="0"/>
                                  </p:stCondLst>
                                  <p:childTnLst>
                                    <p:set>
                                      <p:cBhvr>
                                        <p:cTn id="120" dur="1" fill="hold">
                                          <p:stCondLst>
                                            <p:cond delay="0"/>
                                          </p:stCondLst>
                                        </p:cTn>
                                        <p:tgtEl>
                                          <p:spTgt spid="136"/>
                                        </p:tgtEl>
                                        <p:attrNameLst>
                                          <p:attrName>style.visibility</p:attrName>
                                        </p:attrNameLst>
                                      </p:cBhvr>
                                      <p:to>
                                        <p:strVal val="visible"/>
                                      </p:to>
                                    </p:set>
                                    <p:animEffect transition="in" filter="wipe(down)">
                                      <p:cBhvr>
                                        <p:cTn id="121" dur="500"/>
                                        <p:tgtEl>
                                          <p:spTgt spid="136"/>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139"/>
                                        </p:tgtEl>
                                        <p:attrNameLst>
                                          <p:attrName>style.visibility</p:attrName>
                                        </p:attrNameLst>
                                      </p:cBhvr>
                                      <p:to>
                                        <p:strVal val="visible"/>
                                      </p:to>
                                    </p:set>
                                    <p:animEffect transition="in" filter="wipe(down)">
                                      <p:cBhvr>
                                        <p:cTn id="124" dur="500"/>
                                        <p:tgtEl>
                                          <p:spTgt spid="139"/>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143"/>
                                        </p:tgtEl>
                                        <p:attrNameLst>
                                          <p:attrName>style.visibility</p:attrName>
                                        </p:attrNameLst>
                                      </p:cBhvr>
                                      <p:to>
                                        <p:strVal val="visible"/>
                                      </p:to>
                                    </p:set>
                                    <p:animEffect transition="in" filter="wipe(down)">
                                      <p:cBhvr>
                                        <p:cTn id="127" dur="500"/>
                                        <p:tgtEl>
                                          <p:spTgt spid="143"/>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144"/>
                                        </p:tgtEl>
                                        <p:attrNameLst>
                                          <p:attrName>style.visibility</p:attrName>
                                        </p:attrNameLst>
                                      </p:cBhvr>
                                      <p:to>
                                        <p:strVal val="visible"/>
                                      </p:to>
                                    </p:set>
                                    <p:animEffect transition="in" filter="wipe(down)">
                                      <p:cBhvr>
                                        <p:cTn id="130" dur="500"/>
                                        <p:tgtEl>
                                          <p:spTgt spid="144"/>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151"/>
                                        </p:tgtEl>
                                        <p:attrNameLst>
                                          <p:attrName>style.visibility</p:attrName>
                                        </p:attrNameLst>
                                      </p:cBhvr>
                                      <p:to>
                                        <p:strVal val="visible"/>
                                      </p:to>
                                    </p:set>
                                    <p:animEffect transition="in" filter="wipe(down)">
                                      <p:cBhvr>
                                        <p:cTn id="133" dur="500"/>
                                        <p:tgtEl>
                                          <p:spTgt spid="151"/>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nodeType="clickEffect">
                                  <p:stCondLst>
                                    <p:cond delay="0"/>
                                  </p:stCondLst>
                                  <p:childTnLst>
                                    <p:set>
                                      <p:cBhvr>
                                        <p:cTn id="137" dur="1" fill="hold">
                                          <p:stCondLst>
                                            <p:cond delay="0"/>
                                          </p:stCondLst>
                                        </p:cTn>
                                        <p:tgtEl>
                                          <p:spTgt spid="73"/>
                                        </p:tgtEl>
                                        <p:attrNameLst>
                                          <p:attrName>style.visibility</p:attrName>
                                        </p:attrNameLst>
                                      </p:cBhvr>
                                      <p:to>
                                        <p:strVal val="visible"/>
                                      </p:to>
                                    </p:set>
                                    <p:animEffect transition="in" filter="wipe(down)">
                                      <p:cBhvr>
                                        <p:cTn id="138" dur="500"/>
                                        <p:tgtEl>
                                          <p:spTgt spid="73"/>
                                        </p:tgtEl>
                                      </p:cBhvr>
                                    </p:animEffect>
                                  </p:childTnLst>
                                </p:cTn>
                              </p:par>
                              <p:par>
                                <p:cTn id="139" presetID="22" presetClass="entr" presetSubtype="4" fill="hold" nodeType="withEffect">
                                  <p:stCondLst>
                                    <p:cond delay="0"/>
                                  </p:stCondLst>
                                  <p:childTnLst>
                                    <p:set>
                                      <p:cBhvr>
                                        <p:cTn id="140" dur="1" fill="hold">
                                          <p:stCondLst>
                                            <p:cond delay="0"/>
                                          </p:stCondLst>
                                        </p:cTn>
                                        <p:tgtEl>
                                          <p:spTgt spid="74"/>
                                        </p:tgtEl>
                                        <p:attrNameLst>
                                          <p:attrName>style.visibility</p:attrName>
                                        </p:attrNameLst>
                                      </p:cBhvr>
                                      <p:to>
                                        <p:strVal val="visible"/>
                                      </p:to>
                                    </p:set>
                                    <p:animEffect transition="in" filter="wipe(down)">
                                      <p:cBhvr>
                                        <p:cTn id="141" dur="500"/>
                                        <p:tgtEl>
                                          <p:spTgt spid="74"/>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63"/>
                                        </p:tgtEl>
                                        <p:attrNameLst>
                                          <p:attrName>style.visibility</p:attrName>
                                        </p:attrNameLst>
                                      </p:cBhvr>
                                      <p:to>
                                        <p:strVal val="visible"/>
                                      </p:to>
                                    </p:set>
                                    <p:animEffect transition="in" filter="wipe(down)">
                                      <p:cBhvr>
                                        <p:cTn id="144" dur="500"/>
                                        <p:tgtEl>
                                          <p:spTgt spid="63"/>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64"/>
                                        </p:tgtEl>
                                        <p:attrNameLst>
                                          <p:attrName>style.visibility</p:attrName>
                                        </p:attrNameLst>
                                      </p:cBhvr>
                                      <p:to>
                                        <p:strVal val="visible"/>
                                      </p:to>
                                    </p:set>
                                    <p:animEffect transition="in" filter="wipe(down)">
                                      <p:cBhvr>
                                        <p:cTn id="147" dur="500"/>
                                        <p:tgtEl>
                                          <p:spTgt spid="64"/>
                                        </p:tgtEl>
                                      </p:cBhvr>
                                    </p:animEffect>
                                  </p:childTnLst>
                                </p:cTn>
                              </p:par>
                              <p:par>
                                <p:cTn id="148" presetID="22" presetClass="entr" presetSubtype="4" fill="hold" nodeType="withEffect">
                                  <p:stCondLst>
                                    <p:cond delay="0"/>
                                  </p:stCondLst>
                                  <p:childTnLst>
                                    <p:set>
                                      <p:cBhvr>
                                        <p:cTn id="149" dur="1" fill="hold">
                                          <p:stCondLst>
                                            <p:cond delay="0"/>
                                          </p:stCondLst>
                                        </p:cTn>
                                        <p:tgtEl>
                                          <p:spTgt spid="77"/>
                                        </p:tgtEl>
                                        <p:attrNameLst>
                                          <p:attrName>style.visibility</p:attrName>
                                        </p:attrNameLst>
                                      </p:cBhvr>
                                      <p:to>
                                        <p:strVal val="visible"/>
                                      </p:to>
                                    </p:set>
                                    <p:animEffect transition="in" filter="wipe(down)">
                                      <p:cBhvr>
                                        <p:cTn id="150" dur="500"/>
                                        <p:tgtEl>
                                          <p:spTgt spid="77"/>
                                        </p:tgtEl>
                                      </p:cBhvr>
                                    </p:animEffect>
                                  </p:childTnLst>
                                </p:cTn>
                              </p:par>
                              <p:par>
                                <p:cTn id="151" presetID="22" presetClass="entr" presetSubtype="4" fill="hold" grpId="0" nodeType="withEffect">
                                  <p:stCondLst>
                                    <p:cond delay="0"/>
                                  </p:stCondLst>
                                  <p:childTnLst>
                                    <p:set>
                                      <p:cBhvr>
                                        <p:cTn id="152" dur="1" fill="hold">
                                          <p:stCondLst>
                                            <p:cond delay="0"/>
                                          </p:stCondLst>
                                        </p:cTn>
                                        <p:tgtEl>
                                          <p:spTgt spid="127"/>
                                        </p:tgtEl>
                                        <p:attrNameLst>
                                          <p:attrName>style.visibility</p:attrName>
                                        </p:attrNameLst>
                                      </p:cBhvr>
                                      <p:to>
                                        <p:strVal val="visible"/>
                                      </p:to>
                                    </p:set>
                                    <p:animEffect transition="in" filter="wipe(down)">
                                      <p:cBhvr>
                                        <p:cTn id="153" dur="500"/>
                                        <p:tgtEl>
                                          <p:spTgt spid="127"/>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133"/>
                                        </p:tgtEl>
                                        <p:attrNameLst>
                                          <p:attrName>style.visibility</p:attrName>
                                        </p:attrNameLst>
                                      </p:cBhvr>
                                      <p:to>
                                        <p:strVal val="visible"/>
                                      </p:to>
                                    </p:set>
                                    <p:animEffect transition="in" filter="wipe(down)">
                                      <p:cBhvr>
                                        <p:cTn id="156" dur="500"/>
                                        <p:tgtEl>
                                          <p:spTgt spid="133"/>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134"/>
                                        </p:tgtEl>
                                        <p:attrNameLst>
                                          <p:attrName>style.visibility</p:attrName>
                                        </p:attrNameLst>
                                      </p:cBhvr>
                                      <p:to>
                                        <p:strVal val="visible"/>
                                      </p:to>
                                    </p:set>
                                    <p:animEffect transition="in" filter="wipe(down)">
                                      <p:cBhvr>
                                        <p:cTn id="159" dur="500"/>
                                        <p:tgtEl>
                                          <p:spTgt spid="134"/>
                                        </p:tgtEl>
                                      </p:cBhvr>
                                    </p:animEffect>
                                  </p:childTnLst>
                                </p:cTn>
                              </p:par>
                              <p:par>
                                <p:cTn id="160" presetID="22" presetClass="entr" presetSubtype="4" fill="hold" nodeType="withEffect">
                                  <p:stCondLst>
                                    <p:cond delay="0"/>
                                  </p:stCondLst>
                                  <p:childTnLst>
                                    <p:set>
                                      <p:cBhvr>
                                        <p:cTn id="161" dur="1" fill="hold">
                                          <p:stCondLst>
                                            <p:cond delay="0"/>
                                          </p:stCondLst>
                                        </p:cTn>
                                        <p:tgtEl>
                                          <p:spTgt spid="137"/>
                                        </p:tgtEl>
                                        <p:attrNameLst>
                                          <p:attrName>style.visibility</p:attrName>
                                        </p:attrNameLst>
                                      </p:cBhvr>
                                      <p:to>
                                        <p:strVal val="visible"/>
                                      </p:to>
                                    </p:set>
                                    <p:animEffect transition="in" filter="wipe(down)">
                                      <p:cBhvr>
                                        <p:cTn id="162" dur="500"/>
                                        <p:tgtEl>
                                          <p:spTgt spid="137"/>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140"/>
                                        </p:tgtEl>
                                        <p:attrNameLst>
                                          <p:attrName>style.visibility</p:attrName>
                                        </p:attrNameLst>
                                      </p:cBhvr>
                                      <p:to>
                                        <p:strVal val="visible"/>
                                      </p:to>
                                    </p:set>
                                    <p:animEffect transition="in" filter="wipe(down)">
                                      <p:cBhvr>
                                        <p:cTn id="165" dur="500"/>
                                        <p:tgtEl>
                                          <p:spTgt spid="140"/>
                                        </p:tgtEl>
                                      </p:cBhvr>
                                    </p:animEffect>
                                  </p:childTnLst>
                                </p:cTn>
                              </p:par>
                              <p:par>
                                <p:cTn id="166" presetID="22" presetClass="entr" presetSubtype="4" fill="hold" grpId="0" nodeType="withEffect">
                                  <p:stCondLst>
                                    <p:cond delay="0"/>
                                  </p:stCondLst>
                                  <p:childTnLst>
                                    <p:set>
                                      <p:cBhvr>
                                        <p:cTn id="167" dur="1" fill="hold">
                                          <p:stCondLst>
                                            <p:cond delay="0"/>
                                          </p:stCondLst>
                                        </p:cTn>
                                        <p:tgtEl>
                                          <p:spTgt spid="145"/>
                                        </p:tgtEl>
                                        <p:attrNameLst>
                                          <p:attrName>style.visibility</p:attrName>
                                        </p:attrNameLst>
                                      </p:cBhvr>
                                      <p:to>
                                        <p:strVal val="visible"/>
                                      </p:to>
                                    </p:set>
                                    <p:animEffect transition="in" filter="wipe(down)">
                                      <p:cBhvr>
                                        <p:cTn id="168" dur="500"/>
                                        <p:tgtEl>
                                          <p:spTgt spid="145"/>
                                        </p:tgtEl>
                                      </p:cBhvr>
                                    </p:animEffect>
                                  </p:childTnLst>
                                </p:cTn>
                              </p:par>
                              <p:par>
                                <p:cTn id="169" presetID="22" presetClass="entr" presetSubtype="4" fill="hold" grpId="0" nodeType="withEffect">
                                  <p:stCondLst>
                                    <p:cond delay="0"/>
                                  </p:stCondLst>
                                  <p:childTnLst>
                                    <p:set>
                                      <p:cBhvr>
                                        <p:cTn id="170" dur="1" fill="hold">
                                          <p:stCondLst>
                                            <p:cond delay="0"/>
                                          </p:stCondLst>
                                        </p:cTn>
                                        <p:tgtEl>
                                          <p:spTgt spid="146"/>
                                        </p:tgtEl>
                                        <p:attrNameLst>
                                          <p:attrName>style.visibility</p:attrName>
                                        </p:attrNameLst>
                                      </p:cBhvr>
                                      <p:to>
                                        <p:strVal val="visible"/>
                                      </p:to>
                                    </p:set>
                                    <p:animEffect transition="in" filter="wipe(down)">
                                      <p:cBhvr>
                                        <p:cTn id="171" dur="500"/>
                                        <p:tgtEl>
                                          <p:spTgt spid="146"/>
                                        </p:tgtEl>
                                      </p:cBhvr>
                                    </p:animEffect>
                                  </p:childTnLst>
                                </p:cTn>
                              </p:par>
                              <p:par>
                                <p:cTn id="172" presetID="22" presetClass="entr" presetSubtype="4" fill="hold" nodeType="withEffect">
                                  <p:stCondLst>
                                    <p:cond delay="0"/>
                                  </p:stCondLst>
                                  <p:childTnLst>
                                    <p:set>
                                      <p:cBhvr>
                                        <p:cTn id="173" dur="1" fill="hold">
                                          <p:stCondLst>
                                            <p:cond delay="0"/>
                                          </p:stCondLst>
                                        </p:cTn>
                                        <p:tgtEl>
                                          <p:spTgt spid="149"/>
                                        </p:tgtEl>
                                        <p:attrNameLst>
                                          <p:attrName>style.visibility</p:attrName>
                                        </p:attrNameLst>
                                      </p:cBhvr>
                                      <p:to>
                                        <p:strVal val="visible"/>
                                      </p:to>
                                    </p:set>
                                    <p:animEffect transition="in" filter="wipe(down)">
                                      <p:cBhvr>
                                        <p:cTn id="174" dur="500"/>
                                        <p:tgtEl>
                                          <p:spTgt spid="149"/>
                                        </p:tgtEl>
                                      </p:cBhvr>
                                    </p:animEffect>
                                  </p:childTnLst>
                                </p:cTn>
                              </p:par>
                              <p:par>
                                <p:cTn id="175" presetID="22" presetClass="entr" presetSubtype="4" fill="hold" grpId="0" nodeType="withEffect">
                                  <p:stCondLst>
                                    <p:cond delay="0"/>
                                  </p:stCondLst>
                                  <p:childTnLst>
                                    <p:set>
                                      <p:cBhvr>
                                        <p:cTn id="176" dur="1" fill="hold">
                                          <p:stCondLst>
                                            <p:cond delay="0"/>
                                          </p:stCondLst>
                                        </p:cTn>
                                        <p:tgtEl>
                                          <p:spTgt spid="152"/>
                                        </p:tgtEl>
                                        <p:attrNameLst>
                                          <p:attrName>style.visibility</p:attrName>
                                        </p:attrNameLst>
                                      </p:cBhvr>
                                      <p:to>
                                        <p:strVal val="visible"/>
                                      </p:to>
                                    </p:set>
                                    <p:animEffect transition="in" filter="wipe(down)">
                                      <p:cBhvr>
                                        <p:cTn id="177" dur="500"/>
                                        <p:tgtEl>
                                          <p:spTgt spid="152"/>
                                        </p:tgtEl>
                                      </p:cBhvr>
                                    </p:animEffect>
                                  </p:childTnLst>
                                </p:cTn>
                              </p:par>
                              <p:par>
                                <p:cTn id="178" presetID="22" presetClass="entr" presetSubtype="4" fill="hold" grpId="0" nodeType="withEffect">
                                  <p:stCondLst>
                                    <p:cond delay="0"/>
                                  </p:stCondLst>
                                  <p:childTnLst>
                                    <p:set>
                                      <p:cBhvr>
                                        <p:cTn id="179" dur="1" fill="hold">
                                          <p:stCondLst>
                                            <p:cond delay="0"/>
                                          </p:stCondLst>
                                        </p:cTn>
                                        <p:tgtEl>
                                          <p:spTgt spid="157"/>
                                        </p:tgtEl>
                                        <p:attrNameLst>
                                          <p:attrName>style.visibility</p:attrName>
                                        </p:attrNameLst>
                                      </p:cBhvr>
                                      <p:to>
                                        <p:strVal val="visible"/>
                                      </p:to>
                                    </p:set>
                                    <p:animEffect transition="in" filter="wipe(down)">
                                      <p:cBhvr>
                                        <p:cTn id="180" dur="500"/>
                                        <p:tgtEl>
                                          <p:spTgt spid="157"/>
                                        </p:tgtEl>
                                      </p:cBhvr>
                                    </p:animEffect>
                                  </p:childTnLst>
                                </p:cTn>
                              </p:par>
                              <p:par>
                                <p:cTn id="181" presetID="22" presetClass="entr" presetSubtype="4" fill="hold" grpId="0" nodeType="withEffect">
                                  <p:stCondLst>
                                    <p:cond delay="0"/>
                                  </p:stCondLst>
                                  <p:childTnLst>
                                    <p:set>
                                      <p:cBhvr>
                                        <p:cTn id="182" dur="1" fill="hold">
                                          <p:stCondLst>
                                            <p:cond delay="0"/>
                                          </p:stCondLst>
                                        </p:cTn>
                                        <p:tgtEl>
                                          <p:spTgt spid="158"/>
                                        </p:tgtEl>
                                        <p:attrNameLst>
                                          <p:attrName>style.visibility</p:attrName>
                                        </p:attrNameLst>
                                      </p:cBhvr>
                                      <p:to>
                                        <p:strVal val="visible"/>
                                      </p:to>
                                    </p:set>
                                    <p:animEffect transition="in" filter="wipe(down)">
                                      <p:cBhvr>
                                        <p:cTn id="183" dur="500"/>
                                        <p:tgtEl>
                                          <p:spTgt spid="158"/>
                                        </p:tgtEl>
                                      </p:cBhvr>
                                    </p:animEffect>
                                  </p:childTnLst>
                                </p:cTn>
                              </p:par>
                              <p:par>
                                <p:cTn id="184" presetID="22" presetClass="entr" presetSubtype="4" fill="hold" grpId="0" nodeType="withEffect">
                                  <p:stCondLst>
                                    <p:cond delay="0"/>
                                  </p:stCondLst>
                                  <p:childTnLst>
                                    <p:set>
                                      <p:cBhvr>
                                        <p:cTn id="185" dur="1" fill="hold">
                                          <p:stCondLst>
                                            <p:cond delay="0"/>
                                          </p:stCondLst>
                                        </p:cTn>
                                        <p:tgtEl>
                                          <p:spTgt spid="164"/>
                                        </p:tgtEl>
                                        <p:attrNameLst>
                                          <p:attrName>style.visibility</p:attrName>
                                        </p:attrNameLst>
                                      </p:cBhvr>
                                      <p:to>
                                        <p:strVal val="visible"/>
                                      </p:to>
                                    </p:set>
                                    <p:animEffect transition="in" filter="wipe(down)">
                                      <p:cBhvr>
                                        <p:cTn id="186" dur="500"/>
                                        <p:tgtEl>
                                          <p:spTgt spid="164"/>
                                        </p:tgtEl>
                                      </p:cBhvr>
                                    </p:animEffect>
                                  </p:childTnLst>
                                </p:cTn>
                              </p:par>
                              <p:par>
                                <p:cTn id="187" presetID="22" presetClass="entr" presetSubtype="4" fill="hold" grpId="0" nodeType="withEffect">
                                  <p:stCondLst>
                                    <p:cond delay="0"/>
                                  </p:stCondLst>
                                  <p:childTnLst>
                                    <p:set>
                                      <p:cBhvr>
                                        <p:cTn id="188" dur="1" fill="hold">
                                          <p:stCondLst>
                                            <p:cond delay="0"/>
                                          </p:stCondLst>
                                        </p:cTn>
                                        <p:tgtEl>
                                          <p:spTgt spid="165"/>
                                        </p:tgtEl>
                                        <p:attrNameLst>
                                          <p:attrName>style.visibility</p:attrName>
                                        </p:attrNameLst>
                                      </p:cBhvr>
                                      <p:to>
                                        <p:strVal val="visible"/>
                                      </p:to>
                                    </p:set>
                                    <p:animEffect transition="in" filter="wipe(down)">
                                      <p:cBhvr>
                                        <p:cTn id="189" dur="500"/>
                                        <p:tgtEl>
                                          <p:spTgt spid="165"/>
                                        </p:tgtEl>
                                      </p:cBhvr>
                                    </p:animEffect>
                                  </p:childTnLst>
                                </p:cTn>
                              </p:par>
                              <p:par>
                                <p:cTn id="190" presetID="22" presetClass="entr" presetSubtype="4" fill="hold" grpId="0" nodeType="withEffect">
                                  <p:stCondLst>
                                    <p:cond delay="0"/>
                                  </p:stCondLst>
                                  <p:childTnLst>
                                    <p:set>
                                      <p:cBhvr>
                                        <p:cTn id="191" dur="1" fill="hold">
                                          <p:stCondLst>
                                            <p:cond delay="0"/>
                                          </p:stCondLst>
                                        </p:cTn>
                                        <p:tgtEl>
                                          <p:spTgt spid="166"/>
                                        </p:tgtEl>
                                        <p:attrNameLst>
                                          <p:attrName>style.visibility</p:attrName>
                                        </p:attrNameLst>
                                      </p:cBhvr>
                                      <p:to>
                                        <p:strVal val="visible"/>
                                      </p:to>
                                    </p:set>
                                    <p:animEffect transition="in" filter="wipe(down)">
                                      <p:cBhvr>
                                        <p:cTn id="192" dur="500"/>
                                        <p:tgtEl>
                                          <p:spTgt spid="166"/>
                                        </p:tgtEl>
                                      </p:cBhvr>
                                    </p:animEffect>
                                  </p:childTnLst>
                                </p:cTn>
                              </p:par>
                              <p:par>
                                <p:cTn id="193" presetID="22" presetClass="entr" presetSubtype="4" fill="hold" nodeType="withEffect">
                                  <p:stCondLst>
                                    <p:cond delay="0"/>
                                  </p:stCondLst>
                                  <p:childTnLst>
                                    <p:set>
                                      <p:cBhvr>
                                        <p:cTn id="194" dur="1" fill="hold">
                                          <p:stCondLst>
                                            <p:cond delay="0"/>
                                          </p:stCondLst>
                                        </p:cTn>
                                        <p:tgtEl>
                                          <p:spTgt spid="167"/>
                                        </p:tgtEl>
                                        <p:attrNameLst>
                                          <p:attrName>style.visibility</p:attrName>
                                        </p:attrNameLst>
                                      </p:cBhvr>
                                      <p:to>
                                        <p:strVal val="visible"/>
                                      </p:to>
                                    </p:set>
                                    <p:animEffect transition="in" filter="wipe(down)">
                                      <p:cBhvr>
                                        <p:cTn id="195" dur="500"/>
                                        <p:tgtEl>
                                          <p:spTgt spid="167"/>
                                        </p:tgtEl>
                                      </p:cBhvr>
                                    </p:animEffect>
                                  </p:childTnLst>
                                </p:cTn>
                              </p:par>
                              <p:par>
                                <p:cTn id="196" presetID="22" presetClass="entr" presetSubtype="4" fill="hold" grpId="0" nodeType="withEffect">
                                  <p:stCondLst>
                                    <p:cond delay="0"/>
                                  </p:stCondLst>
                                  <p:childTnLst>
                                    <p:set>
                                      <p:cBhvr>
                                        <p:cTn id="197" dur="1" fill="hold">
                                          <p:stCondLst>
                                            <p:cond delay="0"/>
                                          </p:stCondLst>
                                        </p:cTn>
                                        <p:tgtEl>
                                          <p:spTgt spid="168"/>
                                        </p:tgtEl>
                                        <p:attrNameLst>
                                          <p:attrName>style.visibility</p:attrName>
                                        </p:attrNameLst>
                                      </p:cBhvr>
                                      <p:to>
                                        <p:strVal val="visible"/>
                                      </p:to>
                                    </p:set>
                                    <p:animEffect transition="in" filter="wipe(down)">
                                      <p:cBhvr>
                                        <p:cTn id="198" dur="500"/>
                                        <p:tgtEl>
                                          <p:spTgt spid="168"/>
                                        </p:tgtEl>
                                      </p:cBhvr>
                                    </p:animEffect>
                                  </p:childTnLst>
                                </p:cTn>
                              </p:par>
                              <p:par>
                                <p:cTn id="199" presetID="22" presetClass="entr" presetSubtype="4" fill="hold" grpId="0" nodeType="withEffect">
                                  <p:stCondLst>
                                    <p:cond delay="0"/>
                                  </p:stCondLst>
                                  <p:childTnLst>
                                    <p:set>
                                      <p:cBhvr>
                                        <p:cTn id="200" dur="1" fill="hold">
                                          <p:stCondLst>
                                            <p:cond delay="0"/>
                                          </p:stCondLst>
                                        </p:cTn>
                                        <p:tgtEl>
                                          <p:spTgt spid="169"/>
                                        </p:tgtEl>
                                        <p:attrNameLst>
                                          <p:attrName>style.visibility</p:attrName>
                                        </p:attrNameLst>
                                      </p:cBhvr>
                                      <p:to>
                                        <p:strVal val="visible"/>
                                      </p:to>
                                    </p:set>
                                    <p:animEffect transition="in" filter="wipe(down)">
                                      <p:cBhvr>
                                        <p:cTn id="201" dur="500"/>
                                        <p:tgtEl>
                                          <p:spTgt spid="169"/>
                                        </p:tgtEl>
                                      </p:cBhvr>
                                    </p:animEffect>
                                  </p:childTnLst>
                                </p:cTn>
                              </p:par>
                              <p:par>
                                <p:cTn id="202" presetID="22" presetClass="entr" presetSubtype="4" fill="hold" grpId="0" nodeType="withEffect">
                                  <p:stCondLst>
                                    <p:cond delay="0"/>
                                  </p:stCondLst>
                                  <p:childTnLst>
                                    <p:set>
                                      <p:cBhvr>
                                        <p:cTn id="203" dur="1" fill="hold">
                                          <p:stCondLst>
                                            <p:cond delay="0"/>
                                          </p:stCondLst>
                                        </p:cTn>
                                        <p:tgtEl>
                                          <p:spTgt spid="170"/>
                                        </p:tgtEl>
                                        <p:attrNameLst>
                                          <p:attrName>style.visibility</p:attrName>
                                        </p:attrNameLst>
                                      </p:cBhvr>
                                      <p:to>
                                        <p:strVal val="visible"/>
                                      </p:to>
                                    </p:set>
                                    <p:animEffect transition="in" filter="wipe(down)">
                                      <p:cBhvr>
                                        <p:cTn id="204" dur="500"/>
                                        <p:tgtEl>
                                          <p:spTgt spid="170"/>
                                        </p:tgtEl>
                                      </p:cBhvr>
                                    </p:animEffect>
                                  </p:childTnLst>
                                </p:cTn>
                              </p:par>
                              <p:par>
                                <p:cTn id="205" presetID="22" presetClass="entr" presetSubtype="4" fill="hold" nodeType="withEffect">
                                  <p:stCondLst>
                                    <p:cond delay="0"/>
                                  </p:stCondLst>
                                  <p:childTnLst>
                                    <p:set>
                                      <p:cBhvr>
                                        <p:cTn id="206" dur="1" fill="hold">
                                          <p:stCondLst>
                                            <p:cond delay="0"/>
                                          </p:stCondLst>
                                        </p:cTn>
                                        <p:tgtEl>
                                          <p:spTgt spid="171"/>
                                        </p:tgtEl>
                                        <p:attrNameLst>
                                          <p:attrName>style.visibility</p:attrName>
                                        </p:attrNameLst>
                                      </p:cBhvr>
                                      <p:to>
                                        <p:strVal val="visible"/>
                                      </p:to>
                                    </p:set>
                                    <p:animEffect transition="in" filter="wipe(down)">
                                      <p:cBhvr>
                                        <p:cTn id="207" dur="500"/>
                                        <p:tgtEl>
                                          <p:spTgt spid="171"/>
                                        </p:tgtEl>
                                      </p:cBhvr>
                                    </p:animEffect>
                                  </p:childTnLst>
                                </p:cTn>
                              </p:par>
                              <p:par>
                                <p:cTn id="208" presetID="22" presetClass="entr" presetSubtype="4" fill="hold" grpId="0" nodeType="withEffect">
                                  <p:stCondLst>
                                    <p:cond delay="0"/>
                                  </p:stCondLst>
                                  <p:childTnLst>
                                    <p:set>
                                      <p:cBhvr>
                                        <p:cTn id="209" dur="1" fill="hold">
                                          <p:stCondLst>
                                            <p:cond delay="0"/>
                                          </p:stCondLst>
                                        </p:cTn>
                                        <p:tgtEl>
                                          <p:spTgt spid="172"/>
                                        </p:tgtEl>
                                        <p:attrNameLst>
                                          <p:attrName>style.visibility</p:attrName>
                                        </p:attrNameLst>
                                      </p:cBhvr>
                                      <p:to>
                                        <p:strVal val="visible"/>
                                      </p:to>
                                    </p:set>
                                    <p:animEffect transition="in" filter="wipe(down)">
                                      <p:cBhvr>
                                        <p:cTn id="210" dur="500"/>
                                        <p:tgtEl>
                                          <p:spTgt spid="172"/>
                                        </p:tgtEl>
                                      </p:cBhvr>
                                    </p:animEffect>
                                  </p:childTnLst>
                                </p:cTn>
                              </p:par>
                              <p:par>
                                <p:cTn id="211" presetID="22" presetClass="entr" presetSubtype="4" fill="hold" grpId="0" nodeType="withEffect">
                                  <p:stCondLst>
                                    <p:cond delay="0"/>
                                  </p:stCondLst>
                                  <p:childTnLst>
                                    <p:set>
                                      <p:cBhvr>
                                        <p:cTn id="212" dur="1" fill="hold">
                                          <p:stCondLst>
                                            <p:cond delay="0"/>
                                          </p:stCondLst>
                                        </p:cTn>
                                        <p:tgtEl>
                                          <p:spTgt spid="173"/>
                                        </p:tgtEl>
                                        <p:attrNameLst>
                                          <p:attrName>style.visibility</p:attrName>
                                        </p:attrNameLst>
                                      </p:cBhvr>
                                      <p:to>
                                        <p:strVal val="visible"/>
                                      </p:to>
                                    </p:set>
                                    <p:animEffect transition="in" filter="wipe(down)">
                                      <p:cBhvr>
                                        <p:cTn id="213" dur="500"/>
                                        <p:tgtEl>
                                          <p:spTgt spid="173"/>
                                        </p:tgtEl>
                                      </p:cBhvr>
                                    </p:animEffect>
                                  </p:childTnLst>
                                </p:cTn>
                              </p:par>
                              <p:par>
                                <p:cTn id="214" presetID="22" presetClass="entr" presetSubtype="4" fill="hold" grpId="0" nodeType="withEffect">
                                  <p:stCondLst>
                                    <p:cond delay="0"/>
                                  </p:stCondLst>
                                  <p:childTnLst>
                                    <p:set>
                                      <p:cBhvr>
                                        <p:cTn id="215" dur="1" fill="hold">
                                          <p:stCondLst>
                                            <p:cond delay="0"/>
                                          </p:stCondLst>
                                        </p:cTn>
                                        <p:tgtEl>
                                          <p:spTgt spid="174"/>
                                        </p:tgtEl>
                                        <p:attrNameLst>
                                          <p:attrName>style.visibility</p:attrName>
                                        </p:attrNameLst>
                                      </p:cBhvr>
                                      <p:to>
                                        <p:strVal val="visible"/>
                                      </p:to>
                                    </p:set>
                                    <p:animEffect transition="in" filter="wipe(down)">
                                      <p:cBhvr>
                                        <p:cTn id="216" dur="500"/>
                                        <p:tgtEl>
                                          <p:spTgt spid="174"/>
                                        </p:tgtEl>
                                      </p:cBhvr>
                                    </p:animEffect>
                                  </p:childTnLst>
                                </p:cTn>
                              </p:par>
                              <p:par>
                                <p:cTn id="217" presetID="22" presetClass="entr" presetSubtype="4" fill="hold" grpId="0" nodeType="withEffect">
                                  <p:stCondLst>
                                    <p:cond delay="0"/>
                                  </p:stCondLst>
                                  <p:childTnLst>
                                    <p:set>
                                      <p:cBhvr>
                                        <p:cTn id="218" dur="1" fill="hold">
                                          <p:stCondLst>
                                            <p:cond delay="0"/>
                                          </p:stCondLst>
                                        </p:cTn>
                                        <p:tgtEl>
                                          <p:spTgt spid="176"/>
                                        </p:tgtEl>
                                        <p:attrNameLst>
                                          <p:attrName>style.visibility</p:attrName>
                                        </p:attrNameLst>
                                      </p:cBhvr>
                                      <p:to>
                                        <p:strVal val="visible"/>
                                      </p:to>
                                    </p:set>
                                    <p:animEffect transition="in" filter="wipe(down)">
                                      <p:cBhvr>
                                        <p:cTn id="219" dur="500"/>
                                        <p:tgtEl>
                                          <p:spTgt spid="176"/>
                                        </p:tgtEl>
                                      </p:cBhvr>
                                    </p:animEffect>
                                  </p:childTnLst>
                                </p:cTn>
                              </p:par>
                              <p:par>
                                <p:cTn id="220" presetID="22" presetClass="entr" presetSubtype="4" fill="hold" nodeType="withEffect">
                                  <p:stCondLst>
                                    <p:cond delay="0"/>
                                  </p:stCondLst>
                                  <p:childTnLst>
                                    <p:set>
                                      <p:cBhvr>
                                        <p:cTn id="221" dur="1" fill="hold">
                                          <p:stCondLst>
                                            <p:cond delay="0"/>
                                          </p:stCondLst>
                                        </p:cTn>
                                        <p:tgtEl>
                                          <p:spTgt spid="188"/>
                                        </p:tgtEl>
                                        <p:attrNameLst>
                                          <p:attrName>style.visibility</p:attrName>
                                        </p:attrNameLst>
                                      </p:cBhvr>
                                      <p:to>
                                        <p:strVal val="visible"/>
                                      </p:to>
                                    </p:set>
                                    <p:animEffect transition="in" filter="wipe(down)">
                                      <p:cBhvr>
                                        <p:cTn id="222" dur="500"/>
                                        <p:tgtEl>
                                          <p:spTgt spid="188"/>
                                        </p:tgtEl>
                                      </p:cBhvr>
                                    </p:animEffect>
                                  </p:childTnLst>
                                </p:cTn>
                              </p:par>
                              <p:par>
                                <p:cTn id="223" presetID="22" presetClass="entr" presetSubtype="4" fill="hold" grpId="0" nodeType="withEffect">
                                  <p:stCondLst>
                                    <p:cond delay="0"/>
                                  </p:stCondLst>
                                  <p:childTnLst>
                                    <p:set>
                                      <p:cBhvr>
                                        <p:cTn id="224" dur="1" fill="hold">
                                          <p:stCondLst>
                                            <p:cond delay="0"/>
                                          </p:stCondLst>
                                        </p:cTn>
                                        <p:tgtEl>
                                          <p:spTgt spid="189"/>
                                        </p:tgtEl>
                                        <p:attrNameLst>
                                          <p:attrName>style.visibility</p:attrName>
                                        </p:attrNameLst>
                                      </p:cBhvr>
                                      <p:to>
                                        <p:strVal val="visible"/>
                                      </p:to>
                                    </p:set>
                                    <p:animEffect transition="in" filter="wipe(down)">
                                      <p:cBhvr>
                                        <p:cTn id="225" dur="500"/>
                                        <p:tgtEl>
                                          <p:spTgt spid="189"/>
                                        </p:tgtEl>
                                      </p:cBhvr>
                                    </p:animEffect>
                                  </p:childTnLst>
                                </p:cTn>
                              </p:par>
                              <p:par>
                                <p:cTn id="226" presetID="22" presetClass="entr" presetSubtype="4" fill="hold" grpId="0" nodeType="withEffect">
                                  <p:stCondLst>
                                    <p:cond delay="0"/>
                                  </p:stCondLst>
                                  <p:childTnLst>
                                    <p:set>
                                      <p:cBhvr>
                                        <p:cTn id="227" dur="1" fill="hold">
                                          <p:stCondLst>
                                            <p:cond delay="0"/>
                                          </p:stCondLst>
                                        </p:cTn>
                                        <p:tgtEl>
                                          <p:spTgt spid="190"/>
                                        </p:tgtEl>
                                        <p:attrNameLst>
                                          <p:attrName>style.visibility</p:attrName>
                                        </p:attrNameLst>
                                      </p:cBhvr>
                                      <p:to>
                                        <p:strVal val="visible"/>
                                      </p:to>
                                    </p:set>
                                    <p:animEffect transition="in" filter="wipe(down)">
                                      <p:cBhvr>
                                        <p:cTn id="228" dur="500"/>
                                        <p:tgtEl>
                                          <p:spTgt spid="190"/>
                                        </p:tgtEl>
                                      </p:cBhvr>
                                    </p:animEffect>
                                  </p:childTnLst>
                                </p:cTn>
                              </p:par>
                              <p:par>
                                <p:cTn id="229" presetID="22" presetClass="entr" presetSubtype="4" fill="hold" nodeType="withEffect">
                                  <p:stCondLst>
                                    <p:cond delay="0"/>
                                  </p:stCondLst>
                                  <p:childTnLst>
                                    <p:set>
                                      <p:cBhvr>
                                        <p:cTn id="230" dur="1" fill="hold">
                                          <p:stCondLst>
                                            <p:cond delay="0"/>
                                          </p:stCondLst>
                                        </p:cTn>
                                        <p:tgtEl>
                                          <p:spTgt spid="191"/>
                                        </p:tgtEl>
                                        <p:attrNameLst>
                                          <p:attrName>style.visibility</p:attrName>
                                        </p:attrNameLst>
                                      </p:cBhvr>
                                      <p:to>
                                        <p:strVal val="visible"/>
                                      </p:to>
                                    </p:set>
                                    <p:animEffect transition="in" filter="wipe(down)">
                                      <p:cBhvr>
                                        <p:cTn id="231" dur="500"/>
                                        <p:tgtEl>
                                          <p:spTgt spid="191"/>
                                        </p:tgtEl>
                                      </p:cBhvr>
                                    </p:animEffect>
                                  </p:childTnLst>
                                </p:cTn>
                              </p:par>
                              <p:par>
                                <p:cTn id="232" presetID="22" presetClass="entr" presetSubtype="4" fill="hold" grpId="0" nodeType="withEffect">
                                  <p:stCondLst>
                                    <p:cond delay="0"/>
                                  </p:stCondLst>
                                  <p:childTnLst>
                                    <p:set>
                                      <p:cBhvr>
                                        <p:cTn id="233" dur="1" fill="hold">
                                          <p:stCondLst>
                                            <p:cond delay="0"/>
                                          </p:stCondLst>
                                        </p:cTn>
                                        <p:tgtEl>
                                          <p:spTgt spid="192"/>
                                        </p:tgtEl>
                                        <p:attrNameLst>
                                          <p:attrName>style.visibility</p:attrName>
                                        </p:attrNameLst>
                                      </p:cBhvr>
                                      <p:to>
                                        <p:strVal val="visible"/>
                                      </p:to>
                                    </p:set>
                                    <p:animEffect transition="in" filter="wipe(down)">
                                      <p:cBhvr>
                                        <p:cTn id="234" dur="500"/>
                                        <p:tgtEl>
                                          <p:spTgt spid="192"/>
                                        </p:tgtEl>
                                      </p:cBhvr>
                                    </p:animEffect>
                                  </p:childTnLst>
                                </p:cTn>
                              </p:par>
                              <p:par>
                                <p:cTn id="235" presetID="22" presetClass="entr" presetSubtype="4" fill="hold" grpId="0" nodeType="withEffect">
                                  <p:stCondLst>
                                    <p:cond delay="0"/>
                                  </p:stCondLst>
                                  <p:childTnLst>
                                    <p:set>
                                      <p:cBhvr>
                                        <p:cTn id="236" dur="1" fill="hold">
                                          <p:stCondLst>
                                            <p:cond delay="0"/>
                                          </p:stCondLst>
                                        </p:cTn>
                                        <p:tgtEl>
                                          <p:spTgt spid="193"/>
                                        </p:tgtEl>
                                        <p:attrNameLst>
                                          <p:attrName>style.visibility</p:attrName>
                                        </p:attrNameLst>
                                      </p:cBhvr>
                                      <p:to>
                                        <p:strVal val="visible"/>
                                      </p:to>
                                    </p:set>
                                    <p:animEffect transition="in" filter="wipe(down)">
                                      <p:cBhvr>
                                        <p:cTn id="237" dur="500"/>
                                        <p:tgtEl>
                                          <p:spTgt spid="193"/>
                                        </p:tgtEl>
                                      </p:cBhvr>
                                    </p:animEffect>
                                  </p:childTnLst>
                                </p:cTn>
                              </p:par>
                              <p:par>
                                <p:cTn id="238" presetID="22" presetClass="entr" presetSubtype="4" fill="hold" grpId="0" nodeType="withEffect">
                                  <p:stCondLst>
                                    <p:cond delay="0"/>
                                  </p:stCondLst>
                                  <p:childTnLst>
                                    <p:set>
                                      <p:cBhvr>
                                        <p:cTn id="239" dur="1" fill="hold">
                                          <p:stCondLst>
                                            <p:cond delay="0"/>
                                          </p:stCondLst>
                                        </p:cTn>
                                        <p:tgtEl>
                                          <p:spTgt spid="194"/>
                                        </p:tgtEl>
                                        <p:attrNameLst>
                                          <p:attrName>style.visibility</p:attrName>
                                        </p:attrNameLst>
                                      </p:cBhvr>
                                      <p:to>
                                        <p:strVal val="visible"/>
                                      </p:to>
                                    </p:set>
                                    <p:animEffect transition="in" filter="wipe(down)">
                                      <p:cBhvr>
                                        <p:cTn id="240" dur="500"/>
                                        <p:tgtEl>
                                          <p:spTgt spid="194"/>
                                        </p:tgtEl>
                                      </p:cBhvr>
                                    </p:animEffect>
                                  </p:childTnLst>
                                </p:cTn>
                              </p:par>
                              <p:par>
                                <p:cTn id="241" presetID="22" presetClass="entr" presetSubtype="4" fill="hold" grpId="0" nodeType="withEffect">
                                  <p:stCondLst>
                                    <p:cond delay="0"/>
                                  </p:stCondLst>
                                  <p:childTnLst>
                                    <p:set>
                                      <p:cBhvr>
                                        <p:cTn id="242" dur="1" fill="hold">
                                          <p:stCondLst>
                                            <p:cond delay="0"/>
                                          </p:stCondLst>
                                        </p:cTn>
                                        <p:tgtEl>
                                          <p:spTgt spid="196"/>
                                        </p:tgtEl>
                                        <p:attrNameLst>
                                          <p:attrName>style.visibility</p:attrName>
                                        </p:attrNameLst>
                                      </p:cBhvr>
                                      <p:to>
                                        <p:strVal val="visible"/>
                                      </p:to>
                                    </p:set>
                                    <p:animEffect transition="in" filter="wipe(down)">
                                      <p:cBhvr>
                                        <p:cTn id="243" dur="500"/>
                                        <p:tgtEl>
                                          <p:spTgt spid="196"/>
                                        </p:tgtEl>
                                      </p:cBhvr>
                                    </p:animEffect>
                                  </p:childTnLst>
                                </p:cTn>
                              </p:par>
                              <p:par>
                                <p:cTn id="244" presetID="22" presetClass="entr" presetSubtype="4" fill="hold" nodeType="withEffect">
                                  <p:stCondLst>
                                    <p:cond delay="0"/>
                                  </p:stCondLst>
                                  <p:childTnLst>
                                    <p:set>
                                      <p:cBhvr>
                                        <p:cTn id="245" dur="1" fill="hold">
                                          <p:stCondLst>
                                            <p:cond delay="0"/>
                                          </p:stCondLst>
                                        </p:cTn>
                                        <p:tgtEl>
                                          <p:spTgt spid="204"/>
                                        </p:tgtEl>
                                        <p:attrNameLst>
                                          <p:attrName>style.visibility</p:attrName>
                                        </p:attrNameLst>
                                      </p:cBhvr>
                                      <p:to>
                                        <p:strVal val="visible"/>
                                      </p:to>
                                    </p:set>
                                    <p:animEffect transition="in" filter="wipe(down)">
                                      <p:cBhvr>
                                        <p:cTn id="246" dur="500"/>
                                        <p:tgtEl>
                                          <p:spTgt spid="204"/>
                                        </p:tgtEl>
                                      </p:cBhvr>
                                    </p:animEffect>
                                  </p:childTnLst>
                                </p:cTn>
                              </p:par>
                              <p:par>
                                <p:cTn id="247" presetID="22" presetClass="entr" presetSubtype="4" fill="hold" grpId="0" nodeType="withEffect">
                                  <p:stCondLst>
                                    <p:cond delay="0"/>
                                  </p:stCondLst>
                                  <p:childTnLst>
                                    <p:set>
                                      <p:cBhvr>
                                        <p:cTn id="248" dur="1" fill="hold">
                                          <p:stCondLst>
                                            <p:cond delay="0"/>
                                          </p:stCondLst>
                                        </p:cTn>
                                        <p:tgtEl>
                                          <p:spTgt spid="205"/>
                                        </p:tgtEl>
                                        <p:attrNameLst>
                                          <p:attrName>style.visibility</p:attrName>
                                        </p:attrNameLst>
                                      </p:cBhvr>
                                      <p:to>
                                        <p:strVal val="visible"/>
                                      </p:to>
                                    </p:set>
                                    <p:animEffect transition="in" filter="wipe(down)">
                                      <p:cBhvr>
                                        <p:cTn id="249" dur="500"/>
                                        <p:tgtEl>
                                          <p:spTgt spid="205"/>
                                        </p:tgtEl>
                                      </p:cBhvr>
                                    </p:animEffect>
                                  </p:childTnLst>
                                </p:cTn>
                              </p:par>
                              <p:par>
                                <p:cTn id="250" presetID="22" presetClass="entr" presetSubtype="4" fill="hold" grpId="0" nodeType="withEffect">
                                  <p:stCondLst>
                                    <p:cond delay="0"/>
                                  </p:stCondLst>
                                  <p:childTnLst>
                                    <p:set>
                                      <p:cBhvr>
                                        <p:cTn id="251" dur="1" fill="hold">
                                          <p:stCondLst>
                                            <p:cond delay="0"/>
                                          </p:stCondLst>
                                        </p:cTn>
                                        <p:tgtEl>
                                          <p:spTgt spid="206"/>
                                        </p:tgtEl>
                                        <p:attrNameLst>
                                          <p:attrName>style.visibility</p:attrName>
                                        </p:attrNameLst>
                                      </p:cBhvr>
                                      <p:to>
                                        <p:strVal val="visible"/>
                                      </p:to>
                                    </p:set>
                                    <p:animEffect transition="in" filter="wipe(down)">
                                      <p:cBhvr>
                                        <p:cTn id="252" dur="500"/>
                                        <p:tgtEl>
                                          <p:spTgt spid="206"/>
                                        </p:tgtEl>
                                      </p:cBhvr>
                                    </p:animEffect>
                                  </p:childTnLst>
                                </p:cTn>
                              </p:par>
                              <p:par>
                                <p:cTn id="253" presetID="22" presetClass="entr" presetSubtype="4" fill="hold" nodeType="withEffect">
                                  <p:stCondLst>
                                    <p:cond delay="0"/>
                                  </p:stCondLst>
                                  <p:childTnLst>
                                    <p:set>
                                      <p:cBhvr>
                                        <p:cTn id="254" dur="1" fill="hold">
                                          <p:stCondLst>
                                            <p:cond delay="0"/>
                                          </p:stCondLst>
                                        </p:cTn>
                                        <p:tgtEl>
                                          <p:spTgt spid="207"/>
                                        </p:tgtEl>
                                        <p:attrNameLst>
                                          <p:attrName>style.visibility</p:attrName>
                                        </p:attrNameLst>
                                      </p:cBhvr>
                                      <p:to>
                                        <p:strVal val="visible"/>
                                      </p:to>
                                    </p:set>
                                    <p:animEffect transition="in" filter="wipe(down)">
                                      <p:cBhvr>
                                        <p:cTn id="255" dur="500"/>
                                        <p:tgtEl>
                                          <p:spTgt spid="207"/>
                                        </p:tgtEl>
                                      </p:cBhvr>
                                    </p:animEffect>
                                  </p:childTnLst>
                                </p:cTn>
                              </p:par>
                              <p:par>
                                <p:cTn id="256" presetID="22" presetClass="entr" presetSubtype="4" fill="hold" grpId="0" nodeType="withEffect">
                                  <p:stCondLst>
                                    <p:cond delay="0"/>
                                  </p:stCondLst>
                                  <p:childTnLst>
                                    <p:set>
                                      <p:cBhvr>
                                        <p:cTn id="257" dur="1" fill="hold">
                                          <p:stCondLst>
                                            <p:cond delay="0"/>
                                          </p:stCondLst>
                                        </p:cTn>
                                        <p:tgtEl>
                                          <p:spTgt spid="208"/>
                                        </p:tgtEl>
                                        <p:attrNameLst>
                                          <p:attrName>style.visibility</p:attrName>
                                        </p:attrNameLst>
                                      </p:cBhvr>
                                      <p:to>
                                        <p:strVal val="visible"/>
                                      </p:to>
                                    </p:set>
                                    <p:animEffect transition="in" filter="wipe(down)">
                                      <p:cBhvr>
                                        <p:cTn id="258" dur="500"/>
                                        <p:tgtEl>
                                          <p:spTgt spid="208"/>
                                        </p:tgtEl>
                                      </p:cBhvr>
                                    </p:animEffect>
                                  </p:childTnLst>
                                </p:cTn>
                              </p:par>
                              <p:par>
                                <p:cTn id="259" presetID="22" presetClass="entr" presetSubtype="4" fill="hold" grpId="0" nodeType="withEffect">
                                  <p:stCondLst>
                                    <p:cond delay="0"/>
                                  </p:stCondLst>
                                  <p:childTnLst>
                                    <p:set>
                                      <p:cBhvr>
                                        <p:cTn id="260" dur="1" fill="hold">
                                          <p:stCondLst>
                                            <p:cond delay="0"/>
                                          </p:stCondLst>
                                        </p:cTn>
                                        <p:tgtEl>
                                          <p:spTgt spid="209"/>
                                        </p:tgtEl>
                                        <p:attrNameLst>
                                          <p:attrName>style.visibility</p:attrName>
                                        </p:attrNameLst>
                                      </p:cBhvr>
                                      <p:to>
                                        <p:strVal val="visible"/>
                                      </p:to>
                                    </p:set>
                                    <p:animEffect transition="in" filter="wipe(down)">
                                      <p:cBhvr>
                                        <p:cTn id="261" dur="500"/>
                                        <p:tgtEl>
                                          <p:spTgt spid="209"/>
                                        </p:tgtEl>
                                      </p:cBhvr>
                                    </p:animEffect>
                                  </p:childTnLst>
                                </p:cTn>
                              </p:par>
                              <p:par>
                                <p:cTn id="262" presetID="22" presetClass="entr" presetSubtype="4" fill="hold" grpId="0" nodeType="withEffect">
                                  <p:stCondLst>
                                    <p:cond delay="0"/>
                                  </p:stCondLst>
                                  <p:childTnLst>
                                    <p:set>
                                      <p:cBhvr>
                                        <p:cTn id="263" dur="1" fill="hold">
                                          <p:stCondLst>
                                            <p:cond delay="0"/>
                                          </p:stCondLst>
                                        </p:cTn>
                                        <p:tgtEl>
                                          <p:spTgt spid="210"/>
                                        </p:tgtEl>
                                        <p:attrNameLst>
                                          <p:attrName>style.visibility</p:attrName>
                                        </p:attrNameLst>
                                      </p:cBhvr>
                                      <p:to>
                                        <p:strVal val="visible"/>
                                      </p:to>
                                    </p:set>
                                    <p:animEffect transition="in" filter="wipe(down)">
                                      <p:cBhvr>
                                        <p:cTn id="264" dur="500"/>
                                        <p:tgtEl>
                                          <p:spTgt spid="210"/>
                                        </p:tgtEl>
                                      </p:cBhvr>
                                    </p:animEffect>
                                  </p:childTnLst>
                                </p:cTn>
                              </p:par>
                              <p:par>
                                <p:cTn id="265" presetID="22" presetClass="entr" presetSubtype="4" fill="hold" nodeType="withEffect">
                                  <p:stCondLst>
                                    <p:cond delay="0"/>
                                  </p:stCondLst>
                                  <p:childTnLst>
                                    <p:set>
                                      <p:cBhvr>
                                        <p:cTn id="266" dur="1" fill="hold">
                                          <p:stCondLst>
                                            <p:cond delay="0"/>
                                          </p:stCondLst>
                                        </p:cTn>
                                        <p:tgtEl>
                                          <p:spTgt spid="211"/>
                                        </p:tgtEl>
                                        <p:attrNameLst>
                                          <p:attrName>style.visibility</p:attrName>
                                        </p:attrNameLst>
                                      </p:cBhvr>
                                      <p:to>
                                        <p:strVal val="visible"/>
                                      </p:to>
                                    </p:set>
                                    <p:animEffect transition="in" filter="wipe(down)">
                                      <p:cBhvr>
                                        <p:cTn id="267" dur="500"/>
                                        <p:tgtEl>
                                          <p:spTgt spid="211"/>
                                        </p:tgtEl>
                                      </p:cBhvr>
                                    </p:animEffect>
                                  </p:childTnLst>
                                </p:cTn>
                              </p:par>
                              <p:par>
                                <p:cTn id="268" presetID="22" presetClass="entr" presetSubtype="4" fill="hold" grpId="0" nodeType="withEffect">
                                  <p:stCondLst>
                                    <p:cond delay="0"/>
                                  </p:stCondLst>
                                  <p:childTnLst>
                                    <p:set>
                                      <p:cBhvr>
                                        <p:cTn id="269" dur="1" fill="hold">
                                          <p:stCondLst>
                                            <p:cond delay="0"/>
                                          </p:stCondLst>
                                        </p:cTn>
                                        <p:tgtEl>
                                          <p:spTgt spid="212"/>
                                        </p:tgtEl>
                                        <p:attrNameLst>
                                          <p:attrName>style.visibility</p:attrName>
                                        </p:attrNameLst>
                                      </p:cBhvr>
                                      <p:to>
                                        <p:strVal val="visible"/>
                                      </p:to>
                                    </p:set>
                                    <p:animEffect transition="in" filter="wipe(down)">
                                      <p:cBhvr>
                                        <p:cTn id="270" dur="500"/>
                                        <p:tgtEl>
                                          <p:spTgt spid="212"/>
                                        </p:tgtEl>
                                      </p:cBhvr>
                                    </p:animEffect>
                                  </p:childTnLst>
                                </p:cTn>
                              </p:par>
                              <p:par>
                                <p:cTn id="271" presetID="22" presetClass="entr" presetSubtype="4" fill="hold" grpId="0" nodeType="withEffect">
                                  <p:stCondLst>
                                    <p:cond delay="0"/>
                                  </p:stCondLst>
                                  <p:childTnLst>
                                    <p:set>
                                      <p:cBhvr>
                                        <p:cTn id="272" dur="1" fill="hold">
                                          <p:stCondLst>
                                            <p:cond delay="0"/>
                                          </p:stCondLst>
                                        </p:cTn>
                                        <p:tgtEl>
                                          <p:spTgt spid="213"/>
                                        </p:tgtEl>
                                        <p:attrNameLst>
                                          <p:attrName>style.visibility</p:attrName>
                                        </p:attrNameLst>
                                      </p:cBhvr>
                                      <p:to>
                                        <p:strVal val="visible"/>
                                      </p:to>
                                    </p:set>
                                    <p:animEffect transition="in" filter="wipe(down)">
                                      <p:cBhvr>
                                        <p:cTn id="273" dur="500"/>
                                        <p:tgtEl>
                                          <p:spTgt spid="213"/>
                                        </p:tgtEl>
                                      </p:cBhvr>
                                    </p:animEffect>
                                  </p:childTnLst>
                                </p:cTn>
                              </p:par>
                              <p:par>
                                <p:cTn id="274" presetID="22" presetClass="entr" presetSubtype="4" fill="hold" grpId="0" nodeType="withEffect">
                                  <p:stCondLst>
                                    <p:cond delay="0"/>
                                  </p:stCondLst>
                                  <p:childTnLst>
                                    <p:set>
                                      <p:cBhvr>
                                        <p:cTn id="275" dur="1" fill="hold">
                                          <p:stCondLst>
                                            <p:cond delay="0"/>
                                          </p:stCondLst>
                                        </p:cTn>
                                        <p:tgtEl>
                                          <p:spTgt spid="214"/>
                                        </p:tgtEl>
                                        <p:attrNameLst>
                                          <p:attrName>style.visibility</p:attrName>
                                        </p:attrNameLst>
                                      </p:cBhvr>
                                      <p:to>
                                        <p:strVal val="visible"/>
                                      </p:to>
                                    </p:set>
                                    <p:animEffect transition="in" filter="wipe(down)">
                                      <p:cBhvr>
                                        <p:cTn id="276" dur="500"/>
                                        <p:tgtEl>
                                          <p:spTgt spid="214"/>
                                        </p:tgtEl>
                                      </p:cBhvr>
                                    </p:animEffect>
                                  </p:childTnLst>
                                </p:cTn>
                              </p:par>
                              <p:par>
                                <p:cTn id="277" presetID="22" presetClass="entr" presetSubtype="4" fill="hold" nodeType="withEffect">
                                  <p:stCondLst>
                                    <p:cond delay="0"/>
                                  </p:stCondLst>
                                  <p:childTnLst>
                                    <p:set>
                                      <p:cBhvr>
                                        <p:cTn id="278" dur="1" fill="hold">
                                          <p:stCondLst>
                                            <p:cond delay="0"/>
                                          </p:stCondLst>
                                        </p:cTn>
                                        <p:tgtEl>
                                          <p:spTgt spid="215"/>
                                        </p:tgtEl>
                                        <p:attrNameLst>
                                          <p:attrName>style.visibility</p:attrName>
                                        </p:attrNameLst>
                                      </p:cBhvr>
                                      <p:to>
                                        <p:strVal val="visible"/>
                                      </p:to>
                                    </p:set>
                                    <p:animEffect transition="in" filter="wipe(down)">
                                      <p:cBhvr>
                                        <p:cTn id="279" dur="500"/>
                                        <p:tgtEl>
                                          <p:spTgt spid="215"/>
                                        </p:tgtEl>
                                      </p:cBhvr>
                                    </p:animEffect>
                                  </p:childTnLst>
                                </p:cTn>
                              </p:par>
                              <p:par>
                                <p:cTn id="280" presetID="22" presetClass="entr" presetSubtype="4" fill="hold" grpId="0" nodeType="withEffect">
                                  <p:stCondLst>
                                    <p:cond delay="0"/>
                                  </p:stCondLst>
                                  <p:childTnLst>
                                    <p:set>
                                      <p:cBhvr>
                                        <p:cTn id="281" dur="1" fill="hold">
                                          <p:stCondLst>
                                            <p:cond delay="0"/>
                                          </p:stCondLst>
                                        </p:cTn>
                                        <p:tgtEl>
                                          <p:spTgt spid="216"/>
                                        </p:tgtEl>
                                        <p:attrNameLst>
                                          <p:attrName>style.visibility</p:attrName>
                                        </p:attrNameLst>
                                      </p:cBhvr>
                                      <p:to>
                                        <p:strVal val="visible"/>
                                      </p:to>
                                    </p:set>
                                    <p:animEffect transition="in" filter="wipe(down)">
                                      <p:cBhvr>
                                        <p:cTn id="282" dur="500"/>
                                        <p:tgtEl>
                                          <p:spTgt spid="216"/>
                                        </p:tgtEl>
                                      </p:cBhvr>
                                    </p:animEffect>
                                  </p:childTnLst>
                                </p:cTn>
                              </p:par>
                              <p:par>
                                <p:cTn id="283" presetID="22" presetClass="entr" presetSubtype="4" fill="hold" grpId="0" nodeType="withEffect">
                                  <p:stCondLst>
                                    <p:cond delay="0"/>
                                  </p:stCondLst>
                                  <p:childTnLst>
                                    <p:set>
                                      <p:cBhvr>
                                        <p:cTn id="284" dur="1" fill="hold">
                                          <p:stCondLst>
                                            <p:cond delay="0"/>
                                          </p:stCondLst>
                                        </p:cTn>
                                        <p:tgtEl>
                                          <p:spTgt spid="217"/>
                                        </p:tgtEl>
                                        <p:attrNameLst>
                                          <p:attrName>style.visibility</p:attrName>
                                        </p:attrNameLst>
                                      </p:cBhvr>
                                      <p:to>
                                        <p:strVal val="visible"/>
                                      </p:to>
                                    </p:set>
                                    <p:animEffect transition="in" filter="wipe(down)">
                                      <p:cBhvr>
                                        <p:cTn id="285" dur="500"/>
                                        <p:tgtEl>
                                          <p:spTgt spid="217"/>
                                        </p:tgtEl>
                                      </p:cBhvr>
                                    </p:animEffect>
                                  </p:childTnLst>
                                </p:cTn>
                              </p:par>
                              <p:par>
                                <p:cTn id="286" presetID="22" presetClass="entr" presetSubtype="4" fill="hold" grpId="0" nodeType="withEffect">
                                  <p:stCondLst>
                                    <p:cond delay="0"/>
                                  </p:stCondLst>
                                  <p:childTnLst>
                                    <p:set>
                                      <p:cBhvr>
                                        <p:cTn id="287" dur="1" fill="hold">
                                          <p:stCondLst>
                                            <p:cond delay="0"/>
                                          </p:stCondLst>
                                        </p:cTn>
                                        <p:tgtEl>
                                          <p:spTgt spid="218"/>
                                        </p:tgtEl>
                                        <p:attrNameLst>
                                          <p:attrName>style.visibility</p:attrName>
                                        </p:attrNameLst>
                                      </p:cBhvr>
                                      <p:to>
                                        <p:strVal val="visible"/>
                                      </p:to>
                                    </p:set>
                                    <p:animEffect transition="in" filter="wipe(down)">
                                      <p:cBhvr>
                                        <p:cTn id="288" dur="500"/>
                                        <p:tgtEl>
                                          <p:spTgt spid="218"/>
                                        </p:tgtEl>
                                      </p:cBhvr>
                                    </p:animEffect>
                                  </p:childTnLst>
                                </p:cTn>
                              </p:par>
                              <p:par>
                                <p:cTn id="289" presetID="22" presetClass="entr" presetSubtype="4" fill="hold" grpId="0" nodeType="withEffect">
                                  <p:stCondLst>
                                    <p:cond delay="0"/>
                                  </p:stCondLst>
                                  <p:childTnLst>
                                    <p:set>
                                      <p:cBhvr>
                                        <p:cTn id="290" dur="1" fill="hold">
                                          <p:stCondLst>
                                            <p:cond delay="0"/>
                                          </p:stCondLst>
                                        </p:cTn>
                                        <p:tgtEl>
                                          <p:spTgt spid="219"/>
                                        </p:tgtEl>
                                        <p:attrNameLst>
                                          <p:attrName>style.visibility</p:attrName>
                                        </p:attrNameLst>
                                      </p:cBhvr>
                                      <p:to>
                                        <p:strVal val="visible"/>
                                      </p:to>
                                    </p:set>
                                    <p:animEffect transition="in" filter="wipe(down)">
                                      <p:cBhvr>
                                        <p:cTn id="291" dur="500"/>
                                        <p:tgtEl>
                                          <p:spTgt spid="219"/>
                                        </p:tgtEl>
                                      </p:cBhvr>
                                    </p:animEffect>
                                  </p:childTnLst>
                                </p:cTn>
                              </p:par>
                              <p:par>
                                <p:cTn id="292" presetID="22" presetClass="entr" presetSubtype="4" fill="hold" nodeType="withEffect">
                                  <p:stCondLst>
                                    <p:cond delay="0"/>
                                  </p:stCondLst>
                                  <p:childTnLst>
                                    <p:set>
                                      <p:cBhvr>
                                        <p:cTn id="293" dur="1" fill="hold">
                                          <p:stCondLst>
                                            <p:cond delay="0"/>
                                          </p:stCondLst>
                                        </p:cTn>
                                        <p:tgtEl>
                                          <p:spTgt spid="220"/>
                                        </p:tgtEl>
                                        <p:attrNameLst>
                                          <p:attrName>style.visibility</p:attrName>
                                        </p:attrNameLst>
                                      </p:cBhvr>
                                      <p:to>
                                        <p:strVal val="visible"/>
                                      </p:to>
                                    </p:set>
                                    <p:animEffect transition="in" filter="wipe(down)">
                                      <p:cBhvr>
                                        <p:cTn id="294" dur="500"/>
                                        <p:tgtEl>
                                          <p:spTgt spid="220"/>
                                        </p:tgtEl>
                                      </p:cBhvr>
                                    </p:animEffect>
                                  </p:childTnLst>
                                </p:cTn>
                              </p:par>
                              <p:par>
                                <p:cTn id="295" presetID="22" presetClass="entr" presetSubtype="4" fill="hold" grpId="0" nodeType="withEffect">
                                  <p:stCondLst>
                                    <p:cond delay="0"/>
                                  </p:stCondLst>
                                  <p:childTnLst>
                                    <p:set>
                                      <p:cBhvr>
                                        <p:cTn id="296" dur="1" fill="hold">
                                          <p:stCondLst>
                                            <p:cond delay="0"/>
                                          </p:stCondLst>
                                        </p:cTn>
                                        <p:tgtEl>
                                          <p:spTgt spid="221"/>
                                        </p:tgtEl>
                                        <p:attrNameLst>
                                          <p:attrName>style.visibility</p:attrName>
                                        </p:attrNameLst>
                                      </p:cBhvr>
                                      <p:to>
                                        <p:strVal val="visible"/>
                                      </p:to>
                                    </p:set>
                                    <p:animEffect transition="in" filter="wipe(down)">
                                      <p:cBhvr>
                                        <p:cTn id="297" dur="500"/>
                                        <p:tgtEl>
                                          <p:spTgt spid="221"/>
                                        </p:tgtEl>
                                      </p:cBhvr>
                                    </p:animEffect>
                                  </p:childTnLst>
                                </p:cTn>
                              </p:par>
                              <p:par>
                                <p:cTn id="298" presetID="22" presetClass="entr" presetSubtype="4" fill="hold" grpId="0" nodeType="withEffect">
                                  <p:stCondLst>
                                    <p:cond delay="0"/>
                                  </p:stCondLst>
                                  <p:childTnLst>
                                    <p:set>
                                      <p:cBhvr>
                                        <p:cTn id="299" dur="1" fill="hold">
                                          <p:stCondLst>
                                            <p:cond delay="0"/>
                                          </p:stCondLst>
                                        </p:cTn>
                                        <p:tgtEl>
                                          <p:spTgt spid="222"/>
                                        </p:tgtEl>
                                        <p:attrNameLst>
                                          <p:attrName>style.visibility</p:attrName>
                                        </p:attrNameLst>
                                      </p:cBhvr>
                                      <p:to>
                                        <p:strVal val="visible"/>
                                      </p:to>
                                    </p:set>
                                    <p:animEffect transition="in" filter="wipe(down)">
                                      <p:cBhvr>
                                        <p:cTn id="300" dur="500"/>
                                        <p:tgtEl>
                                          <p:spTgt spid="222"/>
                                        </p:tgtEl>
                                      </p:cBhvr>
                                    </p:animEffect>
                                  </p:childTnLst>
                                </p:cTn>
                              </p:par>
                              <p:par>
                                <p:cTn id="301" presetID="22" presetClass="entr" presetSubtype="4" fill="hold" nodeType="withEffect">
                                  <p:stCondLst>
                                    <p:cond delay="0"/>
                                  </p:stCondLst>
                                  <p:childTnLst>
                                    <p:set>
                                      <p:cBhvr>
                                        <p:cTn id="302" dur="1" fill="hold">
                                          <p:stCondLst>
                                            <p:cond delay="0"/>
                                          </p:stCondLst>
                                        </p:cTn>
                                        <p:tgtEl>
                                          <p:spTgt spid="223"/>
                                        </p:tgtEl>
                                        <p:attrNameLst>
                                          <p:attrName>style.visibility</p:attrName>
                                        </p:attrNameLst>
                                      </p:cBhvr>
                                      <p:to>
                                        <p:strVal val="visible"/>
                                      </p:to>
                                    </p:set>
                                    <p:animEffect transition="in" filter="wipe(down)">
                                      <p:cBhvr>
                                        <p:cTn id="303" dur="500"/>
                                        <p:tgtEl>
                                          <p:spTgt spid="223"/>
                                        </p:tgtEl>
                                      </p:cBhvr>
                                    </p:animEffect>
                                  </p:childTnLst>
                                </p:cTn>
                              </p:par>
                              <p:par>
                                <p:cTn id="304" presetID="22" presetClass="entr" presetSubtype="4" fill="hold" grpId="0" nodeType="withEffect">
                                  <p:stCondLst>
                                    <p:cond delay="0"/>
                                  </p:stCondLst>
                                  <p:childTnLst>
                                    <p:set>
                                      <p:cBhvr>
                                        <p:cTn id="305" dur="1" fill="hold">
                                          <p:stCondLst>
                                            <p:cond delay="0"/>
                                          </p:stCondLst>
                                        </p:cTn>
                                        <p:tgtEl>
                                          <p:spTgt spid="224"/>
                                        </p:tgtEl>
                                        <p:attrNameLst>
                                          <p:attrName>style.visibility</p:attrName>
                                        </p:attrNameLst>
                                      </p:cBhvr>
                                      <p:to>
                                        <p:strVal val="visible"/>
                                      </p:to>
                                    </p:set>
                                    <p:animEffect transition="in" filter="wipe(down)">
                                      <p:cBhvr>
                                        <p:cTn id="306" dur="500"/>
                                        <p:tgtEl>
                                          <p:spTgt spid="224"/>
                                        </p:tgtEl>
                                      </p:cBhvr>
                                    </p:animEffect>
                                  </p:childTnLst>
                                </p:cTn>
                              </p:par>
                              <p:par>
                                <p:cTn id="307" presetID="22" presetClass="entr" presetSubtype="4" fill="hold" grpId="0" nodeType="withEffect">
                                  <p:stCondLst>
                                    <p:cond delay="0"/>
                                  </p:stCondLst>
                                  <p:childTnLst>
                                    <p:set>
                                      <p:cBhvr>
                                        <p:cTn id="308" dur="1" fill="hold">
                                          <p:stCondLst>
                                            <p:cond delay="0"/>
                                          </p:stCondLst>
                                        </p:cTn>
                                        <p:tgtEl>
                                          <p:spTgt spid="225"/>
                                        </p:tgtEl>
                                        <p:attrNameLst>
                                          <p:attrName>style.visibility</p:attrName>
                                        </p:attrNameLst>
                                      </p:cBhvr>
                                      <p:to>
                                        <p:strVal val="visible"/>
                                      </p:to>
                                    </p:set>
                                    <p:animEffect transition="in" filter="wipe(down)">
                                      <p:cBhvr>
                                        <p:cTn id="309" dur="500"/>
                                        <p:tgtEl>
                                          <p:spTgt spid="225"/>
                                        </p:tgtEl>
                                      </p:cBhvr>
                                    </p:animEffect>
                                  </p:childTnLst>
                                </p:cTn>
                              </p:par>
                              <p:par>
                                <p:cTn id="310" presetID="22" presetClass="entr" presetSubtype="4" fill="hold" grpId="0" nodeType="withEffect">
                                  <p:stCondLst>
                                    <p:cond delay="0"/>
                                  </p:stCondLst>
                                  <p:childTnLst>
                                    <p:set>
                                      <p:cBhvr>
                                        <p:cTn id="311" dur="1" fill="hold">
                                          <p:stCondLst>
                                            <p:cond delay="0"/>
                                          </p:stCondLst>
                                        </p:cTn>
                                        <p:tgtEl>
                                          <p:spTgt spid="226"/>
                                        </p:tgtEl>
                                        <p:attrNameLst>
                                          <p:attrName>style.visibility</p:attrName>
                                        </p:attrNameLst>
                                      </p:cBhvr>
                                      <p:to>
                                        <p:strVal val="visible"/>
                                      </p:to>
                                    </p:set>
                                    <p:animEffect transition="in" filter="wipe(down)">
                                      <p:cBhvr>
                                        <p:cTn id="312" dur="500"/>
                                        <p:tgtEl>
                                          <p:spTgt spid="226"/>
                                        </p:tgtEl>
                                      </p:cBhvr>
                                    </p:animEffect>
                                  </p:childTnLst>
                                </p:cTn>
                              </p:par>
                              <p:par>
                                <p:cTn id="313" presetID="22" presetClass="entr" presetSubtype="4" fill="hold" nodeType="withEffect">
                                  <p:stCondLst>
                                    <p:cond delay="0"/>
                                  </p:stCondLst>
                                  <p:childTnLst>
                                    <p:set>
                                      <p:cBhvr>
                                        <p:cTn id="314" dur="1" fill="hold">
                                          <p:stCondLst>
                                            <p:cond delay="0"/>
                                          </p:stCondLst>
                                        </p:cTn>
                                        <p:tgtEl>
                                          <p:spTgt spid="227"/>
                                        </p:tgtEl>
                                        <p:attrNameLst>
                                          <p:attrName>style.visibility</p:attrName>
                                        </p:attrNameLst>
                                      </p:cBhvr>
                                      <p:to>
                                        <p:strVal val="visible"/>
                                      </p:to>
                                    </p:set>
                                    <p:animEffect transition="in" filter="wipe(down)">
                                      <p:cBhvr>
                                        <p:cTn id="315" dur="500"/>
                                        <p:tgtEl>
                                          <p:spTgt spid="227"/>
                                        </p:tgtEl>
                                      </p:cBhvr>
                                    </p:animEffect>
                                  </p:childTnLst>
                                </p:cTn>
                              </p:par>
                              <p:par>
                                <p:cTn id="316" presetID="22" presetClass="entr" presetSubtype="4" fill="hold" grpId="0" nodeType="withEffect">
                                  <p:stCondLst>
                                    <p:cond delay="0"/>
                                  </p:stCondLst>
                                  <p:childTnLst>
                                    <p:set>
                                      <p:cBhvr>
                                        <p:cTn id="317" dur="1" fill="hold">
                                          <p:stCondLst>
                                            <p:cond delay="0"/>
                                          </p:stCondLst>
                                        </p:cTn>
                                        <p:tgtEl>
                                          <p:spTgt spid="228"/>
                                        </p:tgtEl>
                                        <p:attrNameLst>
                                          <p:attrName>style.visibility</p:attrName>
                                        </p:attrNameLst>
                                      </p:cBhvr>
                                      <p:to>
                                        <p:strVal val="visible"/>
                                      </p:to>
                                    </p:set>
                                    <p:animEffect transition="in" filter="wipe(down)">
                                      <p:cBhvr>
                                        <p:cTn id="318" dur="500"/>
                                        <p:tgtEl>
                                          <p:spTgt spid="228"/>
                                        </p:tgtEl>
                                      </p:cBhvr>
                                    </p:animEffect>
                                  </p:childTnLst>
                                </p:cTn>
                              </p:par>
                              <p:par>
                                <p:cTn id="319" presetID="22" presetClass="entr" presetSubtype="4" fill="hold" grpId="0" nodeType="withEffect">
                                  <p:stCondLst>
                                    <p:cond delay="0"/>
                                  </p:stCondLst>
                                  <p:childTnLst>
                                    <p:set>
                                      <p:cBhvr>
                                        <p:cTn id="320" dur="1" fill="hold">
                                          <p:stCondLst>
                                            <p:cond delay="0"/>
                                          </p:stCondLst>
                                        </p:cTn>
                                        <p:tgtEl>
                                          <p:spTgt spid="229"/>
                                        </p:tgtEl>
                                        <p:attrNameLst>
                                          <p:attrName>style.visibility</p:attrName>
                                        </p:attrNameLst>
                                      </p:cBhvr>
                                      <p:to>
                                        <p:strVal val="visible"/>
                                      </p:to>
                                    </p:set>
                                    <p:animEffect transition="in" filter="wipe(down)">
                                      <p:cBhvr>
                                        <p:cTn id="321" dur="500"/>
                                        <p:tgtEl>
                                          <p:spTgt spid="229"/>
                                        </p:tgtEl>
                                      </p:cBhvr>
                                    </p:animEffect>
                                  </p:childTnLst>
                                </p:cTn>
                              </p:par>
                              <p:par>
                                <p:cTn id="322" presetID="22" presetClass="entr" presetSubtype="4" fill="hold" grpId="0" nodeType="withEffect">
                                  <p:stCondLst>
                                    <p:cond delay="0"/>
                                  </p:stCondLst>
                                  <p:childTnLst>
                                    <p:set>
                                      <p:cBhvr>
                                        <p:cTn id="323" dur="1" fill="hold">
                                          <p:stCondLst>
                                            <p:cond delay="0"/>
                                          </p:stCondLst>
                                        </p:cTn>
                                        <p:tgtEl>
                                          <p:spTgt spid="230"/>
                                        </p:tgtEl>
                                        <p:attrNameLst>
                                          <p:attrName>style.visibility</p:attrName>
                                        </p:attrNameLst>
                                      </p:cBhvr>
                                      <p:to>
                                        <p:strVal val="visible"/>
                                      </p:to>
                                    </p:set>
                                    <p:animEffect transition="in" filter="wipe(down)">
                                      <p:cBhvr>
                                        <p:cTn id="324" dur="500"/>
                                        <p:tgtEl>
                                          <p:spTgt spid="230"/>
                                        </p:tgtEl>
                                      </p:cBhvr>
                                    </p:animEffect>
                                  </p:childTnLst>
                                </p:cTn>
                              </p:par>
                              <p:par>
                                <p:cTn id="325" presetID="22" presetClass="entr" presetSubtype="4" fill="hold" grpId="0" nodeType="withEffect">
                                  <p:stCondLst>
                                    <p:cond delay="0"/>
                                  </p:stCondLst>
                                  <p:childTnLst>
                                    <p:set>
                                      <p:cBhvr>
                                        <p:cTn id="326" dur="1" fill="hold">
                                          <p:stCondLst>
                                            <p:cond delay="0"/>
                                          </p:stCondLst>
                                        </p:cTn>
                                        <p:tgtEl>
                                          <p:spTgt spid="232"/>
                                        </p:tgtEl>
                                        <p:attrNameLst>
                                          <p:attrName>style.visibility</p:attrName>
                                        </p:attrNameLst>
                                      </p:cBhvr>
                                      <p:to>
                                        <p:strVal val="visible"/>
                                      </p:to>
                                    </p:set>
                                    <p:animEffect transition="in" filter="wipe(down)">
                                      <p:cBhvr>
                                        <p:cTn id="327" dur="500"/>
                                        <p:tgtEl>
                                          <p:spTgt spid="232"/>
                                        </p:tgtEl>
                                      </p:cBhvr>
                                    </p:animEffect>
                                  </p:childTnLst>
                                </p:cTn>
                              </p:par>
                              <p:par>
                                <p:cTn id="328" presetID="22" presetClass="entr" presetSubtype="4" fill="hold" nodeType="withEffect">
                                  <p:stCondLst>
                                    <p:cond delay="0"/>
                                  </p:stCondLst>
                                  <p:childTnLst>
                                    <p:set>
                                      <p:cBhvr>
                                        <p:cTn id="329" dur="1" fill="hold">
                                          <p:stCondLst>
                                            <p:cond delay="0"/>
                                          </p:stCondLst>
                                        </p:cTn>
                                        <p:tgtEl>
                                          <p:spTgt spid="236"/>
                                        </p:tgtEl>
                                        <p:attrNameLst>
                                          <p:attrName>style.visibility</p:attrName>
                                        </p:attrNameLst>
                                      </p:cBhvr>
                                      <p:to>
                                        <p:strVal val="visible"/>
                                      </p:to>
                                    </p:set>
                                    <p:animEffect transition="in" filter="wipe(down)">
                                      <p:cBhvr>
                                        <p:cTn id="330" dur="500"/>
                                        <p:tgtEl>
                                          <p:spTgt spid="236"/>
                                        </p:tgtEl>
                                      </p:cBhvr>
                                    </p:animEffect>
                                  </p:childTnLst>
                                </p:cTn>
                              </p:par>
                              <p:par>
                                <p:cTn id="331" presetID="22" presetClass="entr" presetSubtype="4" fill="hold" grpId="0" nodeType="withEffect">
                                  <p:stCondLst>
                                    <p:cond delay="0"/>
                                  </p:stCondLst>
                                  <p:childTnLst>
                                    <p:set>
                                      <p:cBhvr>
                                        <p:cTn id="332" dur="1" fill="hold">
                                          <p:stCondLst>
                                            <p:cond delay="0"/>
                                          </p:stCondLst>
                                        </p:cTn>
                                        <p:tgtEl>
                                          <p:spTgt spid="237"/>
                                        </p:tgtEl>
                                        <p:attrNameLst>
                                          <p:attrName>style.visibility</p:attrName>
                                        </p:attrNameLst>
                                      </p:cBhvr>
                                      <p:to>
                                        <p:strVal val="visible"/>
                                      </p:to>
                                    </p:set>
                                    <p:animEffect transition="in" filter="wipe(down)">
                                      <p:cBhvr>
                                        <p:cTn id="333" dur="500"/>
                                        <p:tgtEl>
                                          <p:spTgt spid="237"/>
                                        </p:tgtEl>
                                      </p:cBhvr>
                                    </p:animEffect>
                                  </p:childTnLst>
                                </p:cTn>
                              </p:par>
                              <p:par>
                                <p:cTn id="334" presetID="22" presetClass="entr" presetSubtype="4" fill="hold" grpId="0" nodeType="withEffect">
                                  <p:stCondLst>
                                    <p:cond delay="0"/>
                                  </p:stCondLst>
                                  <p:childTnLst>
                                    <p:set>
                                      <p:cBhvr>
                                        <p:cTn id="335" dur="1" fill="hold">
                                          <p:stCondLst>
                                            <p:cond delay="0"/>
                                          </p:stCondLst>
                                        </p:cTn>
                                        <p:tgtEl>
                                          <p:spTgt spid="238"/>
                                        </p:tgtEl>
                                        <p:attrNameLst>
                                          <p:attrName>style.visibility</p:attrName>
                                        </p:attrNameLst>
                                      </p:cBhvr>
                                      <p:to>
                                        <p:strVal val="visible"/>
                                      </p:to>
                                    </p:set>
                                    <p:animEffect transition="in" filter="wipe(down)">
                                      <p:cBhvr>
                                        <p:cTn id="336" dur="500"/>
                                        <p:tgtEl>
                                          <p:spTgt spid="238"/>
                                        </p:tgtEl>
                                      </p:cBhvr>
                                    </p:animEffect>
                                  </p:childTnLst>
                                </p:cTn>
                              </p:par>
                              <p:par>
                                <p:cTn id="337" presetID="22" presetClass="entr" presetSubtype="4" fill="hold" nodeType="withEffect">
                                  <p:stCondLst>
                                    <p:cond delay="0"/>
                                  </p:stCondLst>
                                  <p:childTnLst>
                                    <p:set>
                                      <p:cBhvr>
                                        <p:cTn id="338" dur="1" fill="hold">
                                          <p:stCondLst>
                                            <p:cond delay="0"/>
                                          </p:stCondLst>
                                        </p:cTn>
                                        <p:tgtEl>
                                          <p:spTgt spid="239"/>
                                        </p:tgtEl>
                                        <p:attrNameLst>
                                          <p:attrName>style.visibility</p:attrName>
                                        </p:attrNameLst>
                                      </p:cBhvr>
                                      <p:to>
                                        <p:strVal val="visible"/>
                                      </p:to>
                                    </p:set>
                                    <p:animEffect transition="in" filter="wipe(down)">
                                      <p:cBhvr>
                                        <p:cTn id="339" dur="500"/>
                                        <p:tgtEl>
                                          <p:spTgt spid="239"/>
                                        </p:tgtEl>
                                      </p:cBhvr>
                                    </p:animEffect>
                                  </p:childTnLst>
                                </p:cTn>
                              </p:par>
                              <p:par>
                                <p:cTn id="340" presetID="22" presetClass="entr" presetSubtype="4" fill="hold" grpId="0" nodeType="withEffect">
                                  <p:stCondLst>
                                    <p:cond delay="0"/>
                                  </p:stCondLst>
                                  <p:childTnLst>
                                    <p:set>
                                      <p:cBhvr>
                                        <p:cTn id="341" dur="1" fill="hold">
                                          <p:stCondLst>
                                            <p:cond delay="0"/>
                                          </p:stCondLst>
                                        </p:cTn>
                                        <p:tgtEl>
                                          <p:spTgt spid="240"/>
                                        </p:tgtEl>
                                        <p:attrNameLst>
                                          <p:attrName>style.visibility</p:attrName>
                                        </p:attrNameLst>
                                      </p:cBhvr>
                                      <p:to>
                                        <p:strVal val="visible"/>
                                      </p:to>
                                    </p:set>
                                    <p:animEffect transition="in" filter="wipe(down)">
                                      <p:cBhvr>
                                        <p:cTn id="342" dur="500"/>
                                        <p:tgtEl>
                                          <p:spTgt spid="240"/>
                                        </p:tgtEl>
                                      </p:cBhvr>
                                    </p:animEffect>
                                  </p:childTnLst>
                                </p:cTn>
                              </p:par>
                              <p:par>
                                <p:cTn id="343" presetID="22" presetClass="entr" presetSubtype="4" fill="hold" grpId="0" nodeType="withEffect">
                                  <p:stCondLst>
                                    <p:cond delay="0"/>
                                  </p:stCondLst>
                                  <p:childTnLst>
                                    <p:set>
                                      <p:cBhvr>
                                        <p:cTn id="344" dur="1" fill="hold">
                                          <p:stCondLst>
                                            <p:cond delay="0"/>
                                          </p:stCondLst>
                                        </p:cTn>
                                        <p:tgtEl>
                                          <p:spTgt spid="241"/>
                                        </p:tgtEl>
                                        <p:attrNameLst>
                                          <p:attrName>style.visibility</p:attrName>
                                        </p:attrNameLst>
                                      </p:cBhvr>
                                      <p:to>
                                        <p:strVal val="visible"/>
                                      </p:to>
                                    </p:set>
                                    <p:animEffect transition="in" filter="wipe(down)">
                                      <p:cBhvr>
                                        <p:cTn id="345" dur="500"/>
                                        <p:tgtEl>
                                          <p:spTgt spid="241"/>
                                        </p:tgtEl>
                                      </p:cBhvr>
                                    </p:animEffect>
                                  </p:childTnLst>
                                </p:cTn>
                              </p:par>
                              <p:par>
                                <p:cTn id="346" presetID="22" presetClass="entr" presetSubtype="4" fill="hold" grpId="0" nodeType="withEffect">
                                  <p:stCondLst>
                                    <p:cond delay="0"/>
                                  </p:stCondLst>
                                  <p:childTnLst>
                                    <p:set>
                                      <p:cBhvr>
                                        <p:cTn id="347" dur="1" fill="hold">
                                          <p:stCondLst>
                                            <p:cond delay="0"/>
                                          </p:stCondLst>
                                        </p:cTn>
                                        <p:tgtEl>
                                          <p:spTgt spid="242"/>
                                        </p:tgtEl>
                                        <p:attrNameLst>
                                          <p:attrName>style.visibility</p:attrName>
                                        </p:attrNameLst>
                                      </p:cBhvr>
                                      <p:to>
                                        <p:strVal val="visible"/>
                                      </p:to>
                                    </p:set>
                                    <p:animEffect transition="in" filter="wipe(down)">
                                      <p:cBhvr>
                                        <p:cTn id="348" dur="500"/>
                                        <p:tgtEl>
                                          <p:spTgt spid="242"/>
                                        </p:tgtEl>
                                      </p:cBhvr>
                                    </p:animEffect>
                                  </p:childTnLst>
                                </p:cTn>
                              </p:par>
                              <p:par>
                                <p:cTn id="349" presetID="22" presetClass="entr" presetSubtype="4" fill="hold" nodeType="withEffect">
                                  <p:stCondLst>
                                    <p:cond delay="0"/>
                                  </p:stCondLst>
                                  <p:childTnLst>
                                    <p:set>
                                      <p:cBhvr>
                                        <p:cTn id="350" dur="1" fill="hold">
                                          <p:stCondLst>
                                            <p:cond delay="0"/>
                                          </p:stCondLst>
                                        </p:cTn>
                                        <p:tgtEl>
                                          <p:spTgt spid="243"/>
                                        </p:tgtEl>
                                        <p:attrNameLst>
                                          <p:attrName>style.visibility</p:attrName>
                                        </p:attrNameLst>
                                      </p:cBhvr>
                                      <p:to>
                                        <p:strVal val="visible"/>
                                      </p:to>
                                    </p:set>
                                    <p:animEffect transition="in" filter="wipe(down)">
                                      <p:cBhvr>
                                        <p:cTn id="351" dur="500"/>
                                        <p:tgtEl>
                                          <p:spTgt spid="243"/>
                                        </p:tgtEl>
                                      </p:cBhvr>
                                    </p:animEffect>
                                  </p:childTnLst>
                                </p:cTn>
                              </p:par>
                              <p:par>
                                <p:cTn id="352" presetID="22" presetClass="entr" presetSubtype="4" fill="hold" grpId="0" nodeType="withEffect">
                                  <p:stCondLst>
                                    <p:cond delay="0"/>
                                  </p:stCondLst>
                                  <p:childTnLst>
                                    <p:set>
                                      <p:cBhvr>
                                        <p:cTn id="353" dur="1" fill="hold">
                                          <p:stCondLst>
                                            <p:cond delay="0"/>
                                          </p:stCondLst>
                                        </p:cTn>
                                        <p:tgtEl>
                                          <p:spTgt spid="244"/>
                                        </p:tgtEl>
                                        <p:attrNameLst>
                                          <p:attrName>style.visibility</p:attrName>
                                        </p:attrNameLst>
                                      </p:cBhvr>
                                      <p:to>
                                        <p:strVal val="visible"/>
                                      </p:to>
                                    </p:set>
                                    <p:animEffect transition="in" filter="wipe(down)">
                                      <p:cBhvr>
                                        <p:cTn id="354" dur="500"/>
                                        <p:tgtEl>
                                          <p:spTgt spid="244"/>
                                        </p:tgtEl>
                                      </p:cBhvr>
                                    </p:animEffect>
                                  </p:childTnLst>
                                </p:cTn>
                              </p:par>
                              <p:par>
                                <p:cTn id="355" presetID="22" presetClass="entr" presetSubtype="4" fill="hold" grpId="0" nodeType="withEffect">
                                  <p:stCondLst>
                                    <p:cond delay="0"/>
                                  </p:stCondLst>
                                  <p:childTnLst>
                                    <p:set>
                                      <p:cBhvr>
                                        <p:cTn id="356" dur="1" fill="hold">
                                          <p:stCondLst>
                                            <p:cond delay="0"/>
                                          </p:stCondLst>
                                        </p:cTn>
                                        <p:tgtEl>
                                          <p:spTgt spid="245"/>
                                        </p:tgtEl>
                                        <p:attrNameLst>
                                          <p:attrName>style.visibility</p:attrName>
                                        </p:attrNameLst>
                                      </p:cBhvr>
                                      <p:to>
                                        <p:strVal val="visible"/>
                                      </p:to>
                                    </p:set>
                                    <p:animEffect transition="in" filter="wipe(down)">
                                      <p:cBhvr>
                                        <p:cTn id="357" dur="500"/>
                                        <p:tgtEl>
                                          <p:spTgt spid="245"/>
                                        </p:tgtEl>
                                      </p:cBhvr>
                                    </p:animEffect>
                                  </p:childTnLst>
                                </p:cTn>
                              </p:par>
                              <p:par>
                                <p:cTn id="358" presetID="22" presetClass="entr" presetSubtype="4" fill="hold" grpId="0" nodeType="withEffect">
                                  <p:stCondLst>
                                    <p:cond delay="0"/>
                                  </p:stCondLst>
                                  <p:childTnLst>
                                    <p:set>
                                      <p:cBhvr>
                                        <p:cTn id="359" dur="1" fill="hold">
                                          <p:stCondLst>
                                            <p:cond delay="0"/>
                                          </p:stCondLst>
                                        </p:cTn>
                                        <p:tgtEl>
                                          <p:spTgt spid="246"/>
                                        </p:tgtEl>
                                        <p:attrNameLst>
                                          <p:attrName>style.visibility</p:attrName>
                                        </p:attrNameLst>
                                      </p:cBhvr>
                                      <p:to>
                                        <p:strVal val="visible"/>
                                      </p:to>
                                    </p:set>
                                    <p:animEffect transition="in" filter="wipe(down)">
                                      <p:cBhvr>
                                        <p:cTn id="360" dur="500"/>
                                        <p:tgtEl>
                                          <p:spTgt spid="246"/>
                                        </p:tgtEl>
                                      </p:cBhvr>
                                    </p:animEffect>
                                  </p:childTnLst>
                                </p:cTn>
                              </p:par>
                              <p:par>
                                <p:cTn id="361" presetID="22" presetClass="entr" presetSubtype="4" fill="hold" nodeType="withEffect">
                                  <p:stCondLst>
                                    <p:cond delay="0"/>
                                  </p:stCondLst>
                                  <p:childTnLst>
                                    <p:set>
                                      <p:cBhvr>
                                        <p:cTn id="362" dur="1" fill="hold">
                                          <p:stCondLst>
                                            <p:cond delay="0"/>
                                          </p:stCondLst>
                                        </p:cTn>
                                        <p:tgtEl>
                                          <p:spTgt spid="247"/>
                                        </p:tgtEl>
                                        <p:attrNameLst>
                                          <p:attrName>style.visibility</p:attrName>
                                        </p:attrNameLst>
                                      </p:cBhvr>
                                      <p:to>
                                        <p:strVal val="visible"/>
                                      </p:to>
                                    </p:set>
                                    <p:animEffect transition="in" filter="wipe(down)">
                                      <p:cBhvr>
                                        <p:cTn id="363" dur="500"/>
                                        <p:tgtEl>
                                          <p:spTgt spid="247"/>
                                        </p:tgtEl>
                                      </p:cBhvr>
                                    </p:animEffect>
                                  </p:childTnLst>
                                </p:cTn>
                              </p:par>
                              <p:par>
                                <p:cTn id="364" presetID="22" presetClass="entr" presetSubtype="4" fill="hold" grpId="0" nodeType="withEffect">
                                  <p:stCondLst>
                                    <p:cond delay="0"/>
                                  </p:stCondLst>
                                  <p:childTnLst>
                                    <p:set>
                                      <p:cBhvr>
                                        <p:cTn id="365" dur="1" fill="hold">
                                          <p:stCondLst>
                                            <p:cond delay="0"/>
                                          </p:stCondLst>
                                        </p:cTn>
                                        <p:tgtEl>
                                          <p:spTgt spid="248"/>
                                        </p:tgtEl>
                                        <p:attrNameLst>
                                          <p:attrName>style.visibility</p:attrName>
                                        </p:attrNameLst>
                                      </p:cBhvr>
                                      <p:to>
                                        <p:strVal val="visible"/>
                                      </p:to>
                                    </p:set>
                                    <p:animEffect transition="in" filter="wipe(down)">
                                      <p:cBhvr>
                                        <p:cTn id="366" dur="500"/>
                                        <p:tgtEl>
                                          <p:spTgt spid="248"/>
                                        </p:tgtEl>
                                      </p:cBhvr>
                                    </p:animEffect>
                                  </p:childTnLst>
                                </p:cTn>
                              </p:par>
                              <p:par>
                                <p:cTn id="367" presetID="22" presetClass="entr" presetSubtype="4" fill="hold" grpId="0" nodeType="withEffect">
                                  <p:stCondLst>
                                    <p:cond delay="0"/>
                                  </p:stCondLst>
                                  <p:childTnLst>
                                    <p:set>
                                      <p:cBhvr>
                                        <p:cTn id="368" dur="1" fill="hold">
                                          <p:stCondLst>
                                            <p:cond delay="0"/>
                                          </p:stCondLst>
                                        </p:cTn>
                                        <p:tgtEl>
                                          <p:spTgt spid="249"/>
                                        </p:tgtEl>
                                        <p:attrNameLst>
                                          <p:attrName>style.visibility</p:attrName>
                                        </p:attrNameLst>
                                      </p:cBhvr>
                                      <p:to>
                                        <p:strVal val="visible"/>
                                      </p:to>
                                    </p:set>
                                    <p:animEffect transition="in" filter="wipe(down)">
                                      <p:cBhvr>
                                        <p:cTn id="369" dur="500"/>
                                        <p:tgtEl>
                                          <p:spTgt spid="249"/>
                                        </p:tgtEl>
                                      </p:cBhvr>
                                    </p:animEffect>
                                  </p:childTnLst>
                                </p:cTn>
                              </p:par>
                              <p:par>
                                <p:cTn id="370" presetID="22" presetClass="entr" presetSubtype="4" fill="hold" grpId="0" nodeType="withEffect">
                                  <p:stCondLst>
                                    <p:cond delay="0"/>
                                  </p:stCondLst>
                                  <p:childTnLst>
                                    <p:set>
                                      <p:cBhvr>
                                        <p:cTn id="371" dur="1" fill="hold">
                                          <p:stCondLst>
                                            <p:cond delay="0"/>
                                          </p:stCondLst>
                                        </p:cTn>
                                        <p:tgtEl>
                                          <p:spTgt spid="250"/>
                                        </p:tgtEl>
                                        <p:attrNameLst>
                                          <p:attrName>style.visibility</p:attrName>
                                        </p:attrNameLst>
                                      </p:cBhvr>
                                      <p:to>
                                        <p:strVal val="visible"/>
                                      </p:to>
                                    </p:set>
                                    <p:animEffect transition="in" filter="wipe(down)">
                                      <p:cBhvr>
                                        <p:cTn id="372" dur="500"/>
                                        <p:tgtEl>
                                          <p:spTgt spid="250"/>
                                        </p:tgtEl>
                                      </p:cBhvr>
                                    </p:animEffect>
                                  </p:childTnLst>
                                </p:cTn>
                              </p:par>
                              <p:par>
                                <p:cTn id="373" presetID="22" presetClass="entr" presetSubtype="4" fill="hold" grpId="0" nodeType="withEffect">
                                  <p:stCondLst>
                                    <p:cond delay="0"/>
                                  </p:stCondLst>
                                  <p:childTnLst>
                                    <p:set>
                                      <p:cBhvr>
                                        <p:cTn id="374" dur="1" fill="hold">
                                          <p:stCondLst>
                                            <p:cond delay="0"/>
                                          </p:stCondLst>
                                        </p:cTn>
                                        <p:tgtEl>
                                          <p:spTgt spid="251"/>
                                        </p:tgtEl>
                                        <p:attrNameLst>
                                          <p:attrName>style.visibility</p:attrName>
                                        </p:attrNameLst>
                                      </p:cBhvr>
                                      <p:to>
                                        <p:strVal val="visible"/>
                                      </p:to>
                                    </p:set>
                                    <p:animEffect transition="in" filter="wipe(down)">
                                      <p:cBhvr>
                                        <p:cTn id="375" dur="500"/>
                                        <p:tgtEl>
                                          <p:spTgt spid="251"/>
                                        </p:tgtEl>
                                      </p:cBhvr>
                                    </p:animEffect>
                                  </p:childTnLst>
                                </p:cTn>
                              </p:par>
                              <p:par>
                                <p:cTn id="376" presetID="22" presetClass="entr" presetSubtype="4" fill="hold" nodeType="withEffect">
                                  <p:stCondLst>
                                    <p:cond delay="0"/>
                                  </p:stCondLst>
                                  <p:childTnLst>
                                    <p:set>
                                      <p:cBhvr>
                                        <p:cTn id="377" dur="1" fill="hold">
                                          <p:stCondLst>
                                            <p:cond delay="0"/>
                                          </p:stCondLst>
                                        </p:cTn>
                                        <p:tgtEl>
                                          <p:spTgt spid="252"/>
                                        </p:tgtEl>
                                        <p:attrNameLst>
                                          <p:attrName>style.visibility</p:attrName>
                                        </p:attrNameLst>
                                      </p:cBhvr>
                                      <p:to>
                                        <p:strVal val="visible"/>
                                      </p:to>
                                    </p:set>
                                    <p:animEffect transition="in" filter="wipe(down)">
                                      <p:cBhvr>
                                        <p:cTn id="378" dur="500"/>
                                        <p:tgtEl>
                                          <p:spTgt spid="252"/>
                                        </p:tgtEl>
                                      </p:cBhvr>
                                    </p:animEffect>
                                  </p:childTnLst>
                                </p:cTn>
                              </p:par>
                              <p:par>
                                <p:cTn id="379" presetID="22" presetClass="entr" presetSubtype="4" fill="hold" grpId="0" nodeType="withEffect">
                                  <p:stCondLst>
                                    <p:cond delay="0"/>
                                  </p:stCondLst>
                                  <p:childTnLst>
                                    <p:set>
                                      <p:cBhvr>
                                        <p:cTn id="380" dur="1" fill="hold">
                                          <p:stCondLst>
                                            <p:cond delay="0"/>
                                          </p:stCondLst>
                                        </p:cTn>
                                        <p:tgtEl>
                                          <p:spTgt spid="253"/>
                                        </p:tgtEl>
                                        <p:attrNameLst>
                                          <p:attrName>style.visibility</p:attrName>
                                        </p:attrNameLst>
                                      </p:cBhvr>
                                      <p:to>
                                        <p:strVal val="visible"/>
                                      </p:to>
                                    </p:set>
                                    <p:animEffect transition="in" filter="wipe(down)">
                                      <p:cBhvr>
                                        <p:cTn id="381" dur="500"/>
                                        <p:tgtEl>
                                          <p:spTgt spid="253"/>
                                        </p:tgtEl>
                                      </p:cBhvr>
                                    </p:animEffect>
                                  </p:childTnLst>
                                </p:cTn>
                              </p:par>
                              <p:par>
                                <p:cTn id="382" presetID="22" presetClass="entr" presetSubtype="4" fill="hold" grpId="0" nodeType="withEffect">
                                  <p:stCondLst>
                                    <p:cond delay="0"/>
                                  </p:stCondLst>
                                  <p:childTnLst>
                                    <p:set>
                                      <p:cBhvr>
                                        <p:cTn id="383" dur="1" fill="hold">
                                          <p:stCondLst>
                                            <p:cond delay="0"/>
                                          </p:stCondLst>
                                        </p:cTn>
                                        <p:tgtEl>
                                          <p:spTgt spid="254"/>
                                        </p:tgtEl>
                                        <p:attrNameLst>
                                          <p:attrName>style.visibility</p:attrName>
                                        </p:attrNameLst>
                                      </p:cBhvr>
                                      <p:to>
                                        <p:strVal val="visible"/>
                                      </p:to>
                                    </p:set>
                                    <p:animEffect transition="in" filter="wipe(down)">
                                      <p:cBhvr>
                                        <p:cTn id="384" dur="500"/>
                                        <p:tgtEl>
                                          <p:spTgt spid="254"/>
                                        </p:tgtEl>
                                      </p:cBhvr>
                                    </p:animEffect>
                                  </p:childTnLst>
                                </p:cTn>
                              </p:par>
                              <p:par>
                                <p:cTn id="385" presetID="22" presetClass="entr" presetSubtype="4" fill="hold" nodeType="withEffect">
                                  <p:stCondLst>
                                    <p:cond delay="0"/>
                                  </p:stCondLst>
                                  <p:childTnLst>
                                    <p:set>
                                      <p:cBhvr>
                                        <p:cTn id="386" dur="1" fill="hold">
                                          <p:stCondLst>
                                            <p:cond delay="0"/>
                                          </p:stCondLst>
                                        </p:cTn>
                                        <p:tgtEl>
                                          <p:spTgt spid="255"/>
                                        </p:tgtEl>
                                        <p:attrNameLst>
                                          <p:attrName>style.visibility</p:attrName>
                                        </p:attrNameLst>
                                      </p:cBhvr>
                                      <p:to>
                                        <p:strVal val="visible"/>
                                      </p:to>
                                    </p:set>
                                    <p:animEffect transition="in" filter="wipe(down)">
                                      <p:cBhvr>
                                        <p:cTn id="387" dur="500"/>
                                        <p:tgtEl>
                                          <p:spTgt spid="255"/>
                                        </p:tgtEl>
                                      </p:cBhvr>
                                    </p:animEffect>
                                  </p:childTnLst>
                                </p:cTn>
                              </p:par>
                              <p:par>
                                <p:cTn id="388" presetID="22" presetClass="entr" presetSubtype="4" fill="hold" grpId="0" nodeType="withEffect">
                                  <p:stCondLst>
                                    <p:cond delay="0"/>
                                  </p:stCondLst>
                                  <p:childTnLst>
                                    <p:set>
                                      <p:cBhvr>
                                        <p:cTn id="389" dur="1" fill="hold">
                                          <p:stCondLst>
                                            <p:cond delay="0"/>
                                          </p:stCondLst>
                                        </p:cTn>
                                        <p:tgtEl>
                                          <p:spTgt spid="256"/>
                                        </p:tgtEl>
                                        <p:attrNameLst>
                                          <p:attrName>style.visibility</p:attrName>
                                        </p:attrNameLst>
                                      </p:cBhvr>
                                      <p:to>
                                        <p:strVal val="visible"/>
                                      </p:to>
                                    </p:set>
                                    <p:animEffect transition="in" filter="wipe(down)">
                                      <p:cBhvr>
                                        <p:cTn id="390" dur="500"/>
                                        <p:tgtEl>
                                          <p:spTgt spid="256"/>
                                        </p:tgtEl>
                                      </p:cBhvr>
                                    </p:animEffect>
                                  </p:childTnLst>
                                </p:cTn>
                              </p:par>
                              <p:par>
                                <p:cTn id="391" presetID="22" presetClass="entr" presetSubtype="4" fill="hold" grpId="0" nodeType="withEffect">
                                  <p:stCondLst>
                                    <p:cond delay="0"/>
                                  </p:stCondLst>
                                  <p:childTnLst>
                                    <p:set>
                                      <p:cBhvr>
                                        <p:cTn id="392" dur="1" fill="hold">
                                          <p:stCondLst>
                                            <p:cond delay="0"/>
                                          </p:stCondLst>
                                        </p:cTn>
                                        <p:tgtEl>
                                          <p:spTgt spid="257"/>
                                        </p:tgtEl>
                                        <p:attrNameLst>
                                          <p:attrName>style.visibility</p:attrName>
                                        </p:attrNameLst>
                                      </p:cBhvr>
                                      <p:to>
                                        <p:strVal val="visible"/>
                                      </p:to>
                                    </p:set>
                                    <p:animEffect transition="in" filter="wipe(down)">
                                      <p:cBhvr>
                                        <p:cTn id="393" dur="500"/>
                                        <p:tgtEl>
                                          <p:spTgt spid="257"/>
                                        </p:tgtEl>
                                      </p:cBhvr>
                                    </p:animEffect>
                                  </p:childTnLst>
                                </p:cTn>
                              </p:par>
                              <p:par>
                                <p:cTn id="394" presetID="22" presetClass="entr" presetSubtype="4" fill="hold" grpId="0" nodeType="withEffect">
                                  <p:stCondLst>
                                    <p:cond delay="0"/>
                                  </p:stCondLst>
                                  <p:childTnLst>
                                    <p:set>
                                      <p:cBhvr>
                                        <p:cTn id="395" dur="1" fill="hold">
                                          <p:stCondLst>
                                            <p:cond delay="0"/>
                                          </p:stCondLst>
                                        </p:cTn>
                                        <p:tgtEl>
                                          <p:spTgt spid="258"/>
                                        </p:tgtEl>
                                        <p:attrNameLst>
                                          <p:attrName>style.visibility</p:attrName>
                                        </p:attrNameLst>
                                      </p:cBhvr>
                                      <p:to>
                                        <p:strVal val="visible"/>
                                      </p:to>
                                    </p:set>
                                    <p:animEffect transition="in" filter="wipe(down)">
                                      <p:cBhvr>
                                        <p:cTn id="396" dur="500"/>
                                        <p:tgtEl>
                                          <p:spTgt spid="258"/>
                                        </p:tgtEl>
                                      </p:cBhvr>
                                    </p:animEffect>
                                  </p:childTnLst>
                                </p:cTn>
                              </p:par>
                              <p:par>
                                <p:cTn id="397" presetID="22" presetClass="entr" presetSubtype="4" fill="hold" nodeType="withEffect">
                                  <p:stCondLst>
                                    <p:cond delay="0"/>
                                  </p:stCondLst>
                                  <p:childTnLst>
                                    <p:set>
                                      <p:cBhvr>
                                        <p:cTn id="398" dur="1" fill="hold">
                                          <p:stCondLst>
                                            <p:cond delay="0"/>
                                          </p:stCondLst>
                                        </p:cTn>
                                        <p:tgtEl>
                                          <p:spTgt spid="259"/>
                                        </p:tgtEl>
                                        <p:attrNameLst>
                                          <p:attrName>style.visibility</p:attrName>
                                        </p:attrNameLst>
                                      </p:cBhvr>
                                      <p:to>
                                        <p:strVal val="visible"/>
                                      </p:to>
                                    </p:set>
                                    <p:animEffect transition="in" filter="wipe(down)">
                                      <p:cBhvr>
                                        <p:cTn id="399" dur="500"/>
                                        <p:tgtEl>
                                          <p:spTgt spid="259"/>
                                        </p:tgtEl>
                                      </p:cBhvr>
                                    </p:animEffect>
                                  </p:childTnLst>
                                </p:cTn>
                              </p:par>
                              <p:par>
                                <p:cTn id="400" presetID="22" presetClass="entr" presetSubtype="4" fill="hold" grpId="0" nodeType="withEffect">
                                  <p:stCondLst>
                                    <p:cond delay="0"/>
                                  </p:stCondLst>
                                  <p:childTnLst>
                                    <p:set>
                                      <p:cBhvr>
                                        <p:cTn id="401" dur="1" fill="hold">
                                          <p:stCondLst>
                                            <p:cond delay="0"/>
                                          </p:stCondLst>
                                        </p:cTn>
                                        <p:tgtEl>
                                          <p:spTgt spid="260"/>
                                        </p:tgtEl>
                                        <p:attrNameLst>
                                          <p:attrName>style.visibility</p:attrName>
                                        </p:attrNameLst>
                                      </p:cBhvr>
                                      <p:to>
                                        <p:strVal val="visible"/>
                                      </p:to>
                                    </p:set>
                                    <p:animEffect transition="in" filter="wipe(down)">
                                      <p:cBhvr>
                                        <p:cTn id="402" dur="500"/>
                                        <p:tgtEl>
                                          <p:spTgt spid="260"/>
                                        </p:tgtEl>
                                      </p:cBhvr>
                                    </p:animEffect>
                                  </p:childTnLst>
                                </p:cTn>
                              </p:par>
                              <p:par>
                                <p:cTn id="403" presetID="22" presetClass="entr" presetSubtype="4" fill="hold" grpId="0" nodeType="withEffect">
                                  <p:stCondLst>
                                    <p:cond delay="0"/>
                                  </p:stCondLst>
                                  <p:childTnLst>
                                    <p:set>
                                      <p:cBhvr>
                                        <p:cTn id="404" dur="1" fill="hold">
                                          <p:stCondLst>
                                            <p:cond delay="0"/>
                                          </p:stCondLst>
                                        </p:cTn>
                                        <p:tgtEl>
                                          <p:spTgt spid="261"/>
                                        </p:tgtEl>
                                        <p:attrNameLst>
                                          <p:attrName>style.visibility</p:attrName>
                                        </p:attrNameLst>
                                      </p:cBhvr>
                                      <p:to>
                                        <p:strVal val="visible"/>
                                      </p:to>
                                    </p:set>
                                    <p:animEffect transition="in" filter="wipe(down)">
                                      <p:cBhvr>
                                        <p:cTn id="405" dur="500"/>
                                        <p:tgtEl>
                                          <p:spTgt spid="261"/>
                                        </p:tgtEl>
                                      </p:cBhvr>
                                    </p:animEffect>
                                  </p:childTnLst>
                                </p:cTn>
                              </p:par>
                              <p:par>
                                <p:cTn id="406" presetID="22" presetClass="entr" presetSubtype="4" fill="hold" grpId="0" nodeType="withEffect">
                                  <p:stCondLst>
                                    <p:cond delay="0"/>
                                  </p:stCondLst>
                                  <p:childTnLst>
                                    <p:set>
                                      <p:cBhvr>
                                        <p:cTn id="407" dur="1" fill="hold">
                                          <p:stCondLst>
                                            <p:cond delay="0"/>
                                          </p:stCondLst>
                                        </p:cTn>
                                        <p:tgtEl>
                                          <p:spTgt spid="262"/>
                                        </p:tgtEl>
                                        <p:attrNameLst>
                                          <p:attrName>style.visibility</p:attrName>
                                        </p:attrNameLst>
                                      </p:cBhvr>
                                      <p:to>
                                        <p:strVal val="visible"/>
                                      </p:to>
                                    </p:set>
                                    <p:animEffect transition="in" filter="wipe(down)">
                                      <p:cBhvr>
                                        <p:cTn id="408" dur="500"/>
                                        <p:tgtEl>
                                          <p:spTgt spid="262"/>
                                        </p:tgtEl>
                                      </p:cBhvr>
                                    </p:animEffect>
                                  </p:childTnLst>
                                </p:cTn>
                              </p:par>
                              <p:par>
                                <p:cTn id="409" presetID="22" presetClass="entr" presetSubtype="4" fill="hold" grpId="0" nodeType="withEffect">
                                  <p:stCondLst>
                                    <p:cond delay="0"/>
                                  </p:stCondLst>
                                  <p:childTnLst>
                                    <p:set>
                                      <p:cBhvr>
                                        <p:cTn id="410" dur="1" fill="hold">
                                          <p:stCondLst>
                                            <p:cond delay="0"/>
                                          </p:stCondLst>
                                        </p:cTn>
                                        <p:tgtEl>
                                          <p:spTgt spid="264"/>
                                        </p:tgtEl>
                                        <p:attrNameLst>
                                          <p:attrName>style.visibility</p:attrName>
                                        </p:attrNameLst>
                                      </p:cBhvr>
                                      <p:to>
                                        <p:strVal val="visible"/>
                                      </p:to>
                                    </p:set>
                                    <p:animEffect transition="in" filter="wipe(down)">
                                      <p:cBhvr>
                                        <p:cTn id="411"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6" grpId="0" animBg="1"/>
      <p:bldP spid="47" grpId="0" animBg="1"/>
      <p:bldP spid="48" grpId="0" animBg="1"/>
      <p:bldP spid="49" grpId="0" animBg="1"/>
      <p:bldP spid="50" grpId="0" animBg="1"/>
      <p:bldP spid="51" grpId="0" animBg="1"/>
      <p:bldP spid="116" grpId="0" animBg="1"/>
      <p:bldP spid="117" grpId="0" animBg="1"/>
      <p:bldP spid="52" grpId="0"/>
      <p:bldP spid="44" grpId="0" animBg="1"/>
      <p:bldP spid="45" grpId="0" animBg="1"/>
      <p:bldP spid="57" grpId="0" animBg="1"/>
      <p:bldP spid="58" grpId="0" animBg="1"/>
      <p:bldP spid="63" grpId="0" animBg="1"/>
      <p:bldP spid="64" grpId="0" animBg="1"/>
      <p:bldP spid="114" grpId="0" animBg="1"/>
      <p:bldP spid="115" grpId="0" animBg="1"/>
      <p:bldP spid="125" grpId="0" animBg="1"/>
      <p:bldP spid="126" grpId="0" animBg="1"/>
      <p:bldP spid="127" grpId="0" animBg="1"/>
      <p:bldP spid="129" grpId="0" animBg="1"/>
      <p:bldP spid="130" grpId="0" animBg="1"/>
      <p:bldP spid="131" grpId="0" animBg="1"/>
      <p:bldP spid="132" grpId="0" animBg="1"/>
      <p:bldP spid="133" grpId="0" animBg="1"/>
      <p:bldP spid="134" grpId="0" animBg="1"/>
      <p:bldP spid="138" grpId="0" animBg="1"/>
      <p:bldP spid="139" grpId="0" animBg="1"/>
      <p:bldP spid="140" grpId="0" animBg="1"/>
      <p:bldP spid="143" grpId="0" animBg="1"/>
      <p:bldP spid="144" grpId="0" animBg="1"/>
      <p:bldP spid="145" grpId="0" animBg="1"/>
      <p:bldP spid="146" grpId="0" animBg="1"/>
      <p:bldP spid="151" grpId="0" animBg="1"/>
      <p:bldP spid="152" grpId="0" animBg="1"/>
      <p:bldP spid="157" grpId="0" animBg="1"/>
      <p:bldP spid="158" grpId="0" animBg="1"/>
      <p:bldP spid="164" grpId="0" animBg="1"/>
      <p:bldP spid="165" grpId="0" animBg="1"/>
      <p:bldP spid="166" grpId="0" animBg="1"/>
      <p:bldP spid="168" grpId="0" animBg="1"/>
      <p:bldP spid="169" grpId="0" animBg="1"/>
      <p:bldP spid="170" grpId="0" animBg="1"/>
      <p:bldP spid="172" grpId="0" animBg="1"/>
      <p:bldP spid="173" grpId="0" animBg="1"/>
      <p:bldP spid="174" grpId="0" animBg="1"/>
      <p:bldP spid="176" grpId="0" animBg="1"/>
      <p:bldP spid="178" grpId="0" animBg="1"/>
      <p:bldP spid="179" grpId="0" animBg="1"/>
      <p:bldP spid="180" grpId="0" animBg="1"/>
      <p:bldP spid="181" grpId="0" animBg="1"/>
      <p:bldP spid="182" grpId="0" animBg="1"/>
      <p:bldP spid="183" grpId="0" animBg="1"/>
      <p:bldP spid="184" grpId="0" animBg="1"/>
      <p:bldP spid="185" grpId="0" animBg="1"/>
      <p:bldP spid="189" grpId="0" animBg="1"/>
      <p:bldP spid="190" grpId="0" animBg="1"/>
      <p:bldP spid="192" grpId="0" animBg="1"/>
      <p:bldP spid="193" grpId="0" animBg="1"/>
      <p:bldP spid="194" grpId="0" animBg="1"/>
      <p:bldP spid="196" grpId="0" animBg="1"/>
      <p:bldP spid="205" grpId="0" animBg="1"/>
      <p:bldP spid="206" grpId="0" animBg="1"/>
      <p:bldP spid="208" grpId="0" animBg="1"/>
      <p:bldP spid="209" grpId="0" animBg="1"/>
      <p:bldP spid="210" grpId="0" animBg="1"/>
      <p:bldP spid="212" grpId="0" animBg="1"/>
      <p:bldP spid="213" grpId="0" animBg="1"/>
      <p:bldP spid="214" grpId="0" animBg="1"/>
      <p:bldP spid="216" grpId="0" animBg="1"/>
      <p:bldP spid="217" grpId="0" animBg="1"/>
      <p:bldP spid="218" grpId="0" animBg="1"/>
      <p:bldP spid="219" grpId="0" animBg="1"/>
      <p:bldP spid="221" grpId="0" animBg="1"/>
      <p:bldP spid="222" grpId="0" animBg="1"/>
      <p:bldP spid="224" grpId="0" animBg="1"/>
      <p:bldP spid="225" grpId="0" animBg="1"/>
      <p:bldP spid="226" grpId="0" animBg="1"/>
      <p:bldP spid="228" grpId="0" animBg="1"/>
      <p:bldP spid="229" grpId="0" animBg="1"/>
      <p:bldP spid="230" grpId="0" animBg="1"/>
      <p:bldP spid="232" grpId="0" animBg="1"/>
      <p:bldP spid="237" grpId="0" animBg="1"/>
      <p:bldP spid="238" grpId="0" animBg="1"/>
      <p:bldP spid="240" grpId="0" animBg="1"/>
      <p:bldP spid="241" grpId="0" animBg="1"/>
      <p:bldP spid="242" grpId="0" animBg="1"/>
      <p:bldP spid="244" grpId="0" animBg="1"/>
      <p:bldP spid="245" grpId="0" animBg="1"/>
      <p:bldP spid="246" grpId="0" animBg="1"/>
      <p:bldP spid="248" grpId="0" animBg="1"/>
      <p:bldP spid="249" grpId="0" animBg="1"/>
      <p:bldP spid="250" grpId="0" animBg="1"/>
      <p:bldP spid="251" grpId="0" animBg="1"/>
      <p:bldP spid="253" grpId="0" animBg="1"/>
      <p:bldP spid="254" grpId="0" animBg="1"/>
      <p:bldP spid="256" grpId="0" animBg="1"/>
      <p:bldP spid="257" grpId="0" animBg="1"/>
      <p:bldP spid="258" grpId="0" animBg="1"/>
      <p:bldP spid="260" grpId="0" animBg="1"/>
      <p:bldP spid="261" grpId="0" animBg="1"/>
      <p:bldP spid="262" grpId="0" animBg="1"/>
      <p:bldP spid="264"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启示：深化图结构的理解</a:t>
            </a:r>
          </a:p>
        </p:txBody>
      </p:sp>
      <p:sp>
        <p:nvSpPr>
          <p:cNvPr id="3" name="内容占位符 2"/>
          <p:cNvSpPr>
            <a:spLocks noGrp="1"/>
          </p:cNvSpPr>
          <p:nvPr>
            <p:ph idx="1"/>
          </p:nvPr>
        </p:nvSpPr>
        <p:spPr>
          <a:xfrm>
            <a:off x="612775" y="1341438"/>
            <a:ext cx="2594449" cy="4784725"/>
          </a:xfrm>
        </p:spPr>
        <p:txBody>
          <a:bodyPr/>
          <a:lstStyle/>
          <a:p>
            <a:r>
              <a:rPr lang="zh-CN" altLang="en-US" dirty="0"/>
              <a:t>最小生成树</a:t>
            </a:r>
            <a:endParaRPr lang="en-US" altLang="zh-CN" dirty="0"/>
          </a:p>
          <a:p>
            <a:pPr lvl="1"/>
            <a:r>
              <a:rPr lang="en-US" altLang="zh-CN" dirty="0">
                <a:solidFill>
                  <a:srgbClr val="0000FF"/>
                </a:solidFill>
              </a:rPr>
              <a:t>Prim</a:t>
            </a:r>
          </a:p>
          <a:p>
            <a:pPr lvl="1"/>
            <a:r>
              <a:rPr lang="en-US" altLang="zh-CN" dirty="0" err="1">
                <a:solidFill>
                  <a:srgbClr val="0000FF"/>
                </a:solidFill>
              </a:rPr>
              <a:t>Kruskal</a:t>
            </a:r>
            <a:endParaRPr lang="en-US" altLang="zh-CN" dirty="0">
              <a:solidFill>
                <a:srgbClr val="0000FF"/>
              </a:solidFill>
            </a:endParaRPr>
          </a:p>
          <a:p>
            <a:pPr marL="0" indent="0">
              <a:buNone/>
            </a:pPr>
            <a:endParaRPr lang="en-US" altLang="zh-CN" dirty="0"/>
          </a:p>
          <a:p>
            <a:r>
              <a:rPr lang="zh-CN" altLang="en-US" dirty="0"/>
              <a:t>最短路径</a:t>
            </a:r>
            <a:endParaRPr lang="en-US" altLang="zh-CN" dirty="0"/>
          </a:p>
          <a:p>
            <a:pPr lvl="1"/>
            <a:r>
              <a:rPr lang="en-US" altLang="zh-CN" dirty="0">
                <a:solidFill>
                  <a:srgbClr val="0000FF"/>
                </a:solidFill>
              </a:rPr>
              <a:t>Dijkstra</a:t>
            </a:r>
          </a:p>
          <a:p>
            <a:pPr lvl="1"/>
            <a:r>
              <a:rPr lang="en-US" altLang="zh-CN" dirty="0"/>
              <a:t>Floyd</a:t>
            </a:r>
          </a:p>
          <a:p>
            <a:pPr lvl="1"/>
            <a:endParaRPr lang="zh-CN" altLang="en-US" dirty="0"/>
          </a:p>
        </p:txBody>
      </p:sp>
      <p:cxnSp>
        <p:nvCxnSpPr>
          <p:cNvPr id="5" name="直接箭头连接符 4"/>
          <p:cNvCxnSpPr>
            <a:stCxn id="6" idx="1"/>
          </p:cNvCxnSpPr>
          <p:nvPr/>
        </p:nvCxnSpPr>
        <p:spPr bwMode="auto">
          <a:xfrm flipH="1" flipV="1">
            <a:off x="2565779" y="2129051"/>
            <a:ext cx="2934789" cy="120100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文本框 5"/>
          <p:cNvSpPr txBox="1"/>
          <p:nvPr/>
        </p:nvSpPr>
        <p:spPr>
          <a:xfrm>
            <a:off x="5500568" y="3099221"/>
            <a:ext cx="3262432" cy="461665"/>
          </a:xfrm>
          <a:prstGeom prst="rect">
            <a:avLst/>
          </a:prstGeom>
          <a:noFill/>
        </p:spPr>
        <p:txBody>
          <a:bodyPr wrap="none" rtlCol="0">
            <a:spAutoFit/>
          </a:bodyPr>
          <a:lstStyle/>
          <a:p>
            <a:r>
              <a:rPr lang="zh-CN" altLang="en-US" sz="2400" dirty="0">
                <a:solidFill>
                  <a:srgbClr val="FF0000"/>
                </a:solidFill>
                <a:latin typeface="华文新魏" panose="02010800040101010101" pitchFamily="2" charset="-122"/>
                <a:ea typeface="华文新魏" panose="02010800040101010101" pitchFamily="2" charset="-122"/>
              </a:rPr>
              <a:t>解决问题的核心环节？</a:t>
            </a:r>
          </a:p>
        </p:txBody>
      </p:sp>
      <p:cxnSp>
        <p:nvCxnSpPr>
          <p:cNvPr id="7" name="直接箭头连接符 6"/>
          <p:cNvCxnSpPr>
            <a:stCxn id="6" idx="1"/>
          </p:cNvCxnSpPr>
          <p:nvPr/>
        </p:nvCxnSpPr>
        <p:spPr bwMode="auto">
          <a:xfrm flipH="1" flipV="1">
            <a:off x="2565779" y="2529101"/>
            <a:ext cx="2934789" cy="800953"/>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箭头连接符 9"/>
          <p:cNvCxnSpPr>
            <a:stCxn id="6" idx="1"/>
          </p:cNvCxnSpPr>
          <p:nvPr/>
        </p:nvCxnSpPr>
        <p:spPr bwMode="auto">
          <a:xfrm flipH="1">
            <a:off x="2565779" y="3330054"/>
            <a:ext cx="2934789" cy="597102"/>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圆角矩形标注 11"/>
          <p:cNvSpPr/>
          <p:nvPr/>
        </p:nvSpPr>
        <p:spPr bwMode="auto">
          <a:xfrm>
            <a:off x="4872251" y="4691860"/>
            <a:ext cx="2565779" cy="917370"/>
          </a:xfrm>
          <a:prstGeom prst="wedgeRoundRectCallout">
            <a:avLst>
              <a:gd name="adj1" fmla="val 2236"/>
              <a:gd name="adj2" fmla="val -181702"/>
              <a:gd name="adj3" fmla="val 16667"/>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2400" b="0" i="0" u="none" strike="noStrike" cap="none" normalizeH="0" baseline="0" dirty="0">
                <a:ln>
                  <a:noFill/>
                </a:ln>
                <a:solidFill>
                  <a:schemeClr val="tx1"/>
                </a:solidFill>
                <a:effectLst/>
                <a:latin typeface="华文新魏" panose="02010800040101010101" pitchFamily="2" charset="-122"/>
                <a:ea typeface="华文新魏" panose="02010800040101010101" pitchFamily="2" charset="-122"/>
              </a:rPr>
              <a:t>如何确定有效的搜索目标集合</a:t>
            </a:r>
          </a:p>
        </p:txBody>
      </p:sp>
    </p:spTree>
    <p:extLst>
      <p:ext uri="{BB962C8B-B14F-4D97-AF65-F5344CB8AC3E}">
        <p14:creationId xmlns:p14="http://schemas.microsoft.com/office/powerpoint/2010/main" val="263068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 name="矩形 64"/>
          <p:cNvSpPr/>
          <p:nvPr/>
        </p:nvSpPr>
        <p:spPr bwMode="auto">
          <a:xfrm>
            <a:off x="150126" y="2928056"/>
            <a:ext cx="8898340" cy="688732"/>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4" name="矩形 63"/>
          <p:cNvSpPr/>
          <p:nvPr/>
        </p:nvSpPr>
        <p:spPr bwMode="auto">
          <a:xfrm>
            <a:off x="150126" y="2193311"/>
            <a:ext cx="8898340" cy="688732"/>
          </a:xfrm>
          <a:prstGeom prst="rect">
            <a:avLst/>
          </a:prstGeom>
          <a:solidFill>
            <a:srgbClr val="70F4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 name="标题 1"/>
          <p:cNvSpPr>
            <a:spLocks noGrp="1"/>
          </p:cNvSpPr>
          <p:nvPr>
            <p:ph type="title"/>
          </p:nvPr>
        </p:nvSpPr>
        <p:spPr/>
        <p:txBody>
          <a:bodyPr/>
          <a:lstStyle/>
          <a:p>
            <a:r>
              <a:rPr lang="zh-CN" altLang="en-US" dirty="0"/>
              <a:t>最小生成树</a:t>
            </a:r>
          </a:p>
        </p:txBody>
      </p:sp>
      <p:sp>
        <p:nvSpPr>
          <p:cNvPr id="41" name="文本框 40"/>
          <p:cNvSpPr txBox="1"/>
          <p:nvPr/>
        </p:nvSpPr>
        <p:spPr>
          <a:xfrm>
            <a:off x="3181920" y="1518775"/>
            <a:ext cx="1417376" cy="461665"/>
          </a:xfrm>
          <a:prstGeom prst="rect">
            <a:avLst/>
          </a:prstGeom>
          <a:solidFill>
            <a:srgbClr val="99FF33"/>
          </a:solidFill>
        </p:spPr>
        <p:txBody>
          <a:bodyPr wrap="none" rtlCol="0">
            <a:spAutoFit/>
          </a:bodyPr>
          <a:lstStyle/>
          <a:p>
            <a:r>
              <a:rPr lang="en-US" altLang="zh-CN" sz="2400" dirty="0">
                <a:latin typeface="华文新魏" panose="02010800040101010101" pitchFamily="2" charset="-122"/>
                <a:ea typeface="华文新魏" panose="02010800040101010101" pitchFamily="2" charset="-122"/>
              </a:rPr>
              <a:t>Prim</a:t>
            </a:r>
            <a:r>
              <a:rPr lang="zh-CN" altLang="en-US" sz="2400" dirty="0">
                <a:latin typeface="华文新魏" panose="02010800040101010101" pitchFamily="2" charset="-122"/>
                <a:ea typeface="华文新魏" panose="02010800040101010101" pitchFamily="2" charset="-122"/>
              </a:rPr>
              <a:t>算法</a:t>
            </a:r>
          </a:p>
        </p:txBody>
      </p:sp>
      <p:sp>
        <p:nvSpPr>
          <p:cNvPr id="42" name="文本框 41"/>
          <p:cNvSpPr txBox="1"/>
          <p:nvPr/>
        </p:nvSpPr>
        <p:spPr>
          <a:xfrm>
            <a:off x="6561840" y="1516588"/>
            <a:ext cx="1765227" cy="461665"/>
          </a:xfrm>
          <a:prstGeom prst="rect">
            <a:avLst/>
          </a:prstGeom>
          <a:solidFill>
            <a:srgbClr val="99FF33"/>
          </a:solidFill>
        </p:spPr>
        <p:txBody>
          <a:bodyPr wrap="none" rtlCol="0">
            <a:spAutoFit/>
          </a:bodyPr>
          <a:lstStyle/>
          <a:p>
            <a:r>
              <a:rPr lang="en-US" altLang="zh-CN" sz="2400" dirty="0" err="1">
                <a:latin typeface="华文新魏" panose="02010800040101010101" pitchFamily="2" charset="-122"/>
                <a:ea typeface="华文新魏" panose="02010800040101010101" pitchFamily="2" charset="-122"/>
              </a:rPr>
              <a:t>Kruskal</a:t>
            </a:r>
            <a:r>
              <a:rPr lang="zh-CN" altLang="en-US" sz="2400" dirty="0">
                <a:latin typeface="华文新魏" panose="02010800040101010101" pitchFamily="2" charset="-122"/>
                <a:ea typeface="华文新魏" panose="02010800040101010101" pitchFamily="2" charset="-122"/>
              </a:rPr>
              <a:t>算法</a:t>
            </a:r>
          </a:p>
        </p:txBody>
      </p:sp>
      <p:cxnSp>
        <p:nvCxnSpPr>
          <p:cNvPr id="44" name="直接连接符 43"/>
          <p:cNvCxnSpPr/>
          <p:nvPr/>
        </p:nvCxnSpPr>
        <p:spPr bwMode="auto">
          <a:xfrm>
            <a:off x="522596" y="2086875"/>
            <a:ext cx="8288740" cy="0"/>
          </a:xfrm>
          <a:prstGeom prst="line">
            <a:avLst/>
          </a:prstGeom>
          <a:solidFill>
            <a:schemeClr val="accent1"/>
          </a:solidFill>
          <a:ln w="381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文本框 47"/>
          <p:cNvSpPr txBox="1"/>
          <p:nvPr/>
        </p:nvSpPr>
        <p:spPr>
          <a:xfrm>
            <a:off x="302436" y="2289588"/>
            <a:ext cx="2031325" cy="461665"/>
          </a:xfrm>
          <a:prstGeom prst="rect">
            <a:avLst/>
          </a:prstGeom>
          <a:noFill/>
        </p:spPr>
        <p:txBody>
          <a:bodyPr wrap="none" rtlCol="0">
            <a:spAutoFit/>
          </a:bodyPr>
          <a:lstStyle/>
          <a:p>
            <a:r>
              <a:rPr lang="zh-CN" altLang="en-US" sz="2400" dirty="0">
                <a:solidFill>
                  <a:srgbClr val="C00000"/>
                </a:solidFill>
                <a:latin typeface="华文新魏" panose="02010800040101010101" pitchFamily="2" charset="-122"/>
                <a:ea typeface="华文新魏" panose="02010800040101010101" pitchFamily="2" charset="-122"/>
              </a:rPr>
              <a:t>搜索目标特征</a:t>
            </a:r>
            <a:endParaRPr lang="en-US" altLang="zh-CN" sz="2400" dirty="0">
              <a:solidFill>
                <a:srgbClr val="C00000"/>
              </a:solidFill>
              <a:latin typeface="华文新魏" panose="02010800040101010101" pitchFamily="2" charset="-122"/>
              <a:ea typeface="华文新魏" panose="02010800040101010101" pitchFamily="2" charset="-122"/>
            </a:endParaRPr>
          </a:p>
        </p:txBody>
      </p:sp>
      <p:cxnSp>
        <p:nvCxnSpPr>
          <p:cNvPr id="50" name="直接连接符 49"/>
          <p:cNvCxnSpPr/>
          <p:nvPr/>
        </p:nvCxnSpPr>
        <p:spPr bwMode="auto">
          <a:xfrm>
            <a:off x="5547247" y="1532980"/>
            <a:ext cx="0" cy="2317989"/>
          </a:xfrm>
          <a:prstGeom prst="line">
            <a:avLst/>
          </a:prstGeom>
          <a:solidFill>
            <a:schemeClr val="accent1"/>
          </a:solidFill>
          <a:ln w="381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文本框 56"/>
          <p:cNvSpPr txBox="1"/>
          <p:nvPr/>
        </p:nvSpPr>
        <p:spPr>
          <a:xfrm>
            <a:off x="2766141" y="2141330"/>
            <a:ext cx="2031325" cy="830997"/>
          </a:xfrm>
          <a:prstGeom prst="rect">
            <a:avLst/>
          </a:prstGeom>
          <a:noFill/>
        </p:spPr>
        <p:txBody>
          <a:bodyPr wrap="none" rtlCol="0">
            <a:spAutoFit/>
          </a:bodyPr>
          <a:lstStyle/>
          <a:p>
            <a:r>
              <a:rPr lang="zh-CN" altLang="en-US" sz="2400" dirty="0">
                <a:solidFill>
                  <a:srgbClr val="C00000"/>
                </a:solidFill>
                <a:latin typeface="华文新魏" panose="02010800040101010101" pitchFamily="2" charset="-122"/>
                <a:ea typeface="华文新魏" panose="02010800040101010101" pitchFamily="2" charset="-122"/>
              </a:rPr>
              <a:t>跨顶点集合</a:t>
            </a:r>
            <a:r>
              <a:rPr lang="zh-CN" altLang="en-US" sz="2400" dirty="0">
                <a:latin typeface="华文新魏" panose="02010800040101010101" pitchFamily="2" charset="-122"/>
                <a:ea typeface="华文新魏" panose="02010800040101010101" pitchFamily="2" charset="-122"/>
              </a:rPr>
              <a:t>且</a:t>
            </a:r>
            <a:endParaRPr lang="en-US" altLang="zh-CN" sz="2400" dirty="0">
              <a:latin typeface="华文新魏" panose="02010800040101010101" pitchFamily="2" charset="-122"/>
              <a:ea typeface="华文新魏" panose="02010800040101010101" pitchFamily="2" charset="-122"/>
            </a:endParaRPr>
          </a:p>
          <a:p>
            <a:r>
              <a:rPr lang="zh-CN" altLang="en-US" sz="2400" dirty="0">
                <a:latin typeface="华文新魏" panose="02010800040101010101" pitchFamily="2" charset="-122"/>
                <a:ea typeface="华文新魏" panose="02010800040101010101" pitchFamily="2" charset="-122"/>
              </a:rPr>
              <a:t>权重最小的边</a:t>
            </a:r>
          </a:p>
        </p:txBody>
      </p:sp>
      <p:sp>
        <p:nvSpPr>
          <p:cNvPr id="58" name="文本框 57"/>
          <p:cNvSpPr txBox="1"/>
          <p:nvPr/>
        </p:nvSpPr>
        <p:spPr>
          <a:xfrm>
            <a:off x="6376369" y="2127236"/>
            <a:ext cx="2031325" cy="830997"/>
          </a:xfrm>
          <a:prstGeom prst="rect">
            <a:avLst/>
          </a:prstGeom>
          <a:noFill/>
        </p:spPr>
        <p:txBody>
          <a:bodyPr wrap="none" rtlCol="0">
            <a:spAutoFit/>
          </a:bodyPr>
          <a:lstStyle/>
          <a:p>
            <a:r>
              <a:rPr lang="zh-CN" altLang="en-US" sz="2400" dirty="0">
                <a:solidFill>
                  <a:srgbClr val="C00000"/>
                </a:solidFill>
                <a:latin typeface="华文新魏" panose="02010800040101010101" pitchFamily="2" charset="-122"/>
                <a:ea typeface="华文新魏" panose="02010800040101010101" pitchFamily="2" charset="-122"/>
              </a:rPr>
              <a:t>跨连通分量</a:t>
            </a:r>
            <a:r>
              <a:rPr lang="zh-CN" altLang="en-US" sz="2400" dirty="0">
                <a:latin typeface="华文新魏" panose="02010800040101010101" pitchFamily="2" charset="-122"/>
                <a:ea typeface="华文新魏" panose="02010800040101010101" pitchFamily="2" charset="-122"/>
              </a:rPr>
              <a:t>且</a:t>
            </a:r>
            <a:endParaRPr lang="en-US" altLang="zh-CN" sz="2400" dirty="0">
              <a:latin typeface="华文新魏" panose="02010800040101010101" pitchFamily="2" charset="-122"/>
              <a:ea typeface="华文新魏" panose="02010800040101010101" pitchFamily="2" charset="-122"/>
            </a:endParaRPr>
          </a:p>
          <a:p>
            <a:r>
              <a:rPr lang="zh-CN" altLang="en-US" sz="2400" dirty="0">
                <a:latin typeface="华文新魏" panose="02010800040101010101" pitchFamily="2" charset="-122"/>
                <a:ea typeface="华文新魏" panose="02010800040101010101" pitchFamily="2" charset="-122"/>
              </a:rPr>
              <a:t>权重最小的边</a:t>
            </a:r>
          </a:p>
        </p:txBody>
      </p:sp>
      <p:sp>
        <p:nvSpPr>
          <p:cNvPr id="63" name="矩形 62"/>
          <p:cNvSpPr/>
          <p:nvPr/>
        </p:nvSpPr>
        <p:spPr>
          <a:xfrm>
            <a:off x="610212" y="3001142"/>
            <a:ext cx="1415772" cy="461665"/>
          </a:xfrm>
          <a:prstGeom prst="rect">
            <a:avLst/>
          </a:prstGeom>
          <a:noFill/>
        </p:spPr>
        <p:txBody>
          <a:bodyPr wrap="none" rtlCol="0">
            <a:spAutoFit/>
          </a:bodyPr>
          <a:lstStyle/>
          <a:p>
            <a:r>
              <a:rPr lang="zh-CN" altLang="en-US" sz="2400" dirty="0">
                <a:solidFill>
                  <a:srgbClr val="C00000"/>
                </a:solidFill>
                <a:latin typeface="华文新魏" panose="02010800040101010101" pitchFamily="2" charset="-122"/>
                <a:ea typeface="华文新魏" panose="02010800040101010101" pitchFamily="2" charset="-122"/>
              </a:rPr>
              <a:t>搜索范围</a:t>
            </a:r>
          </a:p>
        </p:txBody>
      </p:sp>
      <p:sp>
        <p:nvSpPr>
          <p:cNvPr id="66" name="文本框 65"/>
          <p:cNvSpPr txBox="1"/>
          <p:nvPr/>
        </p:nvSpPr>
        <p:spPr>
          <a:xfrm>
            <a:off x="2607042" y="3012888"/>
            <a:ext cx="2339102" cy="461665"/>
          </a:xfrm>
          <a:prstGeom prst="rect">
            <a:avLst/>
          </a:prstGeom>
          <a:noFill/>
        </p:spPr>
        <p:txBody>
          <a:bodyPr wrap="none" rtlCol="0">
            <a:spAutoFit/>
          </a:bodyPr>
          <a:lstStyle/>
          <a:p>
            <a:r>
              <a:rPr lang="zh-CN" altLang="en-US" sz="2400" dirty="0">
                <a:latin typeface="华文新魏" panose="02010800040101010101" pitchFamily="2" charset="-122"/>
                <a:ea typeface="华文新魏" panose="02010800040101010101" pitchFamily="2" charset="-122"/>
              </a:rPr>
              <a:t>跨顶点集合的边</a:t>
            </a:r>
          </a:p>
        </p:txBody>
      </p:sp>
      <p:sp>
        <p:nvSpPr>
          <p:cNvPr id="67" name="文本框 66"/>
          <p:cNvSpPr txBox="1"/>
          <p:nvPr/>
        </p:nvSpPr>
        <p:spPr>
          <a:xfrm>
            <a:off x="6526292" y="3016633"/>
            <a:ext cx="1723549" cy="461665"/>
          </a:xfrm>
          <a:prstGeom prst="rect">
            <a:avLst/>
          </a:prstGeom>
          <a:noFill/>
        </p:spPr>
        <p:txBody>
          <a:bodyPr wrap="none" rtlCol="0">
            <a:spAutoFit/>
          </a:bodyPr>
          <a:lstStyle/>
          <a:p>
            <a:r>
              <a:rPr lang="zh-CN" altLang="en-US" sz="2400" dirty="0">
                <a:latin typeface="华文新魏" panose="02010800040101010101" pitchFamily="2" charset="-122"/>
                <a:ea typeface="华文新魏" panose="02010800040101010101" pitchFamily="2" charset="-122"/>
              </a:rPr>
              <a:t>整个边集合</a:t>
            </a:r>
          </a:p>
        </p:txBody>
      </p:sp>
      <p:sp>
        <p:nvSpPr>
          <p:cNvPr id="30" name="圆角矩形标注 29"/>
          <p:cNvSpPr/>
          <p:nvPr/>
        </p:nvSpPr>
        <p:spPr bwMode="auto">
          <a:xfrm>
            <a:off x="5160725" y="4350488"/>
            <a:ext cx="2802230" cy="1613514"/>
          </a:xfrm>
          <a:prstGeom prst="wedgeRoundRectCallout">
            <a:avLst>
              <a:gd name="adj1" fmla="val -62925"/>
              <a:gd name="adj2" fmla="val -151966"/>
              <a:gd name="adj3" fmla="val 16667"/>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zh-CN" altLang="en-US" sz="2000" dirty="0">
                <a:solidFill>
                  <a:srgbClr val="0000FF"/>
                </a:solidFill>
                <a:latin typeface="华文新魏" panose="02010800040101010101" pitchFamily="2" charset="-122"/>
                <a:ea typeface="华文新魏" panose="02010800040101010101" pitchFamily="2" charset="-122"/>
              </a:rPr>
              <a:t>此处的跨顶点集合可以理解成跨连通分量吗？（即指定一个连通分量的情形？）</a:t>
            </a:r>
            <a:endParaRPr kumimoji="0" lang="zh-CN" altLang="en-US" sz="2000" b="0" i="0" u="none" strike="noStrike" cap="none" normalizeH="0" baseline="0" dirty="0">
              <a:ln>
                <a:noFill/>
              </a:ln>
              <a:solidFill>
                <a:srgbClr val="0000FF"/>
              </a:solidFill>
              <a:effectLst/>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10877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140789" y="215614"/>
            <a:ext cx="8153400" cy="712788"/>
          </a:xfrm>
        </p:spPr>
        <p:txBody>
          <a:bodyPr/>
          <a:lstStyle/>
          <a:p>
            <a:r>
              <a:rPr lang="zh-CN" altLang="en-US" dirty="0"/>
              <a:t>最小生成树</a:t>
            </a:r>
          </a:p>
        </p:txBody>
      </p:sp>
      <p:pic>
        <p:nvPicPr>
          <p:cNvPr id="3" name="图片 2"/>
          <p:cNvPicPr>
            <a:picLocks noChangeAspect="1"/>
          </p:cNvPicPr>
          <p:nvPr/>
        </p:nvPicPr>
        <p:blipFill>
          <a:blip r:embed="rId2" cstate="print"/>
          <a:stretch>
            <a:fillRect/>
          </a:stretch>
        </p:blipFill>
        <p:spPr>
          <a:xfrm>
            <a:off x="4980016" y="88453"/>
            <a:ext cx="4143375" cy="2514600"/>
          </a:xfrm>
          <a:prstGeom prst="rect">
            <a:avLst/>
          </a:prstGeom>
        </p:spPr>
      </p:pic>
      <p:sp>
        <p:nvSpPr>
          <p:cNvPr id="4" name="文本框 3"/>
          <p:cNvSpPr txBox="1"/>
          <p:nvPr/>
        </p:nvSpPr>
        <p:spPr>
          <a:xfrm>
            <a:off x="4886" y="1304062"/>
            <a:ext cx="1765227" cy="461665"/>
          </a:xfrm>
          <a:prstGeom prst="rect">
            <a:avLst/>
          </a:prstGeom>
          <a:solidFill>
            <a:schemeClr val="accent2">
              <a:lumMod val="40000"/>
              <a:lumOff val="60000"/>
            </a:schemeClr>
          </a:solidFill>
        </p:spPr>
        <p:txBody>
          <a:bodyPr wrap="none" rtlCol="0">
            <a:spAutoFit/>
          </a:bodyPr>
          <a:lstStyle/>
          <a:p>
            <a:r>
              <a:rPr lang="en-US" altLang="zh-CN" sz="2400" dirty="0" err="1">
                <a:latin typeface="华文新魏" panose="02010800040101010101" pitchFamily="2" charset="-122"/>
                <a:ea typeface="华文新魏" panose="02010800040101010101" pitchFamily="2" charset="-122"/>
              </a:rPr>
              <a:t>Kruskal</a:t>
            </a:r>
            <a:r>
              <a:rPr lang="zh-CN" altLang="en-US" sz="2400" dirty="0">
                <a:latin typeface="华文新魏" panose="02010800040101010101" pitchFamily="2" charset="-122"/>
                <a:ea typeface="华文新魏" panose="02010800040101010101" pitchFamily="2" charset="-122"/>
              </a:rPr>
              <a:t>算法</a:t>
            </a:r>
          </a:p>
        </p:txBody>
      </p:sp>
      <p:sp>
        <p:nvSpPr>
          <p:cNvPr id="6" name="文本框 5"/>
          <p:cNvSpPr txBox="1"/>
          <p:nvPr/>
        </p:nvSpPr>
        <p:spPr>
          <a:xfrm>
            <a:off x="450915" y="1781759"/>
            <a:ext cx="2081019" cy="369332"/>
          </a:xfrm>
          <a:prstGeom prst="rect">
            <a:avLst/>
          </a:prstGeom>
          <a:noFill/>
        </p:spPr>
        <p:txBody>
          <a:bodyPr wrap="none" rtlCol="0">
            <a:spAutoFit/>
          </a:bodyPr>
          <a:lstStyle/>
          <a:p>
            <a:r>
              <a:rPr lang="en-US" altLang="zh-CN" dirty="0">
                <a:latin typeface="华文新魏" panose="02010800040101010101" pitchFamily="2" charset="-122"/>
                <a:ea typeface="华文新魏" panose="02010800040101010101" pitchFamily="2" charset="-122"/>
              </a:rPr>
              <a:t>start   stop   weight</a:t>
            </a:r>
            <a:endParaRPr lang="zh-CN" altLang="en-US" dirty="0">
              <a:latin typeface="华文新魏" panose="02010800040101010101" pitchFamily="2" charset="-122"/>
              <a:ea typeface="华文新魏" panose="02010800040101010101" pitchFamily="2" charset="-122"/>
            </a:endParaRPr>
          </a:p>
        </p:txBody>
      </p:sp>
      <p:grpSp>
        <p:nvGrpSpPr>
          <p:cNvPr id="8" name="组合 7"/>
          <p:cNvGrpSpPr/>
          <p:nvPr/>
        </p:nvGrpSpPr>
        <p:grpSpPr>
          <a:xfrm>
            <a:off x="325273" y="2130778"/>
            <a:ext cx="2049159" cy="4456928"/>
            <a:chOff x="325273" y="2130778"/>
            <a:chExt cx="2049159" cy="4456928"/>
          </a:xfrm>
        </p:grpSpPr>
        <p:sp>
          <p:nvSpPr>
            <p:cNvPr id="5" name="矩形 4"/>
            <p:cNvSpPr/>
            <p:nvPr/>
          </p:nvSpPr>
          <p:spPr bwMode="auto">
            <a:xfrm>
              <a:off x="325273" y="2130778"/>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g</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1" name="矩形 30"/>
            <p:cNvSpPr/>
            <p:nvPr/>
          </p:nvSpPr>
          <p:spPr bwMode="auto">
            <a:xfrm>
              <a:off x="1007661" y="2132459"/>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h</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2" name="矩形 31"/>
            <p:cNvSpPr/>
            <p:nvPr/>
          </p:nvSpPr>
          <p:spPr bwMode="auto">
            <a:xfrm>
              <a:off x="1690049" y="2132459"/>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43" name="矩形 42"/>
            <p:cNvSpPr/>
            <p:nvPr/>
          </p:nvSpPr>
          <p:spPr bwMode="auto">
            <a:xfrm>
              <a:off x="325273" y="2459863"/>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44" name="矩形 43"/>
            <p:cNvSpPr/>
            <p:nvPr/>
          </p:nvSpPr>
          <p:spPr bwMode="auto">
            <a:xfrm>
              <a:off x="1007661" y="2461544"/>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i</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45" name="矩形 44"/>
            <p:cNvSpPr/>
            <p:nvPr/>
          </p:nvSpPr>
          <p:spPr bwMode="auto">
            <a:xfrm>
              <a:off x="1690049" y="2461544"/>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48" name="矩形 47"/>
            <p:cNvSpPr/>
            <p:nvPr/>
          </p:nvSpPr>
          <p:spPr bwMode="auto">
            <a:xfrm>
              <a:off x="325273" y="2784387"/>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f</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49" name="矩形 48"/>
            <p:cNvSpPr/>
            <p:nvPr/>
          </p:nvSpPr>
          <p:spPr bwMode="auto">
            <a:xfrm>
              <a:off x="1007661" y="2786068"/>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g</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51" name="矩形 50"/>
            <p:cNvSpPr/>
            <p:nvPr/>
          </p:nvSpPr>
          <p:spPr bwMode="auto">
            <a:xfrm>
              <a:off x="1690049" y="2786068"/>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53" name="矩形 52"/>
            <p:cNvSpPr/>
            <p:nvPr/>
          </p:nvSpPr>
          <p:spPr bwMode="auto">
            <a:xfrm>
              <a:off x="325273" y="3097461"/>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55" name="矩形 54"/>
            <p:cNvSpPr/>
            <p:nvPr/>
          </p:nvSpPr>
          <p:spPr bwMode="auto">
            <a:xfrm>
              <a:off x="1007661" y="3099142"/>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b</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57" name="矩形 56"/>
            <p:cNvSpPr/>
            <p:nvPr/>
          </p:nvSpPr>
          <p:spPr bwMode="auto">
            <a:xfrm>
              <a:off x="1690049" y="3099142"/>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4</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59" name="矩形 58"/>
            <p:cNvSpPr/>
            <p:nvPr/>
          </p:nvSpPr>
          <p:spPr bwMode="auto">
            <a:xfrm>
              <a:off x="325273" y="3412885"/>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61" name="矩形 60"/>
            <p:cNvSpPr/>
            <p:nvPr/>
          </p:nvSpPr>
          <p:spPr bwMode="auto">
            <a:xfrm>
              <a:off x="1007661" y="3414566"/>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f</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62" name="矩形 61"/>
            <p:cNvSpPr/>
            <p:nvPr/>
          </p:nvSpPr>
          <p:spPr bwMode="auto">
            <a:xfrm>
              <a:off x="1690049" y="3414566"/>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4</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63" name="矩形 62"/>
            <p:cNvSpPr/>
            <p:nvPr/>
          </p:nvSpPr>
          <p:spPr bwMode="auto">
            <a:xfrm>
              <a:off x="325273" y="3737409"/>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g</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64" name="矩形 63"/>
            <p:cNvSpPr/>
            <p:nvPr/>
          </p:nvSpPr>
          <p:spPr bwMode="auto">
            <a:xfrm>
              <a:off x="1007661" y="3739090"/>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i</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66" name="矩形 65"/>
            <p:cNvSpPr/>
            <p:nvPr/>
          </p:nvSpPr>
          <p:spPr bwMode="auto">
            <a:xfrm>
              <a:off x="1690049" y="3739090"/>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6</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67" name="矩形 66"/>
            <p:cNvSpPr/>
            <p:nvPr/>
          </p:nvSpPr>
          <p:spPr bwMode="auto">
            <a:xfrm>
              <a:off x="325273" y="4065845"/>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68" name="矩形 67"/>
            <p:cNvSpPr/>
            <p:nvPr/>
          </p:nvSpPr>
          <p:spPr bwMode="auto">
            <a:xfrm>
              <a:off x="1007661" y="4067526"/>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d</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69" name="矩形 68"/>
            <p:cNvSpPr/>
            <p:nvPr/>
          </p:nvSpPr>
          <p:spPr bwMode="auto">
            <a:xfrm>
              <a:off x="1690049" y="4067526"/>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7</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70" name="矩形 69"/>
            <p:cNvSpPr/>
            <p:nvPr/>
          </p:nvSpPr>
          <p:spPr bwMode="auto">
            <a:xfrm>
              <a:off x="325273" y="4373995"/>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h</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71" name="矩形 70"/>
            <p:cNvSpPr/>
            <p:nvPr/>
          </p:nvSpPr>
          <p:spPr bwMode="auto">
            <a:xfrm>
              <a:off x="1007661" y="4375676"/>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i</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73" name="矩形 72"/>
            <p:cNvSpPr/>
            <p:nvPr/>
          </p:nvSpPr>
          <p:spPr bwMode="auto">
            <a:xfrm>
              <a:off x="1690049" y="4375676"/>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7</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2" name="矩形 91"/>
            <p:cNvSpPr/>
            <p:nvPr/>
          </p:nvSpPr>
          <p:spPr bwMode="auto">
            <a:xfrm>
              <a:off x="327268" y="4701729"/>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3" name="矩形 92"/>
            <p:cNvSpPr/>
            <p:nvPr/>
          </p:nvSpPr>
          <p:spPr bwMode="auto">
            <a:xfrm>
              <a:off x="1009656" y="4703410"/>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h</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4" name="矩形 93"/>
            <p:cNvSpPr/>
            <p:nvPr/>
          </p:nvSpPr>
          <p:spPr bwMode="auto">
            <a:xfrm>
              <a:off x="1692044" y="4703410"/>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8</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5" name="矩形 94"/>
            <p:cNvSpPr/>
            <p:nvPr/>
          </p:nvSpPr>
          <p:spPr bwMode="auto">
            <a:xfrm>
              <a:off x="327268" y="5009879"/>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b</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6" name="矩形 95"/>
            <p:cNvSpPr/>
            <p:nvPr/>
          </p:nvSpPr>
          <p:spPr bwMode="auto">
            <a:xfrm>
              <a:off x="1009656" y="5011560"/>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7" name="矩形 96"/>
            <p:cNvSpPr/>
            <p:nvPr/>
          </p:nvSpPr>
          <p:spPr bwMode="auto">
            <a:xfrm>
              <a:off x="1692044" y="5011560"/>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8</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8" name="矩形 97"/>
            <p:cNvSpPr/>
            <p:nvPr/>
          </p:nvSpPr>
          <p:spPr bwMode="auto">
            <a:xfrm>
              <a:off x="327268" y="5303869"/>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d</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9" name="矩形 98"/>
            <p:cNvSpPr/>
            <p:nvPr/>
          </p:nvSpPr>
          <p:spPr bwMode="auto">
            <a:xfrm>
              <a:off x="1009656" y="5305550"/>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e</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0" name="矩形 99"/>
            <p:cNvSpPr/>
            <p:nvPr/>
          </p:nvSpPr>
          <p:spPr bwMode="auto">
            <a:xfrm>
              <a:off x="1692044" y="5305550"/>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9</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1" name="矩形 100"/>
            <p:cNvSpPr/>
            <p:nvPr/>
          </p:nvSpPr>
          <p:spPr bwMode="auto">
            <a:xfrm>
              <a:off x="327268" y="5625667"/>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e</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2" name="矩形 101"/>
            <p:cNvSpPr/>
            <p:nvPr/>
          </p:nvSpPr>
          <p:spPr bwMode="auto">
            <a:xfrm>
              <a:off x="1009656" y="5627348"/>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f</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3" name="矩形 102"/>
            <p:cNvSpPr/>
            <p:nvPr/>
          </p:nvSpPr>
          <p:spPr bwMode="auto">
            <a:xfrm>
              <a:off x="1692044" y="5627348"/>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4" name="矩形 103"/>
            <p:cNvSpPr/>
            <p:nvPr/>
          </p:nvSpPr>
          <p:spPr bwMode="auto">
            <a:xfrm>
              <a:off x="327268" y="5947368"/>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b</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5" name="矩形 104"/>
            <p:cNvSpPr/>
            <p:nvPr/>
          </p:nvSpPr>
          <p:spPr bwMode="auto">
            <a:xfrm>
              <a:off x="1009656" y="5949049"/>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h</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6" name="矩形 105"/>
            <p:cNvSpPr/>
            <p:nvPr/>
          </p:nvSpPr>
          <p:spPr bwMode="auto">
            <a:xfrm>
              <a:off x="1692044" y="5949049"/>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11</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7" name="矩形 106"/>
            <p:cNvSpPr/>
            <p:nvPr/>
          </p:nvSpPr>
          <p:spPr bwMode="auto">
            <a:xfrm>
              <a:off x="327268" y="6255518"/>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d</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8" name="矩形 107"/>
            <p:cNvSpPr/>
            <p:nvPr/>
          </p:nvSpPr>
          <p:spPr bwMode="auto">
            <a:xfrm>
              <a:off x="1009656" y="6257199"/>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f</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9" name="矩形 108"/>
            <p:cNvSpPr/>
            <p:nvPr/>
          </p:nvSpPr>
          <p:spPr bwMode="auto">
            <a:xfrm>
              <a:off x="1692044" y="6257199"/>
              <a:ext cx="682388" cy="330507"/>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14</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grpSp>
      <p:sp>
        <p:nvSpPr>
          <p:cNvPr id="135" name="椭圆 134"/>
          <p:cNvSpPr/>
          <p:nvPr/>
        </p:nvSpPr>
        <p:spPr bwMode="auto">
          <a:xfrm>
            <a:off x="3183811" y="4384324"/>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2000" dirty="0">
                <a:latin typeface="华文中宋" panose="02010600040101010101" pitchFamily="2" charset="-122"/>
                <a:ea typeface="华文中宋" panose="02010600040101010101" pitchFamily="2" charset="-122"/>
              </a:rPr>
              <a:t>a</a:t>
            </a:r>
            <a:endParaRPr lang="zh-CN" altLang="en-US" sz="2000" dirty="0">
              <a:latin typeface="华文中宋" panose="02010600040101010101" pitchFamily="2" charset="-122"/>
              <a:ea typeface="华文中宋" panose="02010600040101010101" pitchFamily="2" charset="-122"/>
            </a:endParaRPr>
          </a:p>
        </p:txBody>
      </p:sp>
      <p:sp>
        <p:nvSpPr>
          <p:cNvPr id="136" name="椭圆 135"/>
          <p:cNvSpPr/>
          <p:nvPr/>
        </p:nvSpPr>
        <p:spPr bwMode="auto">
          <a:xfrm>
            <a:off x="4017088" y="5349170"/>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7" name="椭圆 136"/>
          <p:cNvSpPr/>
          <p:nvPr/>
        </p:nvSpPr>
        <p:spPr bwMode="auto">
          <a:xfrm>
            <a:off x="5002821" y="4443352"/>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err="1">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8" name="椭圆 137"/>
          <p:cNvSpPr/>
          <p:nvPr/>
        </p:nvSpPr>
        <p:spPr bwMode="auto">
          <a:xfrm>
            <a:off x="8320496" y="4412330"/>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2000" dirty="0">
                <a:latin typeface="华文中宋" panose="02010600040101010101" pitchFamily="2" charset="-122"/>
                <a:ea typeface="华文中宋" panose="02010600040101010101" pitchFamily="2" charset="-122"/>
              </a:rPr>
              <a:t>e</a:t>
            </a:r>
            <a:endParaRPr lang="zh-CN" altLang="en-US" sz="2000" dirty="0">
              <a:latin typeface="华文中宋" panose="02010600040101010101" pitchFamily="2" charset="-122"/>
              <a:ea typeface="华文中宋" panose="02010600040101010101" pitchFamily="2" charset="-122"/>
            </a:endParaRPr>
          </a:p>
        </p:txBody>
      </p:sp>
      <p:sp>
        <p:nvSpPr>
          <p:cNvPr id="139" name="椭圆 138"/>
          <p:cNvSpPr/>
          <p:nvPr/>
        </p:nvSpPr>
        <p:spPr bwMode="auto">
          <a:xfrm>
            <a:off x="7305962" y="5352350"/>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0" name="椭圆 139"/>
          <p:cNvSpPr/>
          <p:nvPr/>
        </p:nvSpPr>
        <p:spPr bwMode="auto">
          <a:xfrm>
            <a:off x="5730570" y="5349170"/>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1" name="椭圆 140"/>
          <p:cNvSpPr/>
          <p:nvPr/>
        </p:nvSpPr>
        <p:spPr bwMode="auto">
          <a:xfrm>
            <a:off x="4017088" y="3399770"/>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2000" dirty="0">
                <a:latin typeface="华文中宋" panose="02010600040101010101" pitchFamily="2" charset="-122"/>
                <a:ea typeface="华文中宋" panose="02010600040101010101" pitchFamily="2" charset="-122"/>
              </a:rPr>
              <a:t>b</a:t>
            </a:r>
            <a:endParaRPr lang="zh-CN" altLang="en-US" sz="2000" dirty="0">
              <a:latin typeface="华文中宋" panose="02010600040101010101" pitchFamily="2" charset="-122"/>
              <a:ea typeface="华文中宋" panose="02010600040101010101" pitchFamily="2" charset="-122"/>
            </a:endParaRPr>
          </a:p>
        </p:txBody>
      </p:sp>
      <p:sp>
        <p:nvSpPr>
          <p:cNvPr id="142" name="椭圆 141"/>
          <p:cNvSpPr/>
          <p:nvPr/>
        </p:nvSpPr>
        <p:spPr bwMode="auto">
          <a:xfrm>
            <a:off x="5689354" y="3390472"/>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43" name="椭圆 142"/>
          <p:cNvSpPr/>
          <p:nvPr/>
        </p:nvSpPr>
        <p:spPr bwMode="auto">
          <a:xfrm>
            <a:off x="7287459" y="3382705"/>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2000" dirty="0">
                <a:latin typeface="华文中宋" panose="02010600040101010101" pitchFamily="2" charset="-122"/>
                <a:ea typeface="华文中宋" panose="02010600040101010101" pitchFamily="2" charset="-122"/>
              </a:rPr>
              <a:t>d</a:t>
            </a:r>
            <a:endParaRPr lang="zh-CN" altLang="en-US" sz="2000" dirty="0">
              <a:latin typeface="华文中宋" panose="02010600040101010101" pitchFamily="2" charset="-122"/>
              <a:ea typeface="华文中宋" panose="02010600040101010101" pitchFamily="2" charset="-122"/>
            </a:endParaRPr>
          </a:p>
        </p:txBody>
      </p:sp>
      <p:cxnSp>
        <p:nvCxnSpPr>
          <p:cNvPr id="144" name="直接连接符 143"/>
          <p:cNvCxnSpPr>
            <a:endCxn id="136" idx="2"/>
          </p:cNvCxnSpPr>
          <p:nvPr/>
        </p:nvCxnSpPr>
        <p:spPr bwMode="auto">
          <a:xfrm>
            <a:off x="3568401" y="5045860"/>
            <a:ext cx="448687" cy="638108"/>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5" name="直接连接符 144"/>
          <p:cNvCxnSpPr>
            <a:stCxn id="137" idx="7"/>
            <a:endCxn id="142" idx="4"/>
          </p:cNvCxnSpPr>
          <p:nvPr/>
        </p:nvCxnSpPr>
        <p:spPr bwMode="auto">
          <a:xfrm flipV="1">
            <a:off x="5540300" y="4060068"/>
            <a:ext cx="463902" cy="481344"/>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直接连接符 145"/>
          <p:cNvCxnSpPr>
            <a:stCxn id="142" idx="6"/>
            <a:endCxn id="143" idx="2"/>
          </p:cNvCxnSpPr>
          <p:nvPr/>
        </p:nvCxnSpPr>
        <p:spPr bwMode="auto">
          <a:xfrm flipV="1">
            <a:off x="6319049" y="3717503"/>
            <a:ext cx="968410" cy="7767"/>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 name="直接连接符 146"/>
          <p:cNvCxnSpPr>
            <a:endCxn id="135" idx="0"/>
          </p:cNvCxnSpPr>
          <p:nvPr/>
        </p:nvCxnSpPr>
        <p:spPr bwMode="auto">
          <a:xfrm flipH="1">
            <a:off x="3498659" y="3769521"/>
            <a:ext cx="502391" cy="614803"/>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 name="直接连接符 147"/>
          <p:cNvCxnSpPr>
            <a:endCxn id="138" idx="1"/>
          </p:cNvCxnSpPr>
          <p:nvPr/>
        </p:nvCxnSpPr>
        <p:spPr bwMode="auto">
          <a:xfrm>
            <a:off x="7935658" y="3725270"/>
            <a:ext cx="477055" cy="78512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连接符 148"/>
          <p:cNvCxnSpPr>
            <a:stCxn id="142" idx="5"/>
            <a:endCxn id="139" idx="1"/>
          </p:cNvCxnSpPr>
          <p:nvPr/>
        </p:nvCxnSpPr>
        <p:spPr bwMode="auto">
          <a:xfrm>
            <a:off x="6226833" y="3962008"/>
            <a:ext cx="1171346" cy="148840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0" name="直接连接符 149"/>
          <p:cNvCxnSpPr>
            <a:stCxn id="140" idx="6"/>
            <a:endCxn id="139" idx="2"/>
          </p:cNvCxnSpPr>
          <p:nvPr/>
        </p:nvCxnSpPr>
        <p:spPr bwMode="auto">
          <a:xfrm>
            <a:off x="6360266" y="5683968"/>
            <a:ext cx="945696" cy="318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 name="直接连接符 150"/>
          <p:cNvCxnSpPr>
            <a:stCxn id="136" idx="6"/>
            <a:endCxn id="140" idx="2"/>
          </p:cNvCxnSpPr>
          <p:nvPr/>
        </p:nvCxnSpPr>
        <p:spPr bwMode="auto">
          <a:xfrm>
            <a:off x="4646784" y="5683968"/>
            <a:ext cx="1083786"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2" name="文本框 151"/>
          <p:cNvSpPr txBox="1"/>
          <p:nvPr/>
        </p:nvSpPr>
        <p:spPr>
          <a:xfrm>
            <a:off x="3454253" y="5187542"/>
            <a:ext cx="338491" cy="36280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8</a:t>
            </a:r>
            <a:endParaRPr lang="en-US" altLang="zh-CN" sz="1600" baseline="-25000" dirty="0">
              <a:latin typeface="华文中宋" panose="02010600040101010101" pitchFamily="2" charset="-122"/>
              <a:ea typeface="华文中宋" panose="02010600040101010101" pitchFamily="2" charset="-122"/>
            </a:endParaRPr>
          </a:p>
        </p:txBody>
      </p:sp>
      <p:sp>
        <p:nvSpPr>
          <p:cNvPr id="153" name="文本框 152"/>
          <p:cNvSpPr txBox="1"/>
          <p:nvPr/>
        </p:nvSpPr>
        <p:spPr>
          <a:xfrm>
            <a:off x="5072339" y="5688641"/>
            <a:ext cx="338491" cy="36280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a:t>
            </a:r>
            <a:endParaRPr lang="en-US" altLang="zh-CN" sz="1600" baseline="-25000" dirty="0">
              <a:latin typeface="华文中宋" panose="02010600040101010101" pitchFamily="2" charset="-122"/>
              <a:ea typeface="华文中宋" panose="02010600040101010101" pitchFamily="2" charset="-122"/>
            </a:endParaRPr>
          </a:p>
        </p:txBody>
      </p:sp>
      <p:sp>
        <p:nvSpPr>
          <p:cNvPr id="154" name="文本框 153"/>
          <p:cNvSpPr txBox="1"/>
          <p:nvPr/>
        </p:nvSpPr>
        <p:spPr>
          <a:xfrm>
            <a:off x="6746864" y="4384324"/>
            <a:ext cx="336118" cy="362804"/>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sp>
        <p:nvSpPr>
          <p:cNvPr id="155" name="文本框 154"/>
          <p:cNvSpPr txBox="1"/>
          <p:nvPr/>
        </p:nvSpPr>
        <p:spPr>
          <a:xfrm>
            <a:off x="3377194" y="3792731"/>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sp>
        <p:nvSpPr>
          <p:cNvPr id="156" name="文本框 155"/>
          <p:cNvSpPr txBox="1"/>
          <p:nvPr/>
        </p:nvSpPr>
        <p:spPr>
          <a:xfrm>
            <a:off x="6744491" y="3354699"/>
            <a:ext cx="338491" cy="36280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7</a:t>
            </a:r>
            <a:endParaRPr lang="en-US" altLang="zh-CN" sz="1600" baseline="-25000" dirty="0">
              <a:latin typeface="华文中宋" panose="02010600040101010101" pitchFamily="2" charset="-122"/>
              <a:ea typeface="华文中宋" panose="02010600040101010101" pitchFamily="2" charset="-122"/>
            </a:endParaRPr>
          </a:p>
        </p:txBody>
      </p:sp>
      <p:sp>
        <p:nvSpPr>
          <p:cNvPr id="157" name="文本框 156"/>
          <p:cNvSpPr txBox="1"/>
          <p:nvPr/>
        </p:nvSpPr>
        <p:spPr>
          <a:xfrm>
            <a:off x="5793269" y="4182866"/>
            <a:ext cx="338491" cy="36280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a:t>
            </a:r>
            <a:endParaRPr lang="en-US" altLang="zh-CN" sz="1600" baseline="-25000" dirty="0">
              <a:latin typeface="华文中宋" panose="02010600040101010101" pitchFamily="2" charset="-122"/>
              <a:ea typeface="华文中宋" panose="02010600040101010101" pitchFamily="2" charset="-122"/>
            </a:endParaRPr>
          </a:p>
        </p:txBody>
      </p:sp>
      <p:sp>
        <p:nvSpPr>
          <p:cNvPr id="158" name="文本框 157"/>
          <p:cNvSpPr txBox="1"/>
          <p:nvPr/>
        </p:nvSpPr>
        <p:spPr>
          <a:xfrm>
            <a:off x="6680006" y="5691324"/>
            <a:ext cx="338491" cy="36280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a:t>
            </a:r>
            <a:endParaRPr lang="en-US" altLang="zh-CN" sz="1600" baseline="-25000" dirty="0">
              <a:latin typeface="华文中宋" panose="02010600040101010101" pitchFamily="2" charset="-122"/>
              <a:ea typeface="华文中宋" panose="02010600040101010101" pitchFamily="2" charset="-122"/>
            </a:endParaRPr>
          </a:p>
        </p:txBody>
      </p:sp>
      <p:sp>
        <p:nvSpPr>
          <p:cNvPr id="159" name="文本框 158"/>
          <p:cNvSpPr txBox="1"/>
          <p:nvPr/>
        </p:nvSpPr>
        <p:spPr>
          <a:xfrm>
            <a:off x="8210936" y="3890791"/>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9</a:t>
            </a:r>
            <a:endParaRPr lang="en-US" altLang="zh-CN" sz="1600" baseline="-25000" dirty="0">
              <a:latin typeface="华文中宋" panose="02010600040101010101" pitchFamily="2" charset="-122"/>
              <a:ea typeface="华文中宋" panose="02010600040101010101" pitchFamily="2" charset="-122"/>
            </a:endParaRPr>
          </a:p>
        </p:txBody>
      </p:sp>
      <p:grpSp>
        <p:nvGrpSpPr>
          <p:cNvPr id="160" name="组合 159"/>
          <p:cNvGrpSpPr/>
          <p:nvPr/>
        </p:nvGrpSpPr>
        <p:grpSpPr>
          <a:xfrm>
            <a:off x="2433370" y="2076792"/>
            <a:ext cx="439758" cy="329085"/>
            <a:chOff x="3161785" y="5132439"/>
            <a:chExt cx="829043" cy="769131"/>
          </a:xfrm>
        </p:grpSpPr>
        <p:cxnSp>
          <p:nvCxnSpPr>
            <p:cNvPr id="161" name="直接连接符 160"/>
            <p:cNvCxnSpPr/>
            <p:nvPr/>
          </p:nvCxnSpPr>
          <p:spPr bwMode="auto">
            <a:xfrm>
              <a:off x="3161785" y="5433213"/>
              <a:ext cx="200847" cy="468357"/>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 name="直接连接符 161"/>
            <p:cNvCxnSpPr/>
            <p:nvPr/>
          </p:nvCxnSpPr>
          <p:spPr bwMode="auto">
            <a:xfrm flipV="1">
              <a:off x="3362632" y="5132439"/>
              <a:ext cx="628196" cy="769131"/>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3" name="组合 162"/>
          <p:cNvGrpSpPr/>
          <p:nvPr/>
        </p:nvGrpSpPr>
        <p:grpSpPr>
          <a:xfrm>
            <a:off x="2408869" y="2405877"/>
            <a:ext cx="439758" cy="329085"/>
            <a:chOff x="3161785" y="5132439"/>
            <a:chExt cx="829043" cy="769131"/>
          </a:xfrm>
        </p:grpSpPr>
        <p:cxnSp>
          <p:nvCxnSpPr>
            <p:cNvPr id="164" name="直接连接符 163"/>
            <p:cNvCxnSpPr/>
            <p:nvPr/>
          </p:nvCxnSpPr>
          <p:spPr bwMode="auto">
            <a:xfrm>
              <a:off x="3161785" y="5433213"/>
              <a:ext cx="200847" cy="468357"/>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5" name="直接连接符 164"/>
            <p:cNvCxnSpPr/>
            <p:nvPr/>
          </p:nvCxnSpPr>
          <p:spPr bwMode="auto">
            <a:xfrm flipV="1">
              <a:off x="3362632" y="5132439"/>
              <a:ext cx="628196" cy="769131"/>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6" name="组合 165"/>
          <p:cNvGrpSpPr/>
          <p:nvPr/>
        </p:nvGrpSpPr>
        <p:grpSpPr>
          <a:xfrm>
            <a:off x="2435672" y="4724835"/>
            <a:ext cx="439758" cy="329085"/>
            <a:chOff x="3161785" y="5132439"/>
            <a:chExt cx="829043" cy="769131"/>
          </a:xfrm>
        </p:grpSpPr>
        <p:cxnSp>
          <p:nvCxnSpPr>
            <p:cNvPr id="167" name="直接连接符 166"/>
            <p:cNvCxnSpPr/>
            <p:nvPr/>
          </p:nvCxnSpPr>
          <p:spPr bwMode="auto">
            <a:xfrm>
              <a:off x="3161785" y="5433213"/>
              <a:ext cx="200847" cy="468357"/>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 name="直接连接符 167"/>
            <p:cNvCxnSpPr/>
            <p:nvPr/>
          </p:nvCxnSpPr>
          <p:spPr bwMode="auto">
            <a:xfrm flipV="1">
              <a:off x="3362632" y="5132439"/>
              <a:ext cx="628196" cy="769131"/>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9" name="组合 168"/>
          <p:cNvGrpSpPr/>
          <p:nvPr/>
        </p:nvGrpSpPr>
        <p:grpSpPr>
          <a:xfrm>
            <a:off x="2435672" y="4076922"/>
            <a:ext cx="439758" cy="329085"/>
            <a:chOff x="3161785" y="5132439"/>
            <a:chExt cx="829043" cy="769131"/>
          </a:xfrm>
        </p:grpSpPr>
        <p:cxnSp>
          <p:nvCxnSpPr>
            <p:cNvPr id="170" name="直接连接符 169"/>
            <p:cNvCxnSpPr/>
            <p:nvPr/>
          </p:nvCxnSpPr>
          <p:spPr bwMode="auto">
            <a:xfrm>
              <a:off x="3161785" y="5433213"/>
              <a:ext cx="200847" cy="468357"/>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 name="直接连接符 170"/>
            <p:cNvCxnSpPr/>
            <p:nvPr/>
          </p:nvCxnSpPr>
          <p:spPr bwMode="auto">
            <a:xfrm flipV="1">
              <a:off x="3362632" y="5132439"/>
              <a:ext cx="628196" cy="769131"/>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75" name="组合 174"/>
          <p:cNvGrpSpPr/>
          <p:nvPr/>
        </p:nvGrpSpPr>
        <p:grpSpPr>
          <a:xfrm>
            <a:off x="2433370" y="2781608"/>
            <a:ext cx="439758" cy="329085"/>
            <a:chOff x="3161785" y="5132439"/>
            <a:chExt cx="829043" cy="769131"/>
          </a:xfrm>
        </p:grpSpPr>
        <p:cxnSp>
          <p:nvCxnSpPr>
            <p:cNvPr id="176" name="直接连接符 175"/>
            <p:cNvCxnSpPr/>
            <p:nvPr/>
          </p:nvCxnSpPr>
          <p:spPr bwMode="auto">
            <a:xfrm>
              <a:off x="3161785" y="5433213"/>
              <a:ext cx="200847" cy="468357"/>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7" name="直接连接符 176"/>
            <p:cNvCxnSpPr/>
            <p:nvPr/>
          </p:nvCxnSpPr>
          <p:spPr bwMode="auto">
            <a:xfrm flipV="1">
              <a:off x="3362632" y="5132439"/>
              <a:ext cx="628196" cy="769131"/>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81" name="组合 180"/>
          <p:cNvGrpSpPr/>
          <p:nvPr/>
        </p:nvGrpSpPr>
        <p:grpSpPr>
          <a:xfrm>
            <a:off x="2453964" y="3134938"/>
            <a:ext cx="439758" cy="329085"/>
            <a:chOff x="3161785" y="5132439"/>
            <a:chExt cx="829043" cy="769131"/>
          </a:xfrm>
        </p:grpSpPr>
        <p:cxnSp>
          <p:nvCxnSpPr>
            <p:cNvPr id="182" name="直接连接符 181"/>
            <p:cNvCxnSpPr/>
            <p:nvPr/>
          </p:nvCxnSpPr>
          <p:spPr bwMode="auto">
            <a:xfrm>
              <a:off x="3161785" y="5433213"/>
              <a:ext cx="200847" cy="468357"/>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3" name="直接连接符 182"/>
            <p:cNvCxnSpPr/>
            <p:nvPr/>
          </p:nvCxnSpPr>
          <p:spPr bwMode="auto">
            <a:xfrm flipV="1">
              <a:off x="3362632" y="5132439"/>
              <a:ext cx="628196" cy="769131"/>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84" name="组合 183"/>
          <p:cNvGrpSpPr/>
          <p:nvPr/>
        </p:nvGrpSpPr>
        <p:grpSpPr>
          <a:xfrm>
            <a:off x="2429205" y="3451880"/>
            <a:ext cx="439758" cy="329085"/>
            <a:chOff x="3161785" y="5132439"/>
            <a:chExt cx="829043" cy="769131"/>
          </a:xfrm>
        </p:grpSpPr>
        <p:cxnSp>
          <p:nvCxnSpPr>
            <p:cNvPr id="185" name="直接连接符 184"/>
            <p:cNvCxnSpPr/>
            <p:nvPr/>
          </p:nvCxnSpPr>
          <p:spPr bwMode="auto">
            <a:xfrm>
              <a:off x="3161785" y="5433213"/>
              <a:ext cx="200847" cy="468357"/>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6" name="直接连接符 185"/>
            <p:cNvCxnSpPr/>
            <p:nvPr/>
          </p:nvCxnSpPr>
          <p:spPr bwMode="auto">
            <a:xfrm flipV="1">
              <a:off x="3362632" y="5132439"/>
              <a:ext cx="628196" cy="769131"/>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87" name="组合 186"/>
          <p:cNvGrpSpPr/>
          <p:nvPr/>
        </p:nvGrpSpPr>
        <p:grpSpPr>
          <a:xfrm>
            <a:off x="2423292" y="5330987"/>
            <a:ext cx="439758" cy="329085"/>
            <a:chOff x="3161785" y="5132439"/>
            <a:chExt cx="829043" cy="769131"/>
          </a:xfrm>
        </p:grpSpPr>
        <p:cxnSp>
          <p:nvCxnSpPr>
            <p:cNvPr id="188" name="直接连接符 187"/>
            <p:cNvCxnSpPr/>
            <p:nvPr/>
          </p:nvCxnSpPr>
          <p:spPr bwMode="auto">
            <a:xfrm>
              <a:off x="3161785" y="5433213"/>
              <a:ext cx="200847" cy="468357"/>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9" name="直接连接符 188"/>
            <p:cNvCxnSpPr/>
            <p:nvPr/>
          </p:nvCxnSpPr>
          <p:spPr bwMode="auto">
            <a:xfrm flipV="1">
              <a:off x="3362632" y="5132439"/>
              <a:ext cx="628196" cy="769131"/>
            </a:xfrm>
            <a:prstGeom prst="line">
              <a:avLst/>
            </a:prstGeom>
            <a:solidFill>
              <a:schemeClr val="accent1"/>
            </a:solidFill>
            <a:ln w="571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2" name="组合 11"/>
          <p:cNvGrpSpPr/>
          <p:nvPr/>
        </p:nvGrpSpPr>
        <p:grpSpPr>
          <a:xfrm>
            <a:off x="2464161" y="3820824"/>
            <a:ext cx="220284" cy="271336"/>
            <a:chOff x="3688498" y="2076792"/>
            <a:chExt cx="328590" cy="329085"/>
          </a:xfrm>
        </p:grpSpPr>
        <p:cxnSp>
          <p:nvCxnSpPr>
            <p:cNvPr id="9" name="直接连接符 8"/>
            <p:cNvCxnSpPr/>
            <p:nvPr/>
          </p:nvCxnSpPr>
          <p:spPr bwMode="auto">
            <a:xfrm>
              <a:off x="3688498" y="2076792"/>
              <a:ext cx="312552" cy="329085"/>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p:nvCxnSpPr>
          <p:spPr bwMode="auto">
            <a:xfrm flipH="1">
              <a:off x="3688498" y="2076792"/>
              <a:ext cx="328590" cy="329085"/>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90" name="组合 189"/>
          <p:cNvGrpSpPr/>
          <p:nvPr/>
        </p:nvGrpSpPr>
        <p:grpSpPr>
          <a:xfrm>
            <a:off x="2425600" y="4450634"/>
            <a:ext cx="220284" cy="271336"/>
            <a:chOff x="3688498" y="2076792"/>
            <a:chExt cx="328590" cy="329085"/>
          </a:xfrm>
        </p:grpSpPr>
        <p:cxnSp>
          <p:nvCxnSpPr>
            <p:cNvPr id="191" name="直接连接符 190"/>
            <p:cNvCxnSpPr/>
            <p:nvPr/>
          </p:nvCxnSpPr>
          <p:spPr bwMode="auto">
            <a:xfrm>
              <a:off x="3688498" y="2076792"/>
              <a:ext cx="312552" cy="329085"/>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2" name="直接连接符 191"/>
            <p:cNvCxnSpPr/>
            <p:nvPr/>
          </p:nvCxnSpPr>
          <p:spPr bwMode="auto">
            <a:xfrm flipH="1">
              <a:off x="3688498" y="2076792"/>
              <a:ext cx="328590" cy="329085"/>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93" name="组合 192"/>
          <p:cNvGrpSpPr/>
          <p:nvPr/>
        </p:nvGrpSpPr>
        <p:grpSpPr>
          <a:xfrm>
            <a:off x="2425600" y="5078167"/>
            <a:ext cx="220284" cy="271336"/>
            <a:chOff x="3688498" y="2076792"/>
            <a:chExt cx="328590" cy="329085"/>
          </a:xfrm>
        </p:grpSpPr>
        <p:cxnSp>
          <p:nvCxnSpPr>
            <p:cNvPr id="194" name="直接连接符 193"/>
            <p:cNvCxnSpPr/>
            <p:nvPr/>
          </p:nvCxnSpPr>
          <p:spPr bwMode="auto">
            <a:xfrm>
              <a:off x="3688498" y="2076792"/>
              <a:ext cx="312552" cy="329085"/>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 name="直接连接符 194"/>
            <p:cNvCxnSpPr/>
            <p:nvPr/>
          </p:nvCxnSpPr>
          <p:spPr bwMode="auto">
            <a:xfrm flipH="1">
              <a:off x="3688498" y="2076792"/>
              <a:ext cx="328590" cy="329085"/>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 name="任意多边形 6"/>
          <p:cNvSpPr/>
          <p:nvPr/>
        </p:nvSpPr>
        <p:spPr bwMode="auto">
          <a:xfrm>
            <a:off x="2265528" y="1473958"/>
            <a:ext cx="2511188" cy="313899"/>
          </a:xfrm>
          <a:custGeom>
            <a:avLst/>
            <a:gdLst>
              <a:gd name="connsiteX0" fmla="*/ 2511188 w 2511188"/>
              <a:gd name="connsiteY0" fmla="*/ 0 h 313899"/>
              <a:gd name="connsiteX1" fmla="*/ 1078173 w 2511188"/>
              <a:gd name="connsiteY1" fmla="*/ 177421 h 313899"/>
              <a:gd name="connsiteX2" fmla="*/ 0 w 2511188"/>
              <a:gd name="connsiteY2" fmla="*/ 313899 h 313899"/>
            </a:gdLst>
            <a:ahLst/>
            <a:cxnLst>
              <a:cxn ang="0">
                <a:pos x="connsiteX0" y="connsiteY0"/>
              </a:cxn>
              <a:cxn ang="0">
                <a:pos x="connsiteX1" y="connsiteY1"/>
              </a:cxn>
              <a:cxn ang="0">
                <a:pos x="connsiteX2" y="connsiteY2"/>
              </a:cxn>
            </a:cxnLst>
            <a:rect l="l" t="t" r="r" b="b"/>
            <a:pathLst>
              <a:path w="2511188" h="313899">
                <a:moveTo>
                  <a:pt x="2511188" y="0"/>
                </a:moveTo>
                <a:lnTo>
                  <a:pt x="1078173" y="177421"/>
                </a:lnTo>
                <a:lnTo>
                  <a:pt x="0" y="313899"/>
                </a:lnTo>
              </a:path>
            </a:pathLst>
          </a:custGeom>
          <a:noFill/>
          <a:ln w="38100" cap="flat" cmpd="sng" algn="ctr">
            <a:solidFill>
              <a:srgbClr val="0000FF"/>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4098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60"/>
                                        </p:tgtEl>
                                        <p:attrNameLst>
                                          <p:attrName>style.visibility</p:attrName>
                                        </p:attrNameLst>
                                      </p:cBhvr>
                                      <p:to>
                                        <p:strVal val="visible"/>
                                      </p:to>
                                    </p:set>
                                    <p:animEffect transition="in" filter="wipe(down)">
                                      <p:cBhvr>
                                        <p:cTn id="18" dur="500"/>
                                        <p:tgtEl>
                                          <p:spTgt spid="160"/>
                                        </p:tgtEl>
                                      </p:cBhvr>
                                    </p:animEffect>
                                  </p:childTnLst>
                                </p:cTn>
                              </p:par>
                              <p:par>
                                <p:cTn id="19" presetID="22" presetClass="entr" presetSubtype="4" fill="hold" nodeType="withEffect">
                                  <p:stCondLst>
                                    <p:cond delay="0"/>
                                  </p:stCondLst>
                                  <p:childTnLst>
                                    <p:set>
                                      <p:cBhvr>
                                        <p:cTn id="20" dur="1" fill="hold">
                                          <p:stCondLst>
                                            <p:cond delay="0"/>
                                          </p:stCondLst>
                                        </p:cTn>
                                        <p:tgtEl>
                                          <p:spTgt spid="151"/>
                                        </p:tgtEl>
                                        <p:attrNameLst>
                                          <p:attrName>style.visibility</p:attrName>
                                        </p:attrNameLst>
                                      </p:cBhvr>
                                      <p:to>
                                        <p:strVal val="visible"/>
                                      </p:to>
                                    </p:set>
                                    <p:animEffect transition="in" filter="wipe(down)">
                                      <p:cBhvr>
                                        <p:cTn id="21" dur="500"/>
                                        <p:tgtEl>
                                          <p:spTgt spid="15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53"/>
                                        </p:tgtEl>
                                        <p:attrNameLst>
                                          <p:attrName>style.visibility</p:attrName>
                                        </p:attrNameLst>
                                      </p:cBhvr>
                                      <p:to>
                                        <p:strVal val="visible"/>
                                      </p:to>
                                    </p:set>
                                    <p:animEffect transition="in" filter="wipe(down)">
                                      <p:cBhvr>
                                        <p:cTn id="24" dur="500"/>
                                        <p:tgtEl>
                                          <p:spTgt spid="15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57"/>
                                        </p:tgtEl>
                                        <p:attrNameLst>
                                          <p:attrName>style.visibility</p:attrName>
                                        </p:attrNameLst>
                                      </p:cBhvr>
                                      <p:to>
                                        <p:strVal val="visible"/>
                                      </p:to>
                                    </p:set>
                                    <p:animEffect transition="in" filter="wipe(down)">
                                      <p:cBhvr>
                                        <p:cTn id="29" dur="500"/>
                                        <p:tgtEl>
                                          <p:spTgt spid="157"/>
                                        </p:tgtEl>
                                      </p:cBhvr>
                                    </p:animEffect>
                                  </p:childTnLst>
                                </p:cTn>
                              </p:par>
                              <p:par>
                                <p:cTn id="30" presetID="22" presetClass="entr" presetSubtype="4" fill="hold" nodeType="withEffect">
                                  <p:stCondLst>
                                    <p:cond delay="0"/>
                                  </p:stCondLst>
                                  <p:childTnLst>
                                    <p:set>
                                      <p:cBhvr>
                                        <p:cTn id="31" dur="1" fill="hold">
                                          <p:stCondLst>
                                            <p:cond delay="0"/>
                                          </p:stCondLst>
                                        </p:cTn>
                                        <p:tgtEl>
                                          <p:spTgt spid="145"/>
                                        </p:tgtEl>
                                        <p:attrNameLst>
                                          <p:attrName>style.visibility</p:attrName>
                                        </p:attrNameLst>
                                      </p:cBhvr>
                                      <p:to>
                                        <p:strVal val="visible"/>
                                      </p:to>
                                    </p:set>
                                    <p:animEffect transition="in" filter="wipe(down)">
                                      <p:cBhvr>
                                        <p:cTn id="32" dur="500"/>
                                        <p:tgtEl>
                                          <p:spTgt spid="145"/>
                                        </p:tgtEl>
                                      </p:cBhvr>
                                    </p:animEffect>
                                  </p:childTnLst>
                                </p:cTn>
                              </p:par>
                              <p:par>
                                <p:cTn id="33" presetID="22" presetClass="entr" presetSubtype="4" fill="hold" nodeType="withEffect">
                                  <p:stCondLst>
                                    <p:cond delay="0"/>
                                  </p:stCondLst>
                                  <p:childTnLst>
                                    <p:set>
                                      <p:cBhvr>
                                        <p:cTn id="34" dur="1" fill="hold">
                                          <p:stCondLst>
                                            <p:cond delay="0"/>
                                          </p:stCondLst>
                                        </p:cTn>
                                        <p:tgtEl>
                                          <p:spTgt spid="163"/>
                                        </p:tgtEl>
                                        <p:attrNameLst>
                                          <p:attrName>style.visibility</p:attrName>
                                        </p:attrNameLst>
                                      </p:cBhvr>
                                      <p:to>
                                        <p:strVal val="visible"/>
                                      </p:to>
                                    </p:set>
                                    <p:animEffect transition="in" filter="wipe(down)">
                                      <p:cBhvr>
                                        <p:cTn id="35" dur="500"/>
                                        <p:tgtEl>
                                          <p:spTgt spid="16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75"/>
                                        </p:tgtEl>
                                        <p:attrNameLst>
                                          <p:attrName>style.visibility</p:attrName>
                                        </p:attrNameLst>
                                      </p:cBhvr>
                                      <p:to>
                                        <p:strVal val="visible"/>
                                      </p:to>
                                    </p:set>
                                    <p:animEffect transition="in" filter="wipe(down)">
                                      <p:cBhvr>
                                        <p:cTn id="40" dur="500"/>
                                        <p:tgtEl>
                                          <p:spTgt spid="175"/>
                                        </p:tgtEl>
                                      </p:cBhvr>
                                    </p:animEffect>
                                  </p:childTnLst>
                                </p:cTn>
                              </p:par>
                              <p:par>
                                <p:cTn id="41" presetID="22" presetClass="entr" presetSubtype="4" fill="hold" nodeType="withEffect">
                                  <p:stCondLst>
                                    <p:cond delay="0"/>
                                  </p:stCondLst>
                                  <p:childTnLst>
                                    <p:set>
                                      <p:cBhvr>
                                        <p:cTn id="42" dur="1" fill="hold">
                                          <p:stCondLst>
                                            <p:cond delay="0"/>
                                          </p:stCondLst>
                                        </p:cTn>
                                        <p:tgtEl>
                                          <p:spTgt spid="150"/>
                                        </p:tgtEl>
                                        <p:attrNameLst>
                                          <p:attrName>style.visibility</p:attrName>
                                        </p:attrNameLst>
                                      </p:cBhvr>
                                      <p:to>
                                        <p:strVal val="visible"/>
                                      </p:to>
                                    </p:set>
                                    <p:animEffect transition="in" filter="wipe(down)">
                                      <p:cBhvr>
                                        <p:cTn id="43" dur="500"/>
                                        <p:tgtEl>
                                          <p:spTgt spid="15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58"/>
                                        </p:tgtEl>
                                        <p:attrNameLst>
                                          <p:attrName>style.visibility</p:attrName>
                                        </p:attrNameLst>
                                      </p:cBhvr>
                                      <p:to>
                                        <p:strVal val="visible"/>
                                      </p:to>
                                    </p:set>
                                    <p:animEffect transition="in" filter="wipe(down)">
                                      <p:cBhvr>
                                        <p:cTn id="46" dur="500"/>
                                        <p:tgtEl>
                                          <p:spTgt spid="15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81"/>
                                        </p:tgtEl>
                                        <p:attrNameLst>
                                          <p:attrName>style.visibility</p:attrName>
                                        </p:attrNameLst>
                                      </p:cBhvr>
                                      <p:to>
                                        <p:strVal val="visible"/>
                                      </p:to>
                                    </p:set>
                                    <p:animEffect transition="in" filter="wipe(down)">
                                      <p:cBhvr>
                                        <p:cTn id="51" dur="500"/>
                                        <p:tgtEl>
                                          <p:spTgt spid="181"/>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wipe(down)">
                                      <p:cBhvr>
                                        <p:cTn id="54" dur="500"/>
                                        <p:tgtEl>
                                          <p:spTgt spid="155"/>
                                        </p:tgtEl>
                                      </p:cBhvr>
                                    </p:animEffect>
                                  </p:childTnLst>
                                </p:cTn>
                              </p:par>
                              <p:par>
                                <p:cTn id="55" presetID="22" presetClass="entr" presetSubtype="4" fill="hold" nodeType="withEffect">
                                  <p:stCondLst>
                                    <p:cond delay="0"/>
                                  </p:stCondLst>
                                  <p:childTnLst>
                                    <p:set>
                                      <p:cBhvr>
                                        <p:cTn id="56" dur="1" fill="hold">
                                          <p:stCondLst>
                                            <p:cond delay="0"/>
                                          </p:stCondLst>
                                        </p:cTn>
                                        <p:tgtEl>
                                          <p:spTgt spid="147"/>
                                        </p:tgtEl>
                                        <p:attrNameLst>
                                          <p:attrName>style.visibility</p:attrName>
                                        </p:attrNameLst>
                                      </p:cBhvr>
                                      <p:to>
                                        <p:strVal val="visible"/>
                                      </p:to>
                                    </p:set>
                                    <p:animEffect transition="in" filter="wipe(down)">
                                      <p:cBhvr>
                                        <p:cTn id="57" dur="500"/>
                                        <p:tgtEl>
                                          <p:spTgt spid="14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84"/>
                                        </p:tgtEl>
                                        <p:attrNameLst>
                                          <p:attrName>style.visibility</p:attrName>
                                        </p:attrNameLst>
                                      </p:cBhvr>
                                      <p:to>
                                        <p:strVal val="visible"/>
                                      </p:to>
                                    </p:set>
                                    <p:animEffect transition="in" filter="wipe(down)">
                                      <p:cBhvr>
                                        <p:cTn id="62" dur="500"/>
                                        <p:tgtEl>
                                          <p:spTgt spid="184"/>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54"/>
                                        </p:tgtEl>
                                        <p:attrNameLst>
                                          <p:attrName>style.visibility</p:attrName>
                                        </p:attrNameLst>
                                      </p:cBhvr>
                                      <p:to>
                                        <p:strVal val="visible"/>
                                      </p:to>
                                    </p:set>
                                    <p:animEffect transition="in" filter="wipe(down)">
                                      <p:cBhvr>
                                        <p:cTn id="65" dur="500"/>
                                        <p:tgtEl>
                                          <p:spTgt spid="154"/>
                                        </p:tgtEl>
                                      </p:cBhvr>
                                    </p:animEffect>
                                  </p:childTnLst>
                                </p:cTn>
                              </p:par>
                              <p:par>
                                <p:cTn id="66" presetID="22" presetClass="entr" presetSubtype="4" fill="hold" nodeType="withEffect">
                                  <p:stCondLst>
                                    <p:cond delay="0"/>
                                  </p:stCondLst>
                                  <p:childTnLst>
                                    <p:set>
                                      <p:cBhvr>
                                        <p:cTn id="67" dur="1" fill="hold">
                                          <p:stCondLst>
                                            <p:cond delay="0"/>
                                          </p:stCondLst>
                                        </p:cTn>
                                        <p:tgtEl>
                                          <p:spTgt spid="149"/>
                                        </p:tgtEl>
                                        <p:attrNameLst>
                                          <p:attrName>style.visibility</p:attrName>
                                        </p:attrNameLst>
                                      </p:cBhvr>
                                      <p:to>
                                        <p:strVal val="visible"/>
                                      </p:to>
                                    </p:set>
                                    <p:animEffect transition="in" filter="wipe(down)">
                                      <p:cBhvr>
                                        <p:cTn id="68" dur="500"/>
                                        <p:tgtEl>
                                          <p:spTgt spid="14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wipe(down)">
                                      <p:cBhvr>
                                        <p:cTn id="73" dur="500"/>
                                        <p:tgtEl>
                                          <p:spTgt spid="1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169"/>
                                        </p:tgtEl>
                                        <p:attrNameLst>
                                          <p:attrName>style.visibility</p:attrName>
                                        </p:attrNameLst>
                                      </p:cBhvr>
                                      <p:to>
                                        <p:strVal val="visible"/>
                                      </p:to>
                                    </p:set>
                                    <p:animEffect transition="in" filter="wipe(down)">
                                      <p:cBhvr>
                                        <p:cTn id="78" dur="500"/>
                                        <p:tgtEl>
                                          <p:spTgt spid="169"/>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156"/>
                                        </p:tgtEl>
                                        <p:attrNameLst>
                                          <p:attrName>style.visibility</p:attrName>
                                        </p:attrNameLst>
                                      </p:cBhvr>
                                      <p:to>
                                        <p:strVal val="visible"/>
                                      </p:to>
                                    </p:set>
                                    <p:animEffect transition="in" filter="wipe(down)">
                                      <p:cBhvr>
                                        <p:cTn id="81" dur="500"/>
                                        <p:tgtEl>
                                          <p:spTgt spid="156"/>
                                        </p:tgtEl>
                                      </p:cBhvr>
                                    </p:animEffect>
                                  </p:childTnLst>
                                </p:cTn>
                              </p:par>
                              <p:par>
                                <p:cTn id="82" presetID="22" presetClass="entr" presetSubtype="4" fill="hold" nodeType="withEffect">
                                  <p:stCondLst>
                                    <p:cond delay="0"/>
                                  </p:stCondLst>
                                  <p:childTnLst>
                                    <p:set>
                                      <p:cBhvr>
                                        <p:cTn id="83" dur="1" fill="hold">
                                          <p:stCondLst>
                                            <p:cond delay="0"/>
                                          </p:stCondLst>
                                        </p:cTn>
                                        <p:tgtEl>
                                          <p:spTgt spid="146"/>
                                        </p:tgtEl>
                                        <p:attrNameLst>
                                          <p:attrName>style.visibility</p:attrName>
                                        </p:attrNameLst>
                                      </p:cBhvr>
                                      <p:to>
                                        <p:strVal val="visible"/>
                                      </p:to>
                                    </p:set>
                                    <p:animEffect transition="in" filter="wipe(down)">
                                      <p:cBhvr>
                                        <p:cTn id="84" dur="500"/>
                                        <p:tgtEl>
                                          <p:spTgt spid="146"/>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190"/>
                                        </p:tgtEl>
                                        <p:attrNameLst>
                                          <p:attrName>style.visibility</p:attrName>
                                        </p:attrNameLst>
                                      </p:cBhvr>
                                      <p:to>
                                        <p:strVal val="visible"/>
                                      </p:to>
                                    </p:set>
                                    <p:animEffect transition="in" filter="wipe(down)">
                                      <p:cBhvr>
                                        <p:cTn id="89" dur="500"/>
                                        <p:tgtEl>
                                          <p:spTgt spid="190"/>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144"/>
                                        </p:tgtEl>
                                        <p:attrNameLst>
                                          <p:attrName>style.visibility</p:attrName>
                                        </p:attrNameLst>
                                      </p:cBhvr>
                                      <p:to>
                                        <p:strVal val="visible"/>
                                      </p:to>
                                    </p:set>
                                    <p:animEffect transition="in" filter="wipe(down)">
                                      <p:cBhvr>
                                        <p:cTn id="94" dur="500"/>
                                        <p:tgtEl>
                                          <p:spTgt spid="144"/>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152"/>
                                        </p:tgtEl>
                                        <p:attrNameLst>
                                          <p:attrName>style.visibility</p:attrName>
                                        </p:attrNameLst>
                                      </p:cBhvr>
                                      <p:to>
                                        <p:strVal val="visible"/>
                                      </p:to>
                                    </p:set>
                                    <p:animEffect transition="in" filter="wipe(down)">
                                      <p:cBhvr>
                                        <p:cTn id="97" dur="500"/>
                                        <p:tgtEl>
                                          <p:spTgt spid="152"/>
                                        </p:tgtEl>
                                      </p:cBhvr>
                                    </p:animEffect>
                                  </p:childTnLst>
                                </p:cTn>
                              </p:par>
                              <p:par>
                                <p:cTn id="98" presetID="22" presetClass="entr" presetSubtype="4" fill="hold" nodeType="withEffect">
                                  <p:stCondLst>
                                    <p:cond delay="0"/>
                                  </p:stCondLst>
                                  <p:childTnLst>
                                    <p:set>
                                      <p:cBhvr>
                                        <p:cTn id="99" dur="1" fill="hold">
                                          <p:stCondLst>
                                            <p:cond delay="0"/>
                                          </p:stCondLst>
                                        </p:cTn>
                                        <p:tgtEl>
                                          <p:spTgt spid="166"/>
                                        </p:tgtEl>
                                        <p:attrNameLst>
                                          <p:attrName>style.visibility</p:attrName>
                                        </p:attrNameLst>
                                      </p:cBhvr>
                                      <p:to>
                                        <p:strVal val="visible"/>
                                      </p:to>
                                    </p:set>
                                    <p:animEffect transition="in" filter="wipe(down)">
                                      <p:cBhvr>
                                        <p:cTn id="100" dur="500"/>
                                        <p:tgtEl>
                                          <p:spTgt spid="16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nodeType="clickEffect">
                                  <p:stCondLst>
                                    <p:cond delay="0"/>
                                  </p:stCondLst>
                                  <p:childTnLst>
                                    <p:set>
                                      <p:cBhvr>
                                        <p:cTn id="104" dur="1" fill="hold">
                                          <p:stCondLst>
                                            <p:cond delay="0"/>
                                          </p:stCondLst>
                                        </p:cTn>
                                        <p:tgtEl>
                                          <p:spTgt spid="193"/>
                                        </p:tgtEl>
                                        <p:attrNameLst>
                                          <p:attrName>style.visibility</p:attrName>
                                        </p:attrNameLst>
                                      </p:cBhvr>
                                      <p:to>
                                        <p:strVal val="visible"/>
                                      </p:to>
                                    </p:set>
                                    <p:animEffect transition="in" filter="wipe(down)">
                                      <p:cBhvr>
                                        <p:cTn id="105" dur="500"/>
                                        <p:tgtEl>
                                          <p:spTgt spid="193"/>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nodeType="clickEffect">
                                  <p:stCondLst>
                                    <p:cond delay="0"/>
                                  </p:stCondLst>
                                  <p:childTnLst>
                                    <p:set>
                                      <p:cBhvr>
                                        <p:cTn id="109" dur="1" fill="hold">
                                          <p:stCondLst>
                                            <p:cond delay="0"/>
                                          </p:stCondLst>
                                        </p:cTn>
                                        <p:tgtEl>
                                          <p:spTgt spid="187"/>
                                        </p:tgtEl>
                                        <p:attrNameLst>
                                          <p:attrName>style.visibility</p:attrName>
                                        </p:attrNameLst>
                                      </p:cBhvr>
                                      <p:to>
                                        <p:strVal val="visible"/>
                                      </p:to>
                                    </p:set>
                                    <p:animEffect transition="in" filter="wipe(down)">
                                      <p:cBhvr>
                                        <p:cTn id="110" dur="500"/>
                                        <p:tgtEl>
                                          <p:spTgt spid="187"/>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159"/>
                                        </p:tgtEl>
                                        <p:attrNameLst>
                                          <p:attrName>style.visibility</p:attrName>
                                        </p:attrNameLst>
                                      </p:cBhvr>
                                      <p:to>
                                        <p:strVal val="visible"/>
                                      </p:to>
                                    </p:set>
                                    <p:animEffect transition="in" filter="wipe(down)">
                                      <p:cBhvr>
                                        <p:cTn id="113" dur="500"/>
                                        <p:tgtEl>
                                          <p:spTgt spid="159"/>
                                        </p:tgtEl>
                                      </p:cBhvr>
                                    </p:animEffect>
                                  </p:childTnLst>
                                </p:cTn>
                              </p:par>
                              <p:par>
                                <p:cTn id="114" presetID="22" presetClass="entr" presetSubtype="4" fill="hold" nodeType="withEffect">
                                  <p:stCondLst>
                                    <p:cond delay="0"/>
                                  </p:stCondLst>
                                  <p:childTnLst>
                                    <p:set>
                                      <p:cBhvr>
                                        <p:cTn id="115" dur="1" fill="hold">
                                          <p:stCondLst>
                                            <p:cond delay="0"/>
                                          </p:stCondLst>
                                        </p:cTn>
                                        <p:tgtEl>
                                          <p:spTgt spid="148"/>
                                        </p:tgtEl>
                                        <p:attrNameLst>
                                          <p:attrName>style.visibility</p:attrName>
                                        </p:attrNameLst>
                                      </p:cBhvr>
                                      <p:to>
                                        <p:strVal val="visible"/>
                                      </p:to>
                                    </p:set>
                                    <p:animEffect transition="in" filter="wipe(down)">
                                      <p:cBhvr>
                                        <p:cTn id="116"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2" grpId="0"/>
      <p:bldP spid="153" grpId="0"/>
      <p:bldP spid="154" grpId="0"/>
      <p:bldP spid="155" grpId="0"/>
      <p:bldP spid="156" grpId="0"/>
      <p:bldP spid="157" grpId="0"/>
      <p:bldP spid="158" grpId="0"/>
      <p:bldP spid="159" grpId="0"/>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140789" y="215614"/>
            <a:ext cx="8153400" cy="712788"/>
          </a:xfrm>
        </p:spPr>
        <p:txBody>
          <a:bodyPr/>
          <a:lstStyle/>
          <a:p>
            <a:r>
              <a:rPr lang="zh-CN" altLang="en-US" dirty="0"/>
              <a:t>最小生成树</a:t>
            </a:r>
          </a:p>
        </p:txBody>
      </p:sp>
      <p:sp>
        <p:nvSpPr>
          <p:cNvPr id="16" name="椭圆 15"/>
          <p:cNvSpPr/>
          <p:nvPr/>
        </p:nvSpPr>
        <p:spPr bwMode="auto">
          <a:xfrm>
            <a:off x="3579063" y="4766471"/>
            <a:ext cx="615516" cy="646212"/>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e</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7" name="椭圆 16"/>
          <p:cNvSpPr/>
          <p:nvPr/>
        </p:nvSpPr>
        <p:spPr bwMode="auto">
          <a:xfrm>
            <a:off x="2587377" y="5673662"/>
            <a:ext cx="615516" cy="646212"/>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8" name="椭圆 17"/>
          <p:cNvSpPr/>
          <p:nvPr/>
        </p:nvSpPr>
        <p:spPr bwMode="auto">
          <a:xfrm>
            <a:off x="1047461" y="5670594"/>
            <a:ext cx="615516" cy="646212"/>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0" name="椭圆 19"/>
          <p:cNvSpPr/>
          <p:nvPr/>
        </p:nvSpPr>
        <p:spPr bwMode="auto">
          <a:xfrm>
            <a:off x="1007173" y="3780300"/>
            <a:ext cx="615516" cy="646212"/>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1" name="椭圆 20"/>
          <p:cNvSpPr/>
          <p:nvPr/>
        </p:nvSpPr>
        <p:spPr bwMode="auto">
          <a:xfrm>
            <a:off x="2569290" y="3772804"/>
            <a:ext cx="615516" cy="646212"/>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d</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9" name="直接连接符 28"/>
          <p:cNvCxnSpPr>
            <a:stCxn id="17" idx="6"/>
            <a:endCxn id="16" idx="3"/>
          </p:cNvCxnSpPr>
          <p:nvPr/>
        </p:nvCxnSpPr>
        <p:spPr bwMode="auto">
          <a:xfrm flipV="1">
            <a:off x="3202890" y="5318047"/>
            <a:ext cx="466312" cy="678721"/>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a:stCxn id="20" idx="5"/>
            <a:endCxn id="17" idx="1"/>
          </p:cNvCxnSpPr>
          <p:nvPr/>
        </p:nvCxnSpPr>
        <p:spPr bwMode="auto">
          <a:xfrm>
            <a:off x="1532549" y="4331876"/>
            <a:ext cx="1144968" cy="1436422"/>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a:stCxn id="17" idx="0"/>
            <a:endCxn id="21" idx="4"/>
          </p:cNvCxnSpPr>
          <p:nvPr/>
        </p:nvCxnSpPr>
        <p:spPr bwMode="auto">
          <a:xfrm flipH="1" flipV="1">
            <a:off x="2877048" y="4419016"/>
            <a:ext cx="18086" cy="1254646"/>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a:stCxn id="18" idx="6"/>
            <a:endCxn id="17" idx="2"/>
          </p:cNvCxnSpPr>
          <p:nvPr/>
        </p:nvCxnSpPr>
        <p:spPr bwMode="auto">
          <a:xfrm>
            <a:off x="1662976" y="5993699"/>
            <a:ext cx="924399" cy="3068"/>
          </a:xfrm>
          <a:prstGeom prst="line">
            <a:avLst/>
          </a:prstGeom>
          <a:solidFill>
            <a:schemeClr val="accent1"/>
          </a:solidFill>
          <a:ln w="38100" cap="flat" cmpd="sng" algn="ctr">
            <a:solidFill>
              <a:srgbClr val="3C08F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文本框 42"/>
          <p:cNvSpPr txBox="1"/>
          <p:nvPr/>
        </p:nvSpPr>
        <p:spPr>
          <a:xfrm>
            <a:off x="2040867" y="4739443"/>
            <a:ext cx="328549" cy="350134"/>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sp>
        <p:nvSpPr>
          <p:cNvPr id="44" name="文本框 43"/>
          <p:cNvSpPr txBox="1"/>
          <p:nvPr/>
        </p:nvSpPr>
        <p:spPr>
          <a:xfrm>
            <a:off x="2857851" y="4831280"/>
            <a:ext cx="465462" cy="35013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14</a:t>
            </a:r>
            <a:endParaRPr lang="en-US" altLang="zh-CN" sz="1600" baseline="-25000" dirty="0">
              <a:latin typeface="华文中宋" panose="02010600040101010101" pitchFamily="2" charset="-122"/>
              <a:ea typeface="华文中宋" panose="02010600040101010101" pitchFamily="2" charset="-122"/>
            </a:endParaRPr>
          </a:p>
        </p:txBody>
      </p:sp>
      <p:sp>
        <p:nvSpPr>
          <p:cNvPr id="48" name="文本框 47"/>
          <p:cNvSpPr txBox="1"/>
          <p:nvPr/>
        </p:nvSpPr>
        <p:spPr>
          <a:xfrm>
            <a:off x="1975514" y="6000800"/>
            <a:ext cx="330869" cy="35013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a:t>
            </a:r>
            <a:endParaRPr lang="en-US" altLang="zh-CN" sz="1600" baseline="-25000" dirty="0">
              <a:latin typeface="华文中宋" panose="02010600040101010101" pitchFamily="2" charset="-122"/>
              <a:ea typeface="华文中宋" panose="02010600040101010101" pitchFamily="2" charset="-122"/>
            </a:endParaRPr>
          </a:p>
        </p:txBody>
      </p:sp>
      <p:sp>
        <p:nvSpPr>
          <p:cNvPr id="49" name="文本框 48"/>
          <p:cNvSpPr txBox="1"/>
          <p:nvPr/>
        </p:nvSpPr>
        <p:spPr>
          <a:xfrm>
            <a:off x="3436464" y="5556612"/>
            <a:ext cx="465462" cy="35013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10</a:t>
            </a:r>
            <a:endParaRPr lang="en-US" altLang="zh-CN" sz="1600" baseline="-25000" dirty="0">
              <a:latin typeface="华文中宋" panose="02010600040101010101" pitchFamily="2" charset="-122"/>
              <a:ea typeface="华文中宋" panose="02010600040101010101" pitchFamily="2" charset="-122"/>
            </a:endParaRPr>
          </a:p>
        </p:txBody>
      </p:sp>
      <p:pic>
        <p:nvPicPr>
          <p:cNvPr id="3" name="图片 2"/>
          <p:cNvPicPr>
            <a:picLocks noChangeAspect="1"/>
          </p:cNvPicPr>
          <p:nvPr/>
        </p:nvPicPr>
        <p:blipFill>
          <a:blip r:embed="rId2" cstate="print"/>
          <a:stretch>
            <a:fillRect/>
          </a:stretch>
        </p:blipFill>
        <p:spPr>
          <a:xfrm>
            <a:off x="4980016" y="1252956"/>
            <a:ext cx="4143375" cy="2514600"/>
          </a:xfrm>
          <a:prstGeom prst="rect">
            <a:avLst/>
          </a:prstGeom>
        </p:spPr>
      </p:pic>
      <p:sp>
        <p:nvSpPr>
          <p:cNvPr id="4" name="文本框 3"/>
          <p:cNvSpPr txBox="1"/>
          <p:nvPr/>
        </p:nvSpPr>
        <p:spPr>
          <a:xfrm>
            <a:off x="212096" y="1496855"/>
            <a:ext cx="3041217" cy="461665"/>
          </a:xfrm>
          <a:prstGeom prst="rect">
            <a:avLst/>
          </a:prstGeom>
          <a:solidFill>
            <a:srgbClr val="99FF33"/>
          </a:solidFill>
        </p:spPr>
        <p:txBody>
          <a:bodyPr wrap="none" rtlCol="0">
            <a:spAutoFit/>
          </a:bodyPr>
          <a:lstStyle/>
          <a:p>
            <a:r>
              <a:rPr lang="en-US" altLang="zh-CN" sz="2400" dirty="0">
                <a:latin typeface="华文新魏" panose="02010800040101010101" pitchFamily="2" charset="-122"/>
                <a:ea typeface="华文新魏" panose="02010800040101010101" pitchFamily="2" charset="-122"/>
              </a:rPr>
              <a:t>Prim</a:t>
            </a:r>
            <a:r>
              <a:rPr lang="zh-CN" altLang="en-US" sz="2400" dirty="0">
                <a:latin typeface="华文新魏" panose="02010800040101010101" pitchFamily="2" charset="-122"/>
                <a:ea typeface="华文新魏" panose="02010800040101010101" pitchFamily="2" charset="-122"/>
              </a:rPr>
              <a:t>算法：出发点是</a:t>
            </a:r>
            <a:r>
              <a:rPr lang="en-US" altLang="zh-CN" sz="2400" dirty="0">
                <a:latin typeface="华文新魏" panose="02010800040101010101" pitchFamily="2" charset="-122"/>
                <a:ea typeface="华文新魏" panose="02010800040101010101" pitchFamily="2" charset="-122"/>
              </a:rPr>
              <a:t>f</a:t>
            </a:r>
            <a:endParaRPr lang="zh-CN" altLang="en-US" sz="2400" dirty="0">
              <a:latin typeface="华文新魏" panose="02010800040101010101" pitchFamily="2" charset="-122"/>
              <a:ea typeface="华文新魏" panose="02010800040101010101" pitchFamily="2" charset="-122"/>
            </a:endParaRPr>
          </a:p>
        </p:txBody>
      </p:sp>
      <p:cxnSp>
        <p:nvCxnSpPr>
          <p:cNvPr id="62" name="直接连接符 61"/>
          <p:cNvCxnSpPr/>
          <p:nvPr/>
        </p:nvCxnSpPr>
        <p:spPr bwMode="auto">
          <a:xfrm>
            <a:off x="586854" y="2526620"/>
            <a:ext cx="3896534" cy="0"/>
          </a:xfrm>
          <a:prstGeom prst="line">
            <a:avLst/>
          </a:prstGeom>
          <a:solidFill>
            <a:schemeClr val="accent1"/>
          </a:solidFill>
          <a:ln w="381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接连接符 62"/>
          <p:cNvCxnSpPr/>
          <p:nvPr/>
        </p:nvCxnSpPr>
        <p:spPr bwMode="auto">
          <a:xfrm>
            <a:off x="1732704" y="2089888"/>
            <a:ext cx="0" cy="1166817"/>
          </a:xfrm>
          <a:prstGeom prst="line">
            <a:avLst/>
          </a:prstGeom>
          <a:solidFill>
            <a:schemeClr val="accent1"/>
          </a:solidFill>
          <a:ln w="381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文本框 67"/>
          <p:cNvSpPr txBox="1"/>
          <p:nvPr/>
        </p:nvSpPr>
        <p:spPr>
          <a:xfrm>
            <a:off x="912501" y="2048591"/>
            <a:ext cx="415498" cy="461665"/>
          </a:xfrm>
          <a:prstGeom prst="rect">
            <a:avLst/>
          </a:prstGeom>
          <a:noFill/>
        </p:spPr>
        <p:txBody>
          <a:bodyPr wrap="none" rtlCol="0">
            <a:spAutoFit/>
          </a:bodyPr>
          <a:lstStyle/>
          <a:p>
            <a:r>
              <a:rPr lang="en-US" altLang="zh-CN" sz="2400" dirty="0">
                <a:latin typeface="华文新魏" panose="02010800040101010101" pitchFamily="2" charset="-122"/>
                <a:ea typeface="华文新魏" panose="02010800040101010101" pitchFamily="2" charset="-122"/>
              </a:rPr>
              <a:t>U</a:t>
            </a:r>
            <a:endParaRPr lang="zh-CN" altLang="en-US" sz="2400" dirty="0">
              <a:latin typeface="华文新魏" panose="02010800040101010101" pitchFamily="2" charset="-122"/>
              <a:ea typeface="华文新魏" panose="02010800040101010101" pitchFamily="2" charset="-122"/>
            </a:endParaRPr>
          </a:p>
        </p:txBody>
      </p:sp>
      <p:sp>
        <p:nvSpPr>
          <p:cNvPr id="69" name="文本框 68"/>
          <p:cNvSpPr txBox="1"/>
          <p:nvPr/>
        </p:nvSpPr>
        <p:spPr>
          <a:xfrm>
            <a:off x="2693739" y="2036287"/>
            <a:ext cx="712054" cy="461665"/>
          </a:xfrm>
          <a:prstGeom prst="rect">
            <a:avLst/>
          </a:prstGeom>
          <a:noFill/>
        </p:spPr>
        <p:txBody>
          <a:bodyPr wrap="none" rtlCol="0">
            <a:spAutoFit/>
          </a:bodyPr>
          <a:lstStyle/>
          <a:p>
            <a:r>
              <a:rPr lang="en-US" altLang="zh-CN" sz="2400" dirty="0">
                <a:latin typeface="华文新魏" panose="02010800040101010101" pitchFamily="2" charset="-122"/>
                <a:ea typeface="华文新魏" panose="02010800040101010101" pitchFamily="2" charset="-122"/>
              </a:rPr>
              <a:t>V-U</a:t>
            </a:r>
            <a:endParaRPr lang="zh-CN" altLang="en-US" sz="2400" dirty="0">
              <a:latin typeface="华文新魏" panose="02010800040101010101" pitchFamily="2" charset="-122"/>
              <a:ea typeface="华文新魏" panose="02010800040101010101" pitchFamily="2" charset="-122"/>
            </a:endParaRPr>
          </a:p>
        </p:txBody>
      </p:sp>
      <p:sp>
        <p:nvSpPr>
          <p:cNvPr id="70" name="文本框 69"/>
          <p:cNvSpPr txBox="1"/>
          <p:nvPr/>
        </p:nvSpPr>
        <p:spPr>
          <a:xfrm>
            <a:off x="857203" y="2673297"/>
            <a:ext cx="498855" cy="461665"/>
          </a:xfrm>
          <a:prstGeom prst="rect">
            <a:avLst/>
          </a:prstGeom>
          <a:noFill/>
        </p:spPr>
        <p:txBody>
          <a:bodyPr wrap="none" rtlCol="0">
            <a:spAutoFit/>
          </a:bodyPr>
          <a:lstStyle/>
          <a:p>
            <a:r>
              <a:rPr lang="en-US" altLang="zh-CN" sz="2400" dirty="0">
                <a:latin typeface="华文新魏" panose="02010800040101010101" pitchFamily="2" charset="-122"/>
                <a:ea typeface="华文新魏" panose="02010800040101010101" pitchFamily="2" charset="-122"/>
              </a:rPr>
              <a:t>{f}</a:t>
            </a:r>
            <a:endParaRPr lang="zh-CN" altLang="en-US" sz="2400" dirty="0">
              <a:latin typeface="华文新魏" panose="02010800040101010101" pitchFamily="2" charset="-122"/>
              <a:ea typeface="华文新魏" panose="02010800040101010101" pitchFamily="2" charset="-122"/>
            </a:endParaRPr>
          </a:p>
        </p:txBody>
      </p:sp>
      <p:sp>
        <p:nvSpPr>
          <p:cNvPr id="71" name="文本框 70"/>
          <p:cNvSpPr txBox="1"/>
          <p:nvPr/>
        </p:nvSpPr>
        <p:spPr>
          <a:xfrm>
            <a:off x="1887394" y="2673297"/>
            <a:ext cx="2731838" cy="461665"/>
          </a:xfrm>
          <a:prstGeom prst="rect">
            <a:avLst/>
          </a:prstGeom>
          <a:noFill/>
        </p:spPr>
        <p:txBody>
          <a:bodyPr wrap="none" rtlCol="0">
            <a:spAutoFit/>
          </a:bodyPr>
          <a:lstStyle/>
          <a:p>
            <a:r>
              <a:rPr lang="en-US" altLang="zh-CN" sz="2400" dirty="0">
                <a:latin typeface="华文新魏" panose="02010800040101010101" pitchFamily="2" charset="-122"/>
                <a:ea typeface="华文新魏" panose="02010800040101010101" pitchFamily="2" charset="-122"/>
              </a:rPr>
              <a:t>{a, b, c, d, e, g, h, </a:t>
            </a:r>
            <a:r>
              <a:rPr lang="en-US" altLang="zh-CN" sz="2400" dirty="0" err="1">
                <a:latin typeface="华文新魏" panose="02010800040101010101" pitchFamily="2" charset="-122"/>
                <a:ea typeface="华文新魏" panose="02010800040101010101" pitchFamily="2" charset="-122"/>
              </a:rPr>
              <a:t>i</a:t>
            </a:r>
            <a:r>
              <a:rPr lang="en-US" altLang="zh-CN" sz="2400" dirty="0">
                <a:latin typeface="华文新魏" panose="02010800040101010101" pitchFamily="2" charset="-122"/>
                <a:ea typeface="华文新魏" panose="02010800040101010101" pitchFamily="2" charset="-122"/>
              </a:rPr>
              <a:t>}</a:t>
            </a:r>
            <a:endParaRPr lang="zh-CN" altLang="en-US" sz="2400" dirty="0">
              <a:latin typeface="华文新魏" panose="02010800040101010101" pitchFamily="2" charset="-122"/>
              <a:ea typeface="华文新魏" panose="02010800040101010101" pitchFamily="2" charset="-122"/>
            </a:endParaRPr>
          </a:p>
        </p:txBody>
      </p:sp>
      <p:cxnSp>
        <p:nvCxnSpPr>
          <p:cNvPr id="73" name="直接连接符 72"/>
          <p:cNvCxnSpPr/>
          <p:nvPr/>
        </p:nvCxnSpPr>
        <p:spPr bwMode="auto">
          <a:xfrm>
            <a:off x="4941192" y="5078940"/>
            <a:ext cx="3896534" cy="0"/>
          </a:xfrm>
          <a:prstGeom prst="line">
            <a:avLst/>
          </a:prstGeom>
          <a:solidFill>
            <a:schemeClr val="accent1"/>
          </a:solidFill>
          <a:ln w="381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接连接符 73"/>
          <p:cNvCxnSpPr/>
          <p:nvPr/>
        </p:nvCxnSpPr>
        <p:spPr bwMode="auto">
          <a:xfrm>
            <a:off x="6087042" y="4642208"/>
            <a:ext cx="0" cy="1166817"/>
          </a:xfrm>
          <a:prstGeom prst="line">
            <a:avLst/>
          </a:prstGeom>
          <a:solidFill>
            <a:schemeClr val="accent1"/>
          </a:solidFill>
          <a:ln w="381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文本框 74"/>
          <p:cNvSpPr txBox="1"/>
          <p:nvPr/>
        </p:nvSpPr>
        <p:spPr>
          <a:xfrm>
            <a:off x="5266839" y="4600911"/>
            <a:ext cx="415498" cy="461665"/>
          </a:xfrm>
          <a:prstGeom prst="rect">
            <a:avLst/>
          </a:prstGeom>
          <a:noFill/>
        </p:spPr>
        <p:txBody>
          <a:bodyPr wrap="none" rtlCol="0">
            <a:spAutoFit/>
          </a:bodyPr>
          <a:lstStyle/>
          <a:p>
            <a:r>
              <a:rPr lang="en-US" altLang="zh-CN" sz="2400" dirty="0">
                <a:latin typeface="华文新魏" panose="02010800040101010101" pitchFamily="2" charset="-122"/>
                <a:ea typeface="华文新魏" panose="02010800040101010101" pitchFamily="2" charset="-122"/>
              </a:rPr>
              <a:t>U</a:t>
            </a:r>
            <a:endParaRPr lang="zh-CN" altLang="en-US" sz="2400" dirty="0">
              <a:latin typeface="华文新魏" panose="02010800040101010101" pitchFamily="2" charset="-122"/>
              <a:ea typeface="华文新魏" panose="02010800040101010101" pitchFamily="2" charset="-122"/>
            </a:endParaRPr>
          </a:p>
        </p:txBody>
      </p:sp>
      <p:sp>
        <p:nvSpPr>
          <p:cNvPr id="76" name="文本框 75"/>
          <p:cNvSpPr txBox="1"/>
          <p:nvPr/>
        </p:nvSpPr>
        <p:spPr>
          <a:xfrm>
            <a:off x="7048077" y="4588607"/>
            <a:ext cx="712054" cy="461665"/>
          </a:xfrm>
          <a:prstGeom prst="rect">
            <a:avLst/>
          </a:prstGeom>
          <a:noFill/>
        </p:spPr>
        <p:txBody>
          <a:bodyPr wrap="none" rtlCol="0">
            <a:spAutoFit/>
          </a:bodyPr>
          <a:lstStyle/>
          <a:p>
            <a:r>
              <a:rPr lang="en-US" altLang="zh-CN" sz="2400" dirty="0">
                <a:latin typeface="华文新魏" panose="02010800040101010101" pitchFamily="2" charset="-122"/>
                <a:ea typeface="华文新魏" panose="02010800040101010101" pitchFamily="2" charset="-122"/>
              </a:rPr>
              <a:t>V-U</a:t>
            </a:r>
            <a:endParaRPr lang="zh-CN" altLang="en-US" sz="2400" dirty="0">
              <a:latin typeface="华文新魏" panose="02010800040101010101" pitchFamily="2" charset="-122"/>
              <a:ea typeface="华文新魏" panose="02010800040101010101" pitchFamily="2" charset="-122"/>
            </a:endParaRPr>
          </a:p>
        </p:txBody>
      </p:sp>
      <p:sp>
        <p:nvSpPr>
          <p:cNvPr id="77" name="文本框 76"/>
          <p:cNvSpPr txBox="1"/>
          <p:nvPr/>
        </p:nvSpPr>
        <p:spPr>
          <a:xfrm>
            <a:off x="5211541" y="5225617"/>
            <a:ext cx="816249" cy="461665"/>
          </a:xfrm>
          <a:prstGeom prst="rect">
            <a:avLst/>
          </a:prstGeom>
          <a:noFill/>
        </p:spPr>
        <p:txBody>
          <a:bodyPr wrap="none" rtlCol="0">
            <a:spAutoFit/>
          </a:bodyPr>
          <a:lstStyle/>
          <a:p>
            <a:r>
              <a:rPr lang="en-US" altLang="zh-CN" sz="2400" dirty="0">
                <a:latin typeface="华文新魏" panose="02010800040101010101" pitchFamily="2" charset="-122"/>
                <a:ea typeface="华文新魏" panose="02010800040101010101" pitchFamily="2" charset="-122"/>
              </a:rPr>
              <a:t>{f, </a:t>
            </a:r>
            <a:r>
              <a:rPr lang="en-US" altLang="zh-CN" sz="2400" dirty="0">
                <a:solidFill>
                  <a:srgbClr val="FF0000"/>
                </a:solidFill>
                <a:latin typeface="华文新魏" panose="02010800040101010101" pitchFamily="2" charset="-122"/>
                <a:ea typeface="华文新魏" panose="02010800040101010101" pitchFamily="2" charset="-122"/>
              </a:rPr>
              <a:t>g</a:t>
            </a:r>
            <a:r>
              <a:rPr lang="en-US" altLang="zh-CN" sz="2400" dirty="0">
                <a:latin typeface="华文新魏" panose="02010800040101010101" pitchFamily="2" charset="-122"/>
                <a:ea typeface="华文新魏" panose="02010800040101010101" pitchFamily="2" charset="-122"/>
              </a:rPr>
              <a:t>}</a:t>
            </a:r>
            <a:endParaRPr lang="zh-CN" altLang="en-US" sz="2400" dirty="0">
              <a:latin typeface="华文新魏" panose="02010800040101010101" pitchFamily="2" charset="-122"/>
              <a:ea typeface="华文新魏" panose="02010800040101010101" pitchFamily="2" charset="-122"/>
            </a:endParaRPr>
          </a:p>
        </p:txBody>
      </p:sp>
      <p:sp>
        <p:nvSpPr>
          <p:cNvPr id="78" name="文本框 77"/>
          <p:cNvSpPr txBox="1"/>
          <p:nvPr/>
        </p:nvSpPr>
        <p:spPr>
          <a:xfrm>
            <a:off x="6241732" y="5225617"/>
            <a:ext cx="2414444" cy="461665"/>
          </a:xfrm>
          <a:prstGeom prst="rect">
            <a:avLst/>
          </a:prstGeom>
          <a:noFill/>
        </p:spPr>
        <p:txBody>
          <a:bodyPr wrap="none" rtlCol="0">
            <a:spAutoFit/>
          </a:bodyPr>
          <a:lstStyle/>
          <a:p>
            <a:r>
              <a:rPr lang="en-US" altLang="zh-CN" sz="2400" dirty="0">
                <a:latin typeface="华文新魏" panose="02010800040101010101" pitchFamily="2" charset="-122"/>
                <a:ea typeface="华文新魏" panose="02010800040101010101" pitchFamily="2" charset="-122"/>
              </a:rPr>
              <a:t>{a, b, c, d, e, h, </a:t>
            </a:r>
            <a:r>
              <a:rPr lang="en-US" altLang="zh-CN" sz="2400" dirty="0" err="1">
                <a:latin typeface="华文新魏" panose="02010800040101010101" pitchFamily="2" charset="-122"/>
                <a:ea typeface="华文新魏" panose="02010800040101010101" pitchFamily="2" charset="-122"/>
              </a:rPr>
              <a:t>i</a:t>
            </a:r>
            <a:r>
              <a:rPr lang="en-US" altLang="zh-CN" sz="2400" dirty="0">
                <a:latin typeface="华文新魏" panose="02010800040101010101" pitchFamily="2" charset="-122"/>
                <a:ea typeface="华文新魏" panose="02010800040101010101" pitchFamily="2" charset="-122"/>
              </a:rPr>
              <a:t>}</a:t>
            </a:r>
            <a:endParaRPr lang="zh-CN" altLang="en-US" sz="2400" dirty="0">
              <a:latin typeface="华文新魏" panose="02010800040101010101" pitchFamily="2" charset="-122"/>
              <a:ea typeface="华文新魏" panose="02010800040101010101" pitchFamily="2" charset="-122"/>
            </a:endParaRPr>
          </a:p>
        </p:txBody>
      </p:sp>
      <p:sp>
        <p:nvSpPr>
          <p:cNvPr id="79" name="圆角矩形 78"/>
          <p:cNvSpPr/>
          <p:nvPr/>
        </p:nvSpPr>
        <p:spPr bwMode="auto">
          <a:xfrm>
            <a:off x="4980016" y="2727883"/>
            <a:ext cx="3959268" cy="288272"/>
          </a:xfrm>
          <a:prstGeom prst="roundRect">
            <a:avLst/>
          </a:prstGeom>
          <a:solidFill>
            <a:srgbClr val="FFFF00">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任意多边形 5"/>
          <p:cNvSpPr/>
          <p:nvPr/>
        </p:nvSpPr>
        <p:spPr bwMode="auto">
          <a:xfrm>
            <a:off x="3261815" y="3357349"/>
            <a:ext cx="1569492" cy="1583141"/>
          </a:xfrm>
          <a:custGeom>
            <a:avLst/>
            <a:gdLst>
              <a:gd name="connsiteX0" fmla="*/ 0 w 1569492"/>
              <a:gd name="connsiteY0" fmla="*/ 0 h 1583141"/>
              <a:gd name="connsiteX1" fmla="*/ 914400 w 1569492"/>
              <a:gd name="connsiteY1" fmla="*/ 1078173 h 1583141"/>
              <a:gd name="connsiteX2" fmla="*/ 1569492 w 1569492"/>
              <a:gd name="connsiteY2" fmla="*/ 1583141 h 1583141"/>
            </a:gdLst>
            <a:ahLst/>
            <a:cxnLst>
              <a:cxn ang="0">
                <a:pos x="connsiteX0" y="connsiteY0"/>
              </a:cxn>
              <a:cxn ang="0">
                <a:pos x="connsiteX1" y="connsiteY1"/>
              </a:cxn>
              <a:cxn ang="0">
                <a:pos x="connsiteX2" y="connsiteY2"/>
              </a:cxn>
            </a:cxnLst>
            <a:rect l="l" t="t" r="r" b="b"/>
            <a:pathLst>
              <a:path w="1569492" h="1583141">
                <a:moveTo>
                  <a:pt x="0" y="0"/>
                </a:moveTo>
                <a:cubicBezTo>
                  <a:pt x="326409" y="407158"/>
                  <a:pt x="652818" y="814316"/>
                  <a:pt x="914400" y="1078173"/>
                </a:cubicBezTo>
                <a:cubicBezTo>
                  <a:pt x="1175982" y="1342030"/>
                  <a:pt x="1372737" y="1462585"/>
                  <a:pt x="1569492" y="1583141"/>
                </a:cubicBezTo>
              </a:path>
            </a:pathLst>
          </a:custGeom>
          <a:noFill/>
          <a:ln w="38100" cap="flat" cmpd="sng" algn="ctr">
            <a:solidFill>
              <a:srgbClr val="0000FF"/>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30294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500"/>
                                        <p:tgtEl>
                                          <p:spTgt spid="2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500"/>
                                        <p:tgtEl>
                                          <p:spTgt spid="21"/>
                                        </p:tgtEl>
                                      </p:cBhvr>
                                    </p:animEffect>
                                  </p:childTnLst>
                                </p:cTn>
                              </p:par>
                              <p:par>
                                <p:cTn id="17" presetID="16" presetClass="entr" presetSubtype="21"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barn(inVertical)">
                                      <p:cBhvr>
                                        <p:cTn id="19" dur="500"/>
                                        <p:tgtEl>
                                          <p:spTgt spid="29"/>
                                        </p:tgtEl>
                                      </p:cBhvr>
                                    </p:animEffect>
                                  </p:childTnLst>
                                </p:cTn>
                              </p:par>
                              <p:par>
                                <p:cTn id="20" presetID="16" presetClass="entr" presetSubtype="21"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arn(inVertical)">
                                      <p:cBhvr>
                                        <p:cTn id="22" dur="500"/>
                                        <p:tgtEl>
                                          <p:spTgt spid="31"/>
                                        </p:tgtEl>
                                      </p:cBhvr>
                                    </p:animEffect>
                                  </p:childTnLst>
                                </p:cTn>
                              </p:par>
                              <p:par>
                                <p:cTn id="23" presetID="16" presetClass="entr" presetSubtype="21"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barn(inVertical)">
                                      <p:cBhvr>
                                        <p:cTn id="25" dur="500"/>
                                        <p:tgtEl>
                                          <p:spTgt spid="32"/>
                                        </p:tgtEl>
                                      </p:cBhvr>
                                    </p:animEffect>
                                  </p:childTnLst>
                                </p:cTn>
                              </p:par>
                              <p:par>
                                <p:cTn id="26" presetID="16" presetClass="entr" presetSubtype="21"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barn(inVertical)">
                                      <p:cBhvr>
                                        <p:cTn id="28" dur="500"/>
                                        <p:tgtEl>
                                          <p:spTgt spid="3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barn(inVertical)">
                                      <p:cBhvr>
                                        <p:cTn id="31" dur="500"/>
                                        <p:tgtEl>
                                          <p:spTgt spid="43"/>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barn(inVertical)">
                                      <p:cBhvr>
                                        <p:cTn id="34" dur="500"/>
                                        <p:tgtEl>
                                          <p:spTgt spid="44"/>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barn(inVertical)">
                                      <p:cBhvr>
                                        <p:cTn id="37" dur="500"/>
                                        <p:tgtEl>
                                          <p:spTgt spid="48"/>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barn(inVertical)">
                                      <p:cBhvr>
                                        <p:cTn id="40" dur="500"/>
                                        <p:tgtEl>
                                          <p:spTgt spid="49"/>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wipe(down)">
                                      <p:cBhvr>
                                        <p:cTn id="43" dur="500"/>
                                        <p:tgtEl>
                                          <p:spTgt spid="79"/>
                                        </p:tgtEl>
                                      </p:cBhvr>
                                    </p:animEffect>
                                  </p:childTnLst>
                                </p:cTn>
                              </p:par>
                            </p:childTnLst>
                          </p:cTn>
                        </p:par>
                      </p:childTnLst>
                    </p:cTn>
                  </p:par>
                  <p:par>
                    <p:cTn id="44" fill="hold">
                      <p:stCondLst>
                        <p:cond delay="indefinite"/>
                      </p:stCondLst>
                      <p:childTnLst>
                        <p:par>
                          <p:cTn id="45" fill="hold">
                            <p:stCondLst>
                              <p:cond delay="0"/>
                            </p:stCondLst>
                            <p:childTnLst>
                              <p:par>
                                <p:cTn id="46" presetID="7" presetClass="emph" presetSubtype="1" nodeType="clickEffect">
                                  <p:stCondLst>
                                    <p:cond delay="0"/>
                                  </p:stCondLst>
                                  <p:childTnLst>
                                    <p:set>
                                      <p:cBhvr>
                                        <p:cTn id="47" dur="indefinite"/>
                                        <p:tgtEl>
                                          <p:spTgt spid="33"/>
                                        </p:tgtEl>
                                        <p:attrNameLst>
                                          <p:attrName>stroke.color</p:attrName>
                                        </p:attrNameLst>
                                      </p:cBhvr>
                                      <p:to>
                                        <p:clrVal>
                                          <a:srgbClr val="FF0000"/>
                                        </p:clrVal>
                                      </p:to>
                                    </p:set>
                                    <p:set>
                                      <p:cBhvr>
                                        <p:cTn id="48" dur="indefinite"/>
                                        <p:tgtEl>
                                          <p:spTgt spid="33"/>
                                        </p:tgtEl>
                                        <p:attrNameLst>
                                          <p:attrName>stroke.on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16"/>
                                        </p:tgtEl>
                                      </p:cBhvr>
                                    </p:animEffect>
                                    <p:set>
                                      <p:cBhvr>
                                        <p:cTn id="53" dur="1" fill="hold">
                                          <p:stCondLst>
                                            <p:cond delay="499"/>
                                          </p:stCondLst>
                                        </p:cTn>
                                        <p:tgtEl>
                                          <p:spTgt spid="16"/>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20"/>
                                        </p:tgtEl>
                                      </p:cBhvr>
                                    </p:animEffect>
                                    <p:set>
                                      <p:cBhvr>
                                        <p:cTn id="56" dur="1" fill="hold">
                                          <p:stCondLst>
                                            <p:cond delay="499"/>
                                          </p:stCondLst>
                                        </p:cTn>
                                        <p:tgtEl>
                                          <p:spTgt spid="20"/>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21"/>
                                        </p:tgtEl>
                                      </p:cBhvr>
                                    </p:animEffect>
                                    <p:set>
                                      <p:cBhvr>
                                        <p:cTn id="59" dur="1" fill="hold">
                                          <p:stCondLst>
                                            <p:cond delay="499"/>
                                          </p:stCondLst>
                                        </p:cTn>
                                        <p:tgtEl>
                                          <p:spTgt spid="21"/>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29"/>
                                        </p:tgtEl>
                                      </p:cBhvr>
                                    </p:animEffect>
                                    <p:set>
                                      <p:cBhvr>
                                        <p:cTn id="62" dur="1" fill="hold">
                                          <p:stCondLst>
                                            <p:cond delay="499"/>
                                          </p:stCondLst>
                                        </p:cTn>
                                        <p:tgtEl>
                                          <p:spTgt spid="29"/>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31"/>
                                        </p:tgtEl>
                                      </p:cBhvr>
                                    </p:animEffect>
                                    <p:set>
                                      <p:cBhvr>
                                        <p:cTn id="65" dur="1" fill="hold">
                                          <p:stCondLst>
                                            <p:cond delay="499"/>
                                          </p:stCondLst>
                                        </p:cTn>
                                        <p:tgtEl>
                                          <p:spTgt spid="31"/>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32"/>
                                        </p:tgtEl>
                                      </p:cBhvr>
                                    </p:animEffect>
                                    <p:set>
                                      <p:cBhvr>
                                        <p:cTn id="68" dur="1" fill="hold">
                                          <p:stCondLst>
                                            <p:cond delay="499"/>
                                          </p:stCondLst>
                                        </p:cTn>
                                        <p:tgtEl>
                                          <p:spTgt spid="32"/>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43"/>
                                        </p:tgtEl>
                                      </p:cBhvr>
                                    </p:animEffect>
                                    <p:set>
                                      <p:cBhvr>
                                        <p:cTn id="71" dur="1" fill="hold">
                                          <p:stCondLst>
                                            <p:cond delay="499"/>
                                          </p:stCondLst>
                                        </p:cTn>
                                        <p:tgtEl>
                                          <p:spTgt spid="43"/>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44"/>
                                        </p:tgtEl>
                                      </p:cBhvr>
                                    </p:animEffect>
                                    <p:set>
                                      <p:cBhvr>
                                        <p:cTn id="74" dur="1" fill="hold">
                                          <p:stCondLst>
                                            <p:cond delay="499"/>
                                          </p:stCondLst>
                                        </p:cTn>
                                        <p:tgtEl>
                                          <p:spTgt spid="44"/>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49"/>
                                        </p:tgtEl>
                                      </p:cBhvr>
                                    </p:animEffect>
                                    <p:set>
                                      <p:cBhvr>
                                        <p:cTn id="77" dur="1" fill="hold">
                                          <p:stCondLst>
                                            <p:cond delay="499"/>
                                          </p:stCondLst>
                                        </p:cTn>
                                        <p:tgtEl>
                                          <p:spTgt spid="49"/>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6"/>
                                        </p:tgtEl>
                                        <p:attrNameLst>
                                          <p:attrName>style.visibility</p:attrName>
                                        </p:attrNameLst>
                                      </p:cBhvr>
                                      <p:to>
                                        <p:strVal val="visible"/>
                                      </p:to>
                                    </p:set>
                                    <p:animEffect transition="in" filter="wipe(down)">
                                      <p:cBhvr>
                                        <p:cTn id="82" dur="500"/>
                                        <p:tgtEl>
                                          <p:spTgt spid="6"/>
                                        </p:tgtEl>
                                      </p:cBhvr>
                                    </p:animEffect>
                                  </p:childTnLst>
                                </p:cTn>
                              </p:par>
                              <p:par>
                                <p:cTn id="83" presetID="22" presetClass="entr" presetSubtype="4" fill="hold" nodeType="withEffect">
                                  <p:stCondLst>
                                    <p:cond delay="0"/>
                                  </p:stCondLst>
                                  <p:childTnLst>
                                    <p:set>
                                      <p:cBhvr>
                                        <p:cTn id="84" dur="1" fill="hold">
                                          <p:stCondLst>
                                            <p:cond delay="0"/>
                                          </p:stCondLst>
                                        </p:cTn>
                                        <p:tgtEl>
                                          <p:spTgt spid="73"/>
                                        </p:tgtEl>
                                        <p:attrNameLst>
                                          <p:attrName>style.visibility</p:attrName>
                                        </p:attrNameLst>
                                      </p:cBhvr>
                                      <p:to>
                                        <p:strVal val="visible"/>
                                      </p:to>
                                    </p:set>
                                    <p:animEffect transition="in" filter="wipe(down)">
                                      <p:cBhvr>
                                        <p:cTn id="85" dur="500"/>
                                        <p:tgtEl>
                                          <p:spTgt spid="73"/>
                                        </p:tgtEl>
                                      </p:cBhvr>
                                    </p:animEffect>
                                  </p:childTnLst>
                                </p:cTn>
                              </p:par>
                              <p:par>
                                <p:cTn id="86" presetID="22" presetClass="entr" presetSubtype="4" fill="hold" nodeType="withEffect">
                                  <p:stCondLst>
                                    <p:cond delay="0"/>
                                  </p:stCondLst>
                                  <p:childTnLst>
                                    <p:set>
                                      <p:cBhvr>
                                        <p:cTn id="87" dur="1" fill="hold">
                                          <p:stCondLst>
                                            <p:cond delay="0"/>
                                          </p:stCondLst>
                                        </p:cTn>
                                        <p:tgtEl>
                                          <p:spTgt spid="74"/>
                                        </p:tgtEl>
                                        <p:attrNameLst>
                                          <p:attrName>style.visibility</p:attrName>
                                        </p:attrNameLst>
                                      </p:cBhvr>
                                      <p:to>
                                        <p:strVal val="visible"/>
                                      </p:to>
                                    </p:set>
                                    <p:animEffect transition="in" filter="wipe(down)">
                                      <p:cBhvr>
                                        <p:cTn id="88" dur="500"/>
                                        <p:tgtEl>
                                          <p:spTgt spid="74"/>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75"/>
                                        </p:tgtEl>
                                        <p:attrNameLst>
                                          <p:attrName>style.visibility</p:attrName>
                                        </p:attrNameLst>
                                      </p:cBhvr>
                                      <p:to>
                                        <p:strVal val="visible"/>
                                      </p:to>
                                    </p:set>
                                    <p:animEffect transition="in" filter="wipe(down)">
                                      <p:cBhvr>
                                        <p:cTn id="91" dur="500"/>
                                        <p:tgtEl>
                                          <p:spTgt spid="75"/>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76"/>
                                        </p:tgtEl>
                                        <p:attrNameLst>
                                          <p:attrName>style.visibility</p:attrName>
                                        </p:attrNameLst>
                                      </p:cBhvr>
                                      <p:to>
                                        <p:strVal val="visible"/>
                                      </p:to>
                                    </p:set>
                                    <p:animEffect transition="in" filter="wipe(down)">
                                      <p:cBhvr>
                                        <p:cTn id="94" dur="500"/>
                                        <p:tgtEl>
                                          <p:spTgt spid="76"/>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wipe(down)">
                                      <p:cBhvr>
                                        <p:cTn id="97" dur="500"/>
                                        <p:tgtEl>
                                          <p:spTgt spid="77"/>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78"/>
                                        </p:tgtEl>
                                        <p:attrNameLst>
                                          <p:attrName>style.visibility</p:attrName>
                                        </p:attrNameLst>
                                      </p:cBhvr>
                                      <p:to>
                                        <p:strVal val="visible"/>
                                      </p:to>
                                    </p:set>
                                    <p:animEffect transition="in" filter="wipe(down)">
                                      <p:cBhvr>
                                        <p:cTn id="10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8" grpId="0" animBg="1"/>
      <p:bldP spid="20" grpId="0" animBg="1"/>
      <p:bldP spid="20" grpId="1" animBg="1"/>
      <p:bldP spid="21" grpId="0" animBg="1"/>
      <p:bldP spid="21" grpId="1" animBg="1"/>
      <p:bldP spid="43" grpId="0"/>
      <p:bldP spid="43" grpId="1"/>
      <p:bldP spid="44" grpId="0"/>
      <p:bldP spid="44" grpId="1"/>
      <p:bldP spid="48" grpId="0"/>
      <p:bldP spid="49" grpId="0"/>
      <p:bldP spid="49" grpId="1"/>
      <p:bldP spid="75" grpId="0"/>
      <p:bldP spid="76" grpId="0"/>
      <p:bldP spid="77" grpId="0"/>
      <p:bldP spid="78" grpId="0"/>
      <p:bldP spid="79" grpId="0" animBg="1"/>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140789" y="215614"/>
            <a:ext cx="8153400" cy="712788"/>
          </a:xfrm>
        </p:spPr>
        <p:txBody>
          <a:bodyPr/>
          <a:lstStyle/>
          <a:p>
            <a:r>
              <a:rPr lang="zh-CN" altLang="en-US" dirty="0"/>
              <a:t>最小生成树</a:t>
            </a:r>
          </a:p>
        </p:txBody>
      </p:sp>
      <p:pic>
        <p:nvPicPr>
          <p:cNvPr id="3" name="图片 2"/>
          <p:cNvPicPr>
            <a:picLocks noChangeAspect="1"/>
          </p:cNvPicPr>
          <p:nvPr/>
        </p:nvPicPr>
        <p:blipFill>
          <a:blip r:embed="rId2" cstate="print"/>
          <a:stretch>
            <a:fillRect/>
          </a:stretch>
        </p:blipFill>
        <p:spPr>
          <a:xfrm>
            <a:off x="4980016" y="1252956"/>
            <a:ext cx="4143375" cy="2514600"/>
          </a:xfrm>
          <a:prstGeom prst="rect">
            <a:avLst/>
          </a:prstGeom>
        </p:spPr>
      </p:pic>
      <p:sp>
        <p:nvSpPr>
          <p:cNvPr id="4" name="文本框 3"/>
          <p:cNvSpPr txBox="1"/>
          <p:nvPr/>
        </p:nvSpPr>
        <p:spPr>
          <a:xfrm>
            <a:off x="212096" y="1496855"/>
            <a:ext cx="4283545" cy="461665"/>
          </a:xfrm>
          <a:prstGeom prst="rect">
            <a:avLst/>
          </a:prstGeom>
          <a:solidFill>
            <a:srgbClr val="99FF33"/>
          </a:solidFill>
        </p:spPr>
        <p:txBody>
          <a:bodyPr wrap="none" rtlCol="0">
            <a:spAutoFit/>
          </a:bodyPr>
          <a:lstStyle/>
          <a:p>
            <a:r>
              <a:rPr lang="en-US" altLang="zh-CN" sz="2400" dirty="0">
                <a:latin typeface="华文新魏" panose="02010800040101010101" pitchFamily="2" charset="-122"/>
                <a:ea typeface="华文新魏" panose="02010800040101010101" pitchFamily="2" charset="-122"/>
              </a:rPr>
              <a:t>Prim</a:t>
            </a:r>
            <a:r>
              <a:rPr lang="zh-CN" altLang="en-US" sz="2400" dirty="0">
                <a:latin typeface="华文新魏" panose="02010800040101010101" pitchFamily="2" charset="-122"/>
                <a:ea typeface="华文新魏" panose="02010800040101010101" pitchFamily="2" charset="-122"/>
              </a:rPr>
              <a:t>算法：从</a:t>
            </a:r>
            <a:r>
              <a:rPr lang="en-US" altLang="zh-CN" sz="2400" dirty="0">
                <a:latin typeface="华文新魏" panose="02010800040101010101" pitchFamily="2" charset="-122"/>
                <a:ea typeface="华文新魏" panose="02010800040101010101" pitchFamily="2" charset="-122"/>
              </a:rPr>
              <a:t>f</a:t>
            </a:r>
            <a:r>
              <a:rPr lang="zh-CN" altLang="en-US" sz="2400" dirty="0">
                <a:latin typeface="华文新魏" panose="02010800040101010101" pitchFamily="2" charset="-122"/>
                <a:ea typeface="华文新魏" panose="02010800040101010101" pitchFamily="2" charset="-122"/>
              </a:rPr>
              <a:t>点出发构造结果</a:t>
            </a:r>
          </a:p>
        </p:txBody>
      </p:sp>
      <p:sp>
        <p:nvSpPr>
          <p:cNvPr id="34" name="椭圆 33"/>
          <p:cNvSpPr/>
          <p:nvPr/>
        </p:nvSpPr>
        <p:spPr bwMode="auto">
          <a:xfrm>
            <a:off x="140789" y="4682754"/>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2000" dirty="0">
                <a:latin typeface="华文中宋" panose="02010600040101010101" pitchFamily="2" charset="-122"/>
                <a:ea typeface="华文中宋" panose="02010600040101010101" pitchFamily="2" charset="-122"/>
              </a:rPr>
              <a:t>a</a:t>
            </a:r>
            <a:endParaRPr lang="zh-CN" altLang="en-US" sz="2000" dirty="0">
              <a:latin typeface="华文中宋" panose="02010600040101010101" pitchFamily="2" charset="-122"/>
              <a:ea typeface="华文中宋" panose="02010600040101010101" pitchFamily="2" charset="-122"/>
            </a:endParaRPr>
          </a:p>
        </p:txBody>
      </p:sp>
      <p:sp>
        <p:nvSpPr>
          <p:cNvPr id="35" name="椭圆 34"/>
          <p:cNvSpPr/>
          <p:nvPr/>
        </p:nvSpPr>
        <p:spPr bwMode="auto">
          <a:xfrm>
            <a:off x="974066" y="5647600"/>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6" name="椭圆 35"/>
          <p:cNvSpPr/>
          <p:nvPr/>
        </p:nvSpPr>
        <p:spPr bwMode="auto">
          <a:xfrm>
            <a:off x="1959799" y="4741782"/>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err="1">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7" name="椭圆 36"/>
          <p:cNvSpPr/>
          <p:nvPr/>
        </p:nvSpPr>
        <p:spPr bwMode="auto">
          <a:xfrm>
            <a:off x="5277474" y="4710760"/>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2000" dirty="0">
                <a:latin typeface="华文中宋" panose="02010600040101010101" pitchFamily="2" charset="-122"/>
                <a:ea typeface="华文中宋" panose="02010600040101010101" pitchFamily="2" charset="-122"/>
              </a:rPr>
              <a:t>e</a:t>
            </a:r>
            <a:endParaRPr lang="zh-CN" altLang="en-US" sz="2000" dirty="0">
              <a:latin typeface="华文中宋" panose="02010600040101010101" pitchFamily="2" charset="-122"/>
              <a:ea typeface="华文中宋" panose="02010600040101010101" pitchFamily="2" charset="-122"/>
            </a:endParaRPr>
          </a:p>
        </p:txBody>
      </p:sp>
      <p:sp>
        <p:nvSpPr>
          <p:cNvPr id="38" name="椭圆 37"/>
          <p:cNvSpPr/>
          <p:nvPr/>
        </p:nvSpPr>
        <p:spPr bwMode="auto">
          <a:xfrm>
            <a:off x="4262940" y="5650780"/>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9" name="椭圆 38"/>
          <p:cNvSpPr/>
          <p:nvPr/>
        </p:nvSpPr>
        <p:spPr bwMode="auto">
          <a:xfrm>
            <a:off x="2687548" y="5647600"/>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0" name="椭圆 39"/>
          <p:cNvSpPr/>
          <p:nvPr/>
        </p:nvSpPr>
        <p:spPr bwMode="auto">
          <a:xfrm>
            <a:off x="974066" y="3698200"/>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2000" dirty="0">
                <a:latin typeface="华文中宋" panose="02010600040101010101" pitchFamily="2" charset="-122"/>
                <a:ea typeface="华文中宋" panose="02010600040101010101" pitchFamily="2" charset="-122"/>
              </a:rPr>
              <a:t>b</a:t>
            </a:r>
            <a:endParaRPr lang="zh-CN" altLang="en-US" sz="2000" dirty="0">
              <a:latin typeface="华文中宋" panose="02010600040101010101" pitchFamily="2" charset="-122"/>
              <a:ea typeface="华文中宋" panose="02010600040101010101" pitchFamily="2" charset="-122"/>
            </a:endParaRPr>
          </a:p>
        </p:txBody>
      </p:sp>
      <p:sp>
        <p:nvSpPr>
          <p:cNvPr id="41" name="椭圆 40"/>
          <p:cNvSpPr/>
          <p:nvPr/>
        </p:nvSpPr>
        <p:spPr bwMode="auto">
          <a:xfrm>
            <a:off x="2646332" y="3688902"/>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2" name="椭圆 41"/>
          <p:cNvSpPr/>
          <p:nvPr/>
        </p:nvSpPr>
        <p:spPr bwMode="auto">
          <a:xfrm>
            <a:off x="4244437" y="3681135"/>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2000" dirty="0">
                <a:latin typeface="华文中宋" panose="02010600040101010101" pitchFamily="2" charset="-122"/>
                <a:ea typeface="华文中宋" panose="02010600040101010101" pitchFamily="2" charset="-122"/>
              </a:rPr>
              <a:t>d</a:t>
            </a:r>
            <a:endParaRPr lang="zh-CN" altLang="en-US" sz="2000" dirty="0">
              <a:latin typeface="华文中宋" panose="02010600040101010101" pitchFamily="2" charset="-122"/>
              <a:ea typeface="华文中宋" panose="02010600040101010101" pitchFamily="2" charset="-122"/>
            </a:endParaRPr>
          </a:p>
        </p:txBody>
      </p:sp>
      <p:cxnSp>
        <p:nvCxnSpPr>
          <p:cNvPr id="46" name="直接连接符 45"/>
          <p:cNvCxnSpPr>
            <a:stCxn id="40" idx="6"/>
            <a:endCxn id="41" idx="2"/>
          </p:cNvCxnSpPr>
          <p:nvPr/>
        </p:nvCxnSpPr>
        <p:spPr bwMode="auto">
          <a:xfrm flipV="1">
            <a:off x="1603762" y="4023700"/>
            <a:ext cx="1042570" cy="9297"/>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46"/>
          <p:cNvCxnSpPr>
            <a:stCxn id="36" idx="7"/>
            <a:endCxn id="41" idx="4"/>
          </p:cNvCxnSpPr>
          <p:nvPr/>
        </p:nvCxnSpPr>
        <p:spPr bwMode="auto">
          <a:xfrm flipV="1">
            <a:off x="2497278" y="4358498"/>
            <a:ext cx="463902" cy="481344"/>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49"/>
          <p:cNvCxnSpPr>
            <a:stCxn id="41" idx="6"/>
            <a:endCxn id="42" idx="2"/>
          </p:cNvCxnSpPr>
          <p:nvPr/>
        </p:nvCxnSpPr>
        <p:spPr bwMode="auto">
          <a:xfrm flipV="1">
            <a:off x="3276027" y="4015933"/>
            <a:ext cx="968410" cy="7767"/>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51"/>
          <p:cNvCxnSpPr>
            <a:endCxn id="34" idx="0"/>
          </p:cNvCxnSpPr>
          <p:nvPr/>
        </p:nvCxnSpPr>
        <p:spPr bwMode="auto">
          <a:xfrm flipH="1">
            <a:off x="455637" y="4067951"/>
            <a:ext cx="502391" cy="614803"/>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a:endCxn id="37" idx="1"/>
          </p:cNvCxnSpPr>
          <p:nvPr/>
        </p:nvCxnSpPr>
        <p:spPr bwMode="auto">
          <a:xfrm>
            <a:off x="4892636" y="4023700"/>
            <a:ext cx="477055" cy="78512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55"/>
          <p:cNvCxnSpPr>
            <a:stCxn id="41" idx="5"/>
            <a:endCxn id="38" idx="1"/>
          </p:cNvCxnSpPr>
          <p:nvPr/>
        </p:nvCxnSpPr>
        <p:spPr bwMode="auto">
          <a:xfrm>
            <a:off x="3183811" y="4260438"/>
            <a:ext cx="1171346" cy="148840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a:stCxn id="39" idx="6"/>
            <a:endCxn id="38" idx="2"/>
          </p:cNvCxnSpPr>
          <p:nvPr/>
        </p:nvCxnSpPr>
        <p:spPr bwMode="auto">
          <a:xfrm>
            <a:off x="3317244" y="5982398"/>
            <a:ext cx="945696" cy="318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59"/>
          <p:cNvCxnSpPr>
            <a:stCxn id="35" idx="6"/>
            <a:endCxn id="39" idx="2"/>
          </p:cNvCxnSpPr>
          <p:nvPr/>
        </p:nvCxnSpPr>
        <p:spPr bwMode="auto">
          <a:xfrm>
            <a:off x="1603762" y="5982398"/>
            <a:ext cx="1083786"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文本框 64"/>
          <p:cNvSpPr txBox="1"/>
          <p:nvPr/>
        </p:nvSpPr>
        <p:spPr>
          <a:xfrm>
            <a:off x="1943772" y="3653129"/>
            <a:ext cx="338491" cy="36280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8</a:t>
            </a:r>
            <a:endParaRPr lang="en-US" altLang="zh-CN" sz="1600" baseline="-25000" dirty="0">
              <a:latin typeface="华文中宋" panose="02010600040101010101" pitchFamily="2" charset="-122"/>
              <a:ea typeface="华文中宋" panose="02010600040101010101" pitchFamily="2" charset="-122"/>
            </a:endParaRPr>
          </a:p>
        </p:txBody>
      </p:sp>
      <p:sp>
        <p:nvSpPr>
          <p:cNvPr id="72" name="文本框 71"/>
          <p:cNvSpPr txBox="1"/>
          <p:nvPr/>
        </p:nvSpPr>
        <p:spPr>
          <a:xfrm>
            <a:off x="2029317" y="5987071"/>
            <a:ext cx="338491" cy="36280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a:t>
            </a:r>
            <a:endParaRPr lang="en-US" altLang="zh-CN" sz="1600" baseline="-25000" dirty="0">
              <a:latin typeface="华文中宋" panose="02010600040101010101" pitchFamily="2" charset="-122"/>
              <a:ea typeface="华文中宋" panose="02010600040101010101" pitchFamily="2" charset="-122"/>
            </a:endParaRPr>
          </a:p>
        </p:txBody>
      </p:sp>
      <p:sp>
        <p:nvSpPr>
          <p:cNvPr id="80" name="文本框 79"/>
          <p:cNvSpPr txBox="1"/>
          <p:nvPr/>
        </p:nvSpPr>
        <p:spPr>
          <a:xfrm>
            <a:off x="3703842" y="4682754"/>
            <a:ext cx="336118" cy="362804"/>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sp>
        <p:nvSpPr>
          <p:cNvPr id="81" name="文本框 80"/>
          <p:cNvSpPr txBox="1"/>
          <p:nvPr/>
        </p:nvSpPr>
        <p:spPr>
          <a:xfrm>
            <a:off x="334172" y="4091161"/>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sp>
        <p:nvSpPr>
          <p:cNvPr id="82" name="文本框 81"/>
          <p:cNvSpPr txBox="1"/>
          <p:nvPr/>
        </p:nvSpPr>
        <p:spPr>
          <a:xfrm>
            <a:off x="3701469" y="3653129"/>
            <a:ext cx="338491" cy="36280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7</a:t>
            </a:r>
            <a:endParaRPr lang="en-US" altLang="zh-CN" sz="1600" baseline="-25000" dirty="0">
              <a:latin typeface="华文中宋" panose="02010600040101010101" pitchFamily="2" charset="-122"/>
              <a:ea typeface="华文中宋" panose="02010600040101010101" pitchFamily="2" charset="-122"/>
            </a:endParaRPr>
          </a:p>
        </p:txBody>
      </p:sp>
      <p:sp>
        <p:nvSpPr>
          <p:cNvPr id="84" name="文本框 83"/>
          <p:cNvSpPr txBox="1"/>
          <p:nvPr/>
        </p:nvSpPr>
        <p:spPr>
          <a:xfrm>
            <a:off x="2750247" y="4481296"/>
            <a:ext cx="338491" cy="36280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a:t>
            </a:r>
            <a:endParaRPr lang="en-US" altLang="zh-CN" sz="1600" baseline="-25000" dirty="0">
              <a:latin typeface="华文中宋" panose="02010600040101010101" pitchFamily="2" charset="-122"/>
              <a:ea typeface="华文中宋" panose="02010600040101010101" pitchFamily="2" charset="-122"/>
            </a:endParaRPr>
          </a:p>
        </p:txBody>
      </p:sp>
      <p:sp>
        <p:nvSpPr>
          <p:cNvPr id="85" name="文本框 84"/>
          <p:cNvSpPr txBox="1"/>
          <p:nvPr/>
        </p:nvSpPr>
        <p:spPr>
          <a:xfrm>
            <a:off x="3636984" y="5989754"/>
            <a:ext cx="338491" cy="36280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a:t>
            </a:r>
            <a:endParaRPr lang="en-US" altLang="zh-CN" sz="1600" baseline="-25000" dirty="0">
              <a:latin typeface="华文中宋" panose="02010600040101010101" pitchFamily="2" charset="-122"/>
              <a:ea typeface="华文中宋" panose="02010600040101010101" pitchFamily="2" charset="-122"/>
            </a:endParaRPr>
          </a:p>
        </p:txBody>
      </p:sp>
      <p:sp>
        <p:nvSpPr>
          <p:cNvPr id="86" name="文本框 85"/>
          <p:cNvSpPr txBox="1"/>
          <p:nvPr/>
        </p:nvSpPr>
        <p:spPr>
          <a:xfrm>
            <a:off x="5167914" y="4189221"/>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9</a:t>
            </a:r>
            <a:endParaRPr lang="en-US" altLang="zh-CN" sz="1600" baseline="-25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189407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p>
        </p:txBody>
      </p:sp>
      <p:sp>
        <p:nvSpPr>
          <p:cNvPr id="6" name="文本框 5"/>
          <p:cNvSpPr txBox="1"/>
          <p:nvPr/>
        </p:nvSpPr>
        <p:spPr>
          <a:xfrm>
            <a:off x="1899030" y="1495283"/>
            <a:ext cx="1417376" cy="461665"/>
          </a:xfrm>
          <a:prstGeom prst="rect">
            <a:avLst/>
          </a:prstGeom>
          <a:solidFill>
            <a:srgbClr val="99FF33"/>
          </a:solidFill>
        </p:spPr>
        <p:txBody>
          <a:bodyPr wrap="none" rtlCol="0">
            <a:spAutoFit/>
          </a:bodyPr>
          <a:lstStyle/>
          <a:p>
            <a:r>
              <a:rPr lang="en-US" altLang="zh-CN" sz="2400" dirty="0">
                <a:latin typeface="华文新魏" panose="02010800040101010101" pitchFamily="2" charset="-122"/>
                <a:ea typeface="华文新魏" panose="02010800040101010101" pitchFamily="2" charset="-122"/>
              </a:rPr>
              <a:t>Prim</a:t>
            </a:r>
            <a:r>
              <a:rPr lang="zh-CN" altLang="en-US" sz="2400" dirty="0">
                <a:latin typeface="华文新魏" panose="02010800040101010101" pitchFamily="2" charset="-122"/>
                <a:ea typeface="华文新魏" panose="02010800040101010101" pitchFamily="2" charset="-122"/>
              </a:rPr>
              <a:t>算法</a:t>
            </a:r>
          </a:p>
        </p:txBody>
      </p:sp>
      <p:sp>
        <p:nvSpPr>
          <p:cNvPr id="7" name="文本框 6"/>
          <p:cNvSpPr txBox="1"/>
          <p:nvPr/>
        </p:nvSpPr>
        <p:spPr>
          <a:xfrm>
            <a:off x="6152407" y="1494611"/>
            <a:ext cx="1765227" cy="461665"/>
          </a:xfrm>
          <a:prstGeom prst="rect">
            <a:avLst/>
          </a:prstGeom>
          <a:solidFill>
            <a:srgbClr val="99FF33"/>
          </a:solidFill>
        </p:spPr>
        <p:txBody>
          <a:bodyPr wrap="none" rtlCol="0">
            <a:spAutoFit/>
          </a:bodyPr>
          <a:lstStyle/>
          <a:p>
            <a:r>
              <a:rPr lang="en-US" altLang="zh-CN" sz="2400" dirty="0" err="1">
                <a:latin typeface="华文新魏" panose="02010800040101010101" pitchFamily="2" charset="-122"/>
                <a:ea typeface="华文新魏" panose="02010800040101010101" pitchFamily="2" charset="-122"/>
              </a:rPr>
              <a:t>Kruskal</a:t>
            </a:r>
            <a:r>
              <a:rPr lang="zh-CN" altLang="en-US" sz="2400" dirty="0">
                <a:latin typeface="华文新魏" panose="02010800040101010101" pitchFamily="2" charset="-122"/>
                <a:ea typeface="华文新魏" panose="02010800040101010101" pitchFamily="2" charset="-122"/>
              </a:rPr>
              <a:t>算法</a:t>
            </a:r>
          </a:p>
        </p:txBody>
      </p:sp>
      <p:cxnSp>
        <p:nvCxnSpPr>
          <p:cNvPr id="8" name="直接连接符 7"/>
          <p:cNvCxnSpPr/>
          <p:nvPr/>
        </p:nvCxnSpPr>
        <p:spPr bwMode="auto">
          <a:xfrm>
            <a:off x="522596" y="2086875"/>
            <a:ext cx="8288740" cy="0"/>
          </a:xfrm>
          <a:prstGeom prst="line">
            <a:avLst/>
          </a:prstGeom>
          <a:solidFill>
            <a:schemeClr val="accent1"/>
          </a:solidFill>
          <a:ln w="381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a:off x="4789227" y="1413074"/>
            <a:ext cx="0" cy="3342015"/>
          </a:xfrm>
          <a:prstGeom prst="line">
            <a:avLst/>
          </a:prstGeom>
          <a:solidFill>
            <a:schemeClr val="accent1"/>
          </a:solidFill>
          <a:ln w="38100" cap="flat" cmpd="sng" algn="ctr">
            <a:solidFill>
              <a:srgbClr val="0033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2" name="组合 41"/>
          <p:cNvGrpSpPr/>
          <p:nvPr/>
        </p:nvGrpSpPr>
        <p:grpSpPr>
          <a:xfrm>
            <a:off x="325000" y="2538606"/>
            <a:ext cx="4214368" cy="1994471"/>
            <a:chOff x="140789" y="3653129"/>
            <a:chExt cx="5766381" cy="2699429"/>
          </a:xfrm>
        </p:grpSpPr>
        <p:sp>
          <p:nvSpPr>
            <p:cNvPr id="17" name="椭圆 16"/>
            <p:cNvSpPr/>
            <p:nvPr/>
          </p:nvSpPr>
          <p:spPr bwMode="auto">
            <a:xfrm>
              <a:off x="140789" y="4682754"/>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2000" dirty="0">
                  <a:latin typeface="华文中宋" panose="02010600040101010101" pitchFamily="2" charset="-122"/>
                  <a:ea typeface="华文中宋" panose="02010600040101010101" pitchFamily="2" charset="-122"/>
                </a:rPr>
                <a:t>a</a:t>
              </a:r>
              <a:endParaRPr lang="zh-CN" altLang="en-US" sz="2000" dirty="0">
                <a:latin typeface="华文中宋" panose="02010600040101010101" pitchFamily="2" charset="-122"/>
                <a:ea typeface="华文中宋" panose="02010600040101010101" pitchFamily="2" charset="-122"/>
              </a:endParaRPr>
            </a:p>
          </p:txBody>
        </p:sp>
        <p:sp>
          <p:nvSpPr>
            <p:cNvPr id="18" name="椭圆 17"/>
            <p:cNvSpPr/>
            <p:nvPr/>
          </p:nvSpPr>
          <p:spPr bwMode="auto">
            <a:xfrm>
              <a:off x="974066" y="5647600"/>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9" name="椭圆 18"/>
            <p:cNvSpPr/>
            <p:nvPr/>
          </p:nvSpPr>
          <p:spPr bwMode="auto">
            <a:xfrm>
              <a:off x="1959799" y="4741782"/>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err="1">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0" name="椭圆 19"/>
            <p:cNvSpPr/>
            <p:nvPr/>
          </p:nvSpPr>
          <p:spPr bwMode="auto">
            <a:xfrm>
              <a:off x="5277474" y="4710760"/>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2000" dirty="0">
                  <a:latin typeface="华文中宋" panose="02010600040101010101" pitchFamily="2" charset="-122"/>
                  <a:ea typeface="华文中宋" panose="02010600040101010101" pitchFamily="2" charset="-122"/>
                </a:rPr>
                <a:t>e</a:t>
              </a:r>
              <a:endParaRPr lang="zh-CN" altLang="en-US" sz="2000" dirty="0">
                <a:latin typeface="华文中宋" panose="02010600040101010101" pitchFamily="2" charset="-122"/>
                <a:ea typeface="华文中宋" panose="02010600040101010101" pitchFamily="2" charset="-122"/>
              </a:endParaRPr>
            </a:p>
          </p:txBody>
        </p:sp>
        <p:sp>
          <p:nvSpPr>
            <p:cNvPr id="21" name="椭圆 20"/>
            <p:cNvSpPr/>
            <p:nvPr/>
          </p:nvSpPr>
          <p:spPr bwMode="auto">
            <a:xfrm>
              <a:off x="4262940" y="5650780"/>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2" name="椭圆 21"/>
            <p:cNvSpPr/>
            <p:nvPr/>
          </p:nvSpPr>
          <p:spPr bwMode="auto">
            <a:xfrm>
              <a:off x="2687548" y="5647600"/>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3" name="椭圆 22"/>
            <p:cNvSpPr/>
            <p:nvPr/>
          </p:nvSpPr>
          <p:spPr bwMode="auto">
            <a:xfrm>
              <a:off x="974066" y="3698200"/>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2000" dirty="0">
                  <a:latin typeface="华文中宋" panose="02010600040101010101" pitchFamily="2" charset="-122"/>
                  <a:ea typeface="华文中宋" panose="02010600040101010101" pitchFamily="2" charset="-122"/>
                </a:rPr>
                <a:t>b</a:t>
              </a:r>
              <a:endParaRPr lang="zh-CN" altLang="en-US" sz="2000" dirty="0">
                <a:latin typeface="华文中宋" panose="02010600040101010101" pitchFamily="2" charset="-122"/>
                <a:ea typeface="华文中宋" panose="02010600040101010101" pitchFamily="2" charset="-122"/>
              </a:endParaRPr>
            </a:p>
          </p:txBody>
        </p:sp>
        <p:sp>
          <p:nvSpPr>
            <p:cNvPr id="24" name="椭圆 23"/>
            <p:cNvSpPr/>
            <p:nvPr/>
          </p:nvSpPr>
          <p:spPr bwMode="auto">
            <a:xfrm>
              <a:off x="2646332" y="3688902"/>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5" name="椭圆 24"/>
            <p:cNvSpPr/>
            <p:nvPr/>
          </p:nvSpPr>
          <p:spPr bwMode="auto">
            <a:xfrm>
              <a:off x="4244437" y="3681135"/>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2000" dirty="0">
                  <a:latin typeface="华文中宋" panose="02010600040101010101" pitchFamily="2" charset="-122"/>
                  <a:ea typeface="华文中宋" panose="02010600040101010101" pitchFamily="2" charset="-122"/>
                </a:rPr>
                <a:t>d</a:t>
              </a:r>
              <a:endParaRPr lang="zh-CN" altLang="en-US" sz="2000" dirty="0">
                <a:latin typeface="华文中宋" panose="02010600040101010101" pitchFamily="2" charset="-122"/>
                <a:ea typeface="华文中宋" panose="02010600040101010101" pitchFamily="2" charset="-122"/>
              </a:endParaRPr>
            </a:p>
          </p:txBody>
        </p:sp>
        <p:cxnSp>
          <p:nvCxnSpPr>
            <p:cNvPr id="26" name="直接连接符 25"/>
            <p:cNvCxnSpPr>
              <a:stCxn id="23" idx="6"/>
              <a:endCxn id="24" idx="2"/>
            </p:cNvCxnSpPr>
            <p:nvPr/>
          </p:nvCxnSpPr>
          <p:spPr bwMode="auto">
            <a:xfrm flipV="1">
              <a:off x="1603762" y="4023700"/>
              <a:ext cx="1042570" cy="9297"/>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stCxn id="19" idx="7"/>
              <a:endCxn id="24" idx="4"/>
            </p:cNvCxnSpPr>
            <p:nvPr/>
          </p:nvCxnSpPr>
          <p:spPr bwMode="auto">
            <a:xfrm flipV="1">
              <a:off x="2497278" y="4358498"/>
              <a:ext cx="463902" cy="481344"/>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a:stCxn id="24" idx="6"/>
              <a:endCxn id="25" idx="2"/>
            </p:cNvCxnSpPr>
            <p:nvPr/>
          </p:nvCxnSpPr>
          <p:spPr bwMode="auto">
            <a:xfrm flipV="1">
              <a:off x="3276027" y="4015933"/>
              <a:ext cx="968410" cy="7767"/>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a:endCxn id="17" idx="0"/>
            </p:cNvCxnSpPr>
            <p:nvPr/>
          </p:nvCxnSpPr>
          <p:spPr bwMode="auto">
            <a:xfrm flipH="1">
              <a:off x="455637" y="4067951"/>
              <a:ext cx="502391" cy="614803"/>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a:endCxn id="20" idx="1"/>
            </p:cNvCxnSpPr>
            <p:nvPr/>
          </p:nvCxnSpPr>
          <p:spPr bwMode="auto">
            <a:xfrm>
              <a:off x="4892636" y="4023700"/>
              <a:ext cx="477055" cy="78512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a:stCxn id="24" idx="5"/>
              <a:endCxn id="21" idx="1"/>
            </p:cNvCxnSpPr>
            <p:nvPr/>
          </p:nvCxnSpPr>
          <p:spPr bwMode="auto">
            <a:xfrm>
              <a:off x="3183811" y="4260438"/>
              <a:ext cx="1171346" cy="148840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a:stCxn id="22" idx="6"/>
              <a:endCxn id="21" idx="2"/>
            </p:cNvCxnSpPr>
            <p:nvPr/>
          </p:nvCxnSpPr>
          <p:spPr bwMode="auto">
            <a:xfrm>
              <a:off x="3317244" y="5982398"/>
              <a:ext cx="945696" cy="318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a:stCxn id="18" idx="6"/>
              <a:endCxn id="22" idx="2"/>
            </p:cNvCxnSpPr>
            <p:nvPr/>
          </p:nvCxnSpPr>
          <p:spPr bwMode="auto">
            <a:xfrm>
              <a:off x="1603762" y="5982398"/>
              <a:ext cx="1083786"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文本框 33"/>
            <p:cNvSpPr txBox="1"/>
            <p:nvPr/>
          </p:nvSpPr>
          <p:spPr>
            <a:xfrm>
              <a:off x="1943772" y="3653129"/>
              <a:ext cx="338491" cy="36280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8</a:t>
              </a:r>
              <a:endParaRPr lang="en-US" altLang="zh-CN" sz="1600" baseline="-25000" dirty="0">
                <a:latin typeface="华文中宋" panose="02010600040101010101" pitchFamily="2" charset="-122"/>
                <a:ea typeface="华文中宋" panose="02010600040101010101" pitchFamily="2" charset="-122"/>
              </a:endParaRPr>
            </a:p>
          </p:txBody>
        </p:sp>
        <p:sp>
          <p:nvSpPr>
            <p:cNvPr id="35" name="文本框 34"/>
            <p:cNvSpPr txBox="1"/>
            <p:nvPr/>
          </p:nvSpPr>
          <p:spPr>
            <a:xfrm>
              <a:off x="2029317" y="5987071"/>
              <a:ext cx="338491" cy="36280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a:t>
              </a:r>
              <a:endParaRPr lang="en-US" altLang="zh-CN" sz="1600" baseline="-25000" dirty="0">
                <a:latin typeface="华文中宋" panose="02010600040101010101" pitchFamily="2" charset="-122"/>
                <a:ea typeface="华文中宋" panose="02010600040101010101" pitchFamily="2" charset="-122"/>
              </a:endParaRPr>
            </a:p>
          </p:txBody>
        </p:sp>
        <p:sp>
          <p:nvSpPr>
            <p:cNvPr id="36" name="文本框 35"/>
            <p:cNvSpPr txBox="1"/>
            <p:nvPr/>
          </p:nvSpPr>
          <p:spPr>
            <a:xfrm>
              <a:off x="3703842" y="4682754"/>
              <a:ext cx="336118" cy="362804"/>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sp>
          <p:nvSpPr>
            <p:cNvPr id="37" name="文本框 36"/>
            <p:cNvSpPr txBox="1"/>
            <p:nvPr/>
          </p:nvSpPr>
          <p:spPr>
            <a:xfrm>
              <a:off x="334172" y="4091161"/>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sp>
          <p:nvSpPr>
            <p:cNvPr id="38" name="文本框 37"/>
            <p:cNvSpPr txBox="1"/>
            <p:nvPr/>
          </p:nvSpPr>
          <p:spPr>
            <a:xfrm>
              <a:off x="3701469" y="3653129"/>
              <a:ext cx="338491" cy="36280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7</a:t>
              </a:r>
              <a:endParaRPr lang="en-US" altLang="zh-CN" sz="1600" baseline="-25000" dirty="0">
                <a:latin typeface="华文中宋" panose="02010600040101010101" pitchFamily="2" charset="-122"/>
                <a:ea typeface="华文中宋" panose="02010600040101010101" pitchFamily="2" charset="-122"/>
              </a:endParaRPr>
            </a:p>
          </p:txBody>
        </p:sp>
        <p:sp>
          <p:nvSpPr>
            <p:cNvPr id="39" name="文本框 38"/>
            <p:cNvSpPr txBox="1"/>
            <p:nvPr/>
          </p:nvSpPr>
          <p:spPr>
            <a:xfrm>
              <a:off x="2750247" y="4481296"/>
              <a:ext cx="338491" cy="36280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a:t>
              </a:r>
              <a:endParaRPr lang="en-US" altLang="zh-CN" sz="1600" baseline="-25000" dirty="0">
                <a:latin typeface="华文中宋" panose="02010600040101010101" pitchFamily="2" charset="-122"/>
                <a:ea typeface="华文中宋" panose="02010600040101010101" pitchFamily="2" charset="-122"/>
              </a:endParaRPr>
            </a:p>
          </p:txBody>
        </p:sp>
        <p:sp>
          <p:nvSpPr>
            <p:cNvPr id="40" name="文本框 39"/>
            <p:cNvSpPr txBox="1"/>
            <p:nvPr/>
          </p:nvSpPr>
          <p:spPr>
            <a:xfrm>
              <a:off x="3636984" y="5989754"/>
              <a:ext cx="338491" cy="36280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a:t>
              </a:r>
              <a:endParaRPr lang="en-US" altLang="zh-CN" sz="1600" baseline="-25000" dirty="0">
                <a:latin typeface="华文中宋" panose="02010600040101010101" pitchFamily="2" charset="-122"/>
                <a:ea typeface="华文中宋" panose="02010600040101010101" pitchFamily="2" charset="-122"/>
              </a:endParaRPr>
            </a:p>
          </p:txBody>
        </p:sp>
        <p:sp>
          <p:nvSpPr>
            <p:cNvPr id="41" name="文本框 40"/>
            <p:cNvSpPr txBox="1"/>
            <p:nvPr/>
          </p:nvSpPr>
          <p:spPr>
            <a:xfrm>
              <a:off x="5167914" y="4189221"/>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9</a:t>
              </a:r>
              <a:endParaRPr lang="en-US" altLang="zh-CN" sz="1600" baseline="-25000" dirty="0">
                <a:latin typeface="华文中宋" panose="02010600040101010101" pitchFamily="2" charset="-122"/>
                <a:ea typeface="华文中宋" panose="02010600040101010101" pitchFamily="2" charset="-122"/>
              </a:endParaRPr>
            </a:p>
          </p:txBody>
        </p:sp>
      </p:grpSp>
      <p:grpSp>
        <p:nvGrpSpPr>
          <p:cNvPr id="69" name="组合 68"/>
          <p:cNvGrpSpPr/>
          <p:nvPr/>
        </p:nvGrpSpPr>
        <p:grpSpPr>
          <a:xfrm>
            <a:off x="4988622" y="2561514"/>
            <a:ext cx="4092796" cy="1973835"/>
            <a:chOff x="3183811" y="3354699"/>
            <a:chExt cx="5766381" cy="2699429"/>
          </a:xfrm>
        </p:grpSpPr>
        <p:sp>
          <p:nvSpPr>
            <p:cNvPr id="44" name="椭圆 43"/>
            <p:cNvSpPr/>
            <p:nvPr/>
          </p:nvSpPr>
          <p:spPr bwMode="auto">
            <a:xfrm>
              <a:off x="3183811" y="4384324"/>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2000" dirty="0">
                  <a:latin typeface="华文中宋" panose="02010600040101010101" pitchFamily="2" charset="-122"/>
                  <a:ea typeface="华文中宋" panose="02010600040101010101" pitchFamily="2" charset="-122"/>
                </a:rPr>
                <a:t>a</a:t>
              </a:r>
              <a:endParaRPr lang="zh-CN" altLang="en-US" sz="2000" dirty="0">
                <a:latin typeface="华文中宋" panose="02010600040101010101" pitchFamily="2" charset="-122"/>
                <a:ea typeface="华文中宋" panose="02010600040101010101" pitchFamily="2" charset="-122"/>
              </a:endParaRPr>
            </a:p>
          </p:txBody>
        </p:sp>
        <p:sp>
          <p:nvSpPr>
            <p:cNvPr id="45" name="椭圆 44"/>
            <p:cNvSpPr/>
            <p:nvPr/>
          </p:nvSpPr>
          <p:spPr bwMode="auto">
            <a:xfrm>
              <a:off x="4017088" y="5349170"/>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h</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6" name="椭圆 45"/>
            <p:cNvSpPr/>
            <p:nvPr/>
          </p:nvSpPr>
          <p:spPr bwMode="auto">
            <a:xfrm>
              <a:off x="5002821" y="4443352"/>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err="1">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7" name="椭圆 46"/>
            <p:cNvSpPr/>
            <p:nvPr/>
          </p:nvSpPr>
          <p:spPr bwMode="auto">
            <a:xfrm>
              <a:off x="8320496" y="4412330"/>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2000" dirty="0">
                  <a:latin typeface="华文中宋" panose="02010600040101010101" pitchFamily="2" charset="-122"/>
                  <a:ea typeface="华文中宋" panose="02010600040101010101" pitchFamily="2" charset="-122"/>
                </a:rPr>
                <a:t>e</a:t>
              </a:r>
              <a:endParaRPr lang="zh-CN" altLang="en-US" sz="2000" dirty="0">
                <a:latin typeface="华文中宋" panose="02010600040101010101" pitchFamily="2" charset="-122"/>
                <a:ea typeface="华文中宋" panose="02010600040101010101" pitchFamily="2" charset="-122"/>
              </a:endParaRPr>
            </a:p>
          </p:txBody>
        </p:sp>
        <p:sp>
          <p:nvSpPr>
            <p:cNvPr id="48" name="椭圆 47"/>
            <p:cNvSpPr/>
            <p:nvPr/>
          </p:nvSpPr>
          <p:spPr bwMode="auto">
            <a:xfrm>
              <a:off x="7305962" y="5352350"/>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f</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49" name="椭圆 48"/>
            <p:cNvSpPr/>
            <p:nvPr/>
          </p:nvSpPr>
          <p:spPr bwMode="auto">
            <a:xfrm>
              <a:off x="5730570" y="5349170"/>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g</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0" name="椭圆 49"/>
            <p:cNvSpPr/>
            <p:nvPr/>
          </p:nvSpPr>
          <p:spPr bwMode="auto">
            <a:xfrm>
              <a:off x="4017088" y="3399770"/>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2000" dirty="0">
                  <a:latin typeface="华文中宋" panose="02010600040101010101" pitchFamily="2" charset="-122"/>
                  <a:ea typeface="华文中宋" panose="02010600040101010101" pitchFamily="2" charset="-122"/>
                </a:rPr>
                <a:t>b</a:t>
              </a:r>
              <a:endParaRPr lang="zh-CN" altLang="en-US" sz="2000" dirty="0">
                <a:latin typeface="华文中宋" panose="02010600040101010101" pitchFamily="2" charset="-122"/>
                <a:ea typeface="华文中宋" panose="02010600040101010101" pitchFamily="2" charset="-122"/>
              </a:endParaRPr>
            </a:p>
          </p:txBody>
        </p:sp>
        <p:sp>
          <p:nvSpPr>
            <p:cNvPr id="51" name="椭圆 50"/>
            <p:cNvSpPr/>
            <p:nvPr/>
          </p:nvSpPr>
          <p:spPr bwMode="auto">
            <a:xfrm>
              <a:off x="5689354" y="3390472"/>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c</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2" name="椭圆 51"/>
            <p:cNvSpPr/>
            <p:nvPr/>
          </p:nvSpPr>
          <p:spPr bwMode="auto">
            <a:xfrm>
              <a:off x="7287459" y="3382705"/>
              <a:ext cx="629696" cy="669596"/>
            </a:xfrm>
            <a:prstGeom prst="ellipse">
              <a:avLst/>
            </a:prstGeom>
            <a:solidFill>
              <a:srgbClr val="FF99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buFont typeface="Arial" panose="020B0604020202020204" pitchFamily="34" charset="0"/>
                <a:buNone/>
              </a:pPr>
              <a:r>
                <a:rPr lang="en-US" altLang="zh-CN" sz="2000" dirty="0">
                  <a:latin typeface="华文中宋" panose="02010600040101010101" pitchFamily="2" charset="-122"/>
                  <a:ea typeface="华文中宋" panose="02010600040101010101" pitchFamily="2" charset="-122"/>
                </a:rPr>
                <a:t>d</a:t>
              </a:r>
              <a:endParaRPr lang="zh-CN" altLang="en-US" sz="2000" dirty="0">
                <a:latin typeface="华文中宋" panose="02010600040101010101" pitchFamily="2" charset="-122"/>
                <a:ea typeface="华文中宋" panose="02010600040101010101" pitchFamily="2" charset="-122"/>
              </a:endParaRPr>
            </a:p>
          </p:txBody>
        </p:sp>
        <p:cxnSp>
          <p:nvCxnSpPr>
            <p:cNvPr id="53" name="直接连接符 52"/>
            <p:cNvCxnSpPr>
              <a:endCxn id="45" idx="2"/>
            </p:cNvCxnSpPr>
            <p:nvPr/>
          </p:nvCxnSpPr>
          <p:spPr bwMode="auto">
            <a:xfrm>
              <a:off x="3568401" y="5045860"/>
              <a:ext cx="448687" cy="638108"/>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a:stCxn id="46" idx="7"/>
              <a:endCxn id="51" idx="4"/>
            </p:cNvCxnSpPr>
            <p:nvPr/>
          </p:nvCxnSpPr>
          <p:spPr bwMode="auto">
            <a:xfrm flipV="1">
              <a:off x="5540300" y="4060068"/>
              <a:ext cx="463902" cy="481344"/>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54"/>
            <p:cNvCxnSpPr>
              <a:stCxn id="51" idx="6"/>
              <a:endCxn id="52" idx="2"/>
            </p:cNvCxnSpPr>
            <p:nvPr/>
          </p:nvCxnSpPr>
          <p:spPr bwMode="auto">
            <a:xfrm flipV="1">
              <a:off x="6319049" y="3717503"/>
              <a:ext cx="968410" cy="7767"/>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55"/>
            <p:cNvCxnSpPr>
              <a:endCxn id="44" idx="0"/>
            </p:cNvCxnSpPr>
            <p:nvPr/>
          </p:nvCxnSpPr>
          <p:spPr bwMode="auto">
            <a:xfrm flipH="1">
              <a:off x="3498659" y="3769521"/>
              <a:ext cx="502391" cy="614803"/>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56"/>
            <p:cNvCxnSpPr>
              <a:endCxn id="47" idx="1"/>
            </p:cNvCxnSpPr>
            <p:nvPr/>
          </p:nvCxnSpPr>
          <p:spPr bwMode="auto">
            <a:xfrm>
              <a:off x="7935658" y="3725270"/>
              <a:ext cx="477055" cy="78512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a:stCxn id="51" idx="5"/>
              <a:endCxn id="48" idx="1"/>
            </p:cNvCxnSpPr>
            <p:nvPr/>
          </p:nvCxnSpPr>
          <p:spPr bwMode="auto">
            <a:xfrm>
              <a:off x="6226833" y="3962008"/>
              <a:ext cx="1171346" cy="1488402"/>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p:cNvCxnSpPr>
              <a:stCxn id="49" idx="6"/>
              <a:endCxn id="48" idx="2"/>
            </p:cNvCxnSpPr>
            <p:nvPr/>
          </p:nvCxnSpPr>
          <p:spPr bwMode="auto">
            <a:xfrm>
              <a:off x="6360266" y="5683968"/>
              <a:ext cx="945696" cy="318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59"/>
            <p:cNvCxnSpPr>
              <a:stCxn id="45" idx="6"/>
              <a:endCxn id="49" idx="2"/>
            </p:cNvCxnSpPr>
            <p:nvPr/>
          </p:nvCxnSpPr>
          <p:spPr bwMode="auto">
            <a:xfrm>
              <a:off x="4646784" y="5683968"/>
              <a:ext cx="1083786"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文本框 60"/>
            <p:cNvSpPr txBox="1"/>
            <p:nvPr/>
          </p:nvSpPr>
          <p:spPr>
            <a:xfrm>
              <a:off x="3454253" y="5187542"/>
              <a:ext cx="338491" cy="36280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8</a:t>
              </a:r>
              <a:endParaRPr lang="en-US" altLang="zh-CN" sz="1600" baseline="-25000" dirty="0">
                <a:latin typeface="华文中宋" panose="02010600040101010101" pitchFamily="2" charset="-122"/>
                <a:ea typeface="华文中宋" panose="02010600040101010101" pitchFamily="2" charset="-122"/>
              </a:endParaRPr>
            </a:p>
          </p:txBody>
        </p:sp>
        <p:sp>
          <p:nvSpPr>
            <p:cNvPr id="62" name="文本框 61"/>
            <p:cNvSpPr txBox="1"/>
            <p:nvPr/>
          </p:nvSpPr>
          <p:spPr>
            <a:xfrm>
              <a:off x="5072339" y="5688641"/>
              <a:ext cx="338491" cy="36280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a:t>
              </a:r>
              <a:endParaRPr lang="en-US" altLang="zh-CN" sz="1600" baseline="-25000" dirty="0">
                <a:latin typeface="华文中宋" panose="02010600040101010101" pitchFamily="2" charset="-122"/>
                <a:ea typeface="华文中宋" panose="02010600040101010101" pitchFamily="2" charset="-122"/>
              </a:endParaRPr>
            </a:p>
          </p:txBody>
        </p:sp>
        <p:sp>
          <p:nvSpPr>
            <p:cNvPr id="63" name="文本框 62"/>
            <p:cNvSpPr txBox="1"/>
            <p:nvPr/>
          </p:nvSpPr>
          <p:spPr>
            <a:xfrm>
              <a:off x="6746864" y="4384324"/>
              <a:ext cx="336118" cy="362804"/>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sp>
          <p:nvSpPr>
            <p:cNvPr id="64" name="文本框 63"/>
            <p:cNvSpPr txBox="1"/>
            <p:nvPr/>
          </p:nvSpPr>
          <p:spPr>
            <a:xfrm>
              <a:off x="3377194" y="3792731"/>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sp>
          <p:nvSpPr>
            <p:cNvPr id="65" name="文本框 64"/>
            <p:cNvSpPr txBox="1"/>
            <p:nvPr/>
          </p:nvSpPr>
          <p:spPr>
            <a:xfrm>
              <a:off x="6744491" y="3354699"/>
              <a:ext cx="338491" cy="36280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7</a:t>
              </a:r>
              <a:endParaRPr lang="en-US" altLang="zh-CN" sz="1600" baseline="-25000" dirty="0">
                <a:latin typeface="华文中宋" panose="02010600040101010101" pitchFamily="2" charset="-122"/>
                <a:ea typeface="华文中宋" panose="02010600040101010101" pitchFamily="2" charset="-122"/>
              </a:endParaRPr>
            </a:p>
          </p:txBody>
        </p:sp>
        <p:sp>
          <p:nvSpPr>
            <p:cNvPr id="66" name="文本框 65"/>
            <p:cNvSpPr txBox="1"/>
            <p:nvPr/>
          </p:nvSpPr>
          <p:spPr>
            <a:xfrm>
              <a:off x="5793269" y="4182866"/>
              <a:ext cx="338491" cy="36280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a:t>
              </a:r>
              <a:endParaRPr lang="en-US" altLang="zh-CN" sz="1600" baseline="-25000" dirty="0">
                <a:latin typeface="华文中宋" panose="02010600040101010101" pitchFamily="2" charset="-122"/>
                <a:ea typeface="华文中宋" panose="02010600040101010101" pitchFamily="2" charset="-122"/>
              </a:endParaRPr>
            </a:p>
          </p:txBody>
        </p:sp>
        <p:sp>
          <p:nvSpPr>
            <p:cNvPr id="67" name="文本框 66"/>
            <p:cNvSpPr txBox="1"/>
            <p:nvPr/>
          </p:nvSpPr>
          <p:spPr>
            <a:xfrm>
              <a:off x="6680006" y="5691324"/>
              <a:ext cx="338491" cy="36280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a:t>
              </a:r>
              <a:endParaRPr lang="en-US" altLang="zh-CN" sz="1600" baseline="-25000" dirty="0">
                <a:latin typeface="华文中宋" panose="02010600040101010101" pitchFamily="2" charset="-122"/>
                <a:ea typeface="华文中宋" panose="02010600040101010101" pitchFamily="2" charset="-122"/>
              </a:endParaRPr>
            </a:p>
          </p:txBody>
        </p:sp>
        <p:sp>
          <p:nvSpPr>
            <p:cNvPr id="68" name="文本框 67"/>
            <p:cNvSpPr txBox="1"/>
            <p:nvPr/>
          </p:nvSpPr>
          <p:spPr>
            <a:xfrm>
              <a:off x="8210936" y="3890791"/>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9</a:t>
              </a:r>
              <a:endParaRPr lang="en-US" altLang="zh-CN" sz="1600" baseline="-25000" dirty="0">
                <a:latin typeface="华文中宋" panose="02010600040101010101" pitchFamily="2" charset="-122"/>
                <a:ea typeface="华文中宋" panose="02010600040101010101" pitchFamily="2" charset="-122"/>
              </a:endParaRPr>
            </a:p>
          </p:txBody>
        </p:sp>
      </p:grpSp>
      <p:sp>
        <p:nvSpPr>
          <p:cNvPr id="70" name="矩形 69"/>
          <p:cNvSpPr/>
          <p:nvPr/>
        </p:nvSpPr>
        <p:spPr>
          <a:xfrm>
            <a:off x="146075" y="4936937"/>
            <a:ext cx="8786586" cy="1569660"/>
          </a:xfrm>
          <a:prstGeom prst="rect">
            <a:avLst/>
          </a:prstGeom>
        </p:spPr>
        <p:txBody>
          <a:bodyPr wrap="square">
            <a:spAutoFit/>
          </a:bodyPr>
          <a:lstStyle/>
          <a:p>
            <a:pPr marL="800100" lvl="1" indent="-342900">
              <a:buFont typeface="Wingdings" panose="05000000000000000000" pitchFamily="2" charset="2"/>
              <a:buChar char="l"/>
            </a:pPr>
            <a:r>
              <a:rPr lang="zh-CN" altLang="en-US" sz="2400" dirty="0">
                <a:latin typeface="华文新魏" panose="02010800040101010101" pitchFamily="2" charset="-122"/>
                <a:ea typeface="华文新魏" panose="02010800040101010101" pitchFamily="2" charset="-122"/>
              </a:rPr>
              <a:t>最小生成树是满足连通约束的最小代价表示；</a:t>
            </a:r>
            <a:endParaRPr lang="en-US" altLang="zh-CN" sz="2400" dirty="0">
              <a:latin typeface="华文新魏" panose="02010800040101010101" pitchFamily="2" charset="-122"/>
              <a:ea typeface="华文新魏" panose="02010800040101010101" pitchFamily="2" charset="-122"/>
            </a:endParaRPr>
          </a:p>
          <a:p>
            <a:pPr marL="800100" lvl="1" indent="-342900">
              <a:buFont typeface="Wingdings" panose="05000000000000000000" pitchFamily="2" charset="2"/>
              <a:buChar char="l"/>
            </a:pPr>
            <a:r>
              <a:rPr lang="zh-CN" altLang="en-US" sz="2400" dirty="0">
                <a:latin typeface="华文新魏" panose="02010800040101010101" pitchFamily="2" charset="-122"/>
                <a:ea typeface="华文新魏" panose="02010800040101010101" pitchFamily="2" charset="-122"/>
              </a:rPr>
              <a:t>最小生成树不是唯一的；基于不同的构造过程或出发点，构造的最小生成树可能不同；（但均满足</a:t>
            </a:r>
            <a:r>
              <a:rPr lang="en-US" altLang="zh-CN" sz="2400" dirty="0">
                <a:latin typeface="华文新魏" panose="02010800040101010101" pitchFamily="2" charset="-122"/>
                <a:ea typeface="华文新魏" panose="02010800040101010101" pitchFamily="2" charset="-122"/>
              </a:rPr>
              <a:t>MST</a:t>
            </a:r>
            <a:r>
              <a:rPr lang="zh-CN" altLang="en-US" sz="2400" dirty="0">
                <a:latin typeface="华文新魏" panose="02010800040101010101" pitchFamily="2" charset="-122"/>
                <a:ea typeface="华文新魏" panose="02010800040101010101" pitchFamily="2" charset="-122"/>
              </a:rPr>
              <a:t>性质）</a:t>
            </a:r>
            <a:endParaRPr lang="en-US" altLang="zh-CN" sz="2400" dirty="0">
              <a:latin typeface="华文新魏" panose="02010800040101010101" pitchFamily="2" charset="-122"/>
              <a:ea typeface="华文新魏" panose="02010800040101010101" pitchFamily="2" charset="-122"/>
            </a:endParaRPr>
          </a:p>
          <a:p>
            <a:pPr marL="800100" lvl="1" indent="-342900">
              <a:buFont typeface="Wingdings" panose="05000000000000000000" pitchFamily="2" charset="2"/>
              <a:buChar char="l"/>
            </a:pPr>
            <a:r>
              <a:rPr lang="zh-CN" altLang="en-US" sz="2400" dirty="0">
                <a:latin typeface="华文新魏" panose="02010800040101010101" pitchFamily="2" charset="-122"/>
                <a:ea typeface="华文新魏" panose="02010800040101010101" pitchFamily="2" charset="-122"/>
              </a:rPr>
              <a:t>从本质上讲，</a:t>
            </a:r>
            <a:r>
              <a:rPr lang="en-US" altLang="zh-CN" sz="2400" dirty="0">
                <a:latin typeface="华文新魏" panose="02010800040101010101" pitchFamily="2" charset="-122"/>
                <a:ea typeface="华文新魏" panose="02010800040101010101" pitchFamily="2" charset="-122"/>
              </a:rPr>
              <a:t>Prim</a:t>
            </a:r>
            <a:r>
              <a:rPr lang="zh-CN" altLang="en-US" sz="2400" dirty="0">
                <a:latin typeface="华文新魏" panose="02010800040101010101" pitchFamily="2" charset="-122"/>
                <a:ea typeface="华文新魏" panose="02010800040101010101" pitchFamily="2" charset="-122"/>
              </a:rPr>
              <a:t>算法是</a:t>
            </a:r>
            <a:r>
              <a:rPr lang="en-US" altLang="zh-CN" sz="2400" dirty="0" err="1">
                <a:latin typeface="华文新魏" panose="02010800040101010101" pitchFamily="2" charset="-122"/>
                <a:ea typeface="华文新魏" panose="02010800040101010101" pitchFamily="2" charset="-122"/>
              </a:rPr>
              <a:t>Kruskal</a:t>
            </a:r>
            <a:r>
              <a:rPr lang="zh-CN" altLang="en-US" sz="2400" dirty="0">
                <a:latin typeface="华文新魏" panose="02010800040101010101" pitchFamily="2" charset="-122"/>
                <a:ea typeface="华文新魏" panose="02010800040101010101" pitchFamily="2" charset="-122"/>
              </a:rPr>
              <a:t>算法的一个特例；</a:t>
            </a:r>
            <a:endParaRPr lang="en-US" altLang="zh-CN" sz="2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647640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最短路径：谷歌地图示例</a:t>
            </a:r>
          </a:p>
        </p:txBody>
      </p:sp>
      <p:pic>
        <p:nvPicPr>
          <p:cNvPr id="3" name="图片 2"/>
          <p:cNvPicPr>
            <a:picLocks noChangeAspect="1"/>
          </p:cNvPicPr>
          <p:nvPr/>
        </p:nvPicPr>
        <p:blipFill>
          <a:blip r:embed="rId2" cstate="print"/>
          <a:stretch>
            <a:fillRect/>
          </a:stretch>
        </p:blipFill>
        <p:spPr>
          <a:xfrm>
            <a:off x="136199" y="1480628"/>
            <a:ext cx="2943925" cy="4086344"/>
          </a:xfrm>
          <a:prstGeom prst="rect">
            <a:avLst/>
          </a:prstGeom>
        </p:spPr>
      </p:pic>
      <p:pic>
        <p:nvPicPr>
          <p:cNvPr id="4" name="图片 3"/>
          <p:cNvPicPr>
            <a:picLocks noChangeAspect="1"/>
          </p:cNvPicPr>
          <p:nvPr/>
        </p:nvPicPr>
        <p:blipFill>
          <a:blip r:embed="rId3" cstate="print"/>
          <a:stretch>
            <a:fillRect/>
          </a:stretch>
        </p:blipFill>
        <p:spPr>
          <a:xfrm>
            <a:off x="3275463" y="1480628"/>
            <a:ext cx="5675336" cy="3954889"/>
          </a:xfrm>
          <a:prstGeom prst="rect">
            <a:avLst/>
          </a:prstGeom>
        </p:spPr>
      </p:pic>
      <p:sp>
        <p:nvSpPr>
          <p:cNvPr id="7" name="椭圆 6"/>
          <p:cNvSpPr/>
          <p:nvPr/>
        </p:nvSpPr>
        <p:spPr bwMode="auto">
          <a:xfrm>
            <a:off x="307075" y="1839036"/>
            <a:ext cx="2265529" cy="712788"/>
          </a:xfrm>
          <a:prstGeom prst="ellipse">
            <a:avLst/>
          </a:prstGeom>
          <a:solidFill>
            <a:srgbClr val="FF0000">
              <a:alpha val="41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圆角矩形 8"/>
          <p:cNvSpPr/>
          <p:nvPr/>
        </p:nvSpPr>
        <p:spPr bwMode="auto">
          <a:xfrm>
            <a:off x="5270629" y="3075627"/>
            <a:ext cx="983245" cy="382445"/>
          </a:xfrm>
          <a:prstGeom prst="roundRect">
            <a:avLst/>
          </a:prstGeom>
          <a:solidFill>
            <a:srgbClr val="C432C8">
              <a:alpha val="41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0" name="圆角矩形 9"/>
          <p:cNvSpPr/>
          <p:nvPr/>
        </p:nvSpPr>
        <p:spPr bwMode="auto">
          <a:xfrm>
            <a:off x="5574969" y="4228436"/>
            <a:ext cx="983245" cy="382445"/>
          </a:xfrm>
          <a:prstGeom prst="roundRect">
            <a:avLst/>
          </a:prstGeom>
          <a:solidFill>
            <a:srgbClr val="C432C8">
              <a:alpha val="41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11" name="圆角矩形 10"/>
          <p:cNvSpPr/>
          <p:nvPr/>
        </p:nvSpPr>
        <p:spPr bwMode="auto">
          <a:xfrm>
            <a:off x="5129886" y="5078305"/>
            <a:ext cx="983245" cy="382445"/>
          </a:xfrm>
          <a:prstGeom prst="roundRect">
            <a:avLst/>
          </a:prstGeom>
          <a:solidFill>
            <a:srgbClr val="C432C8">
              <a:alpha val="41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5594135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Dijkstra</a:t>
            </a:r>
            <a:r>
              <a:rPr lang="zh-CN" altLang="en-US" dirty="0"/>
              <a:t>算法</a:t>
            </a:r>
          </a:p>
        </p:txBody>
      </p:sp>
      <p:sp>
        <p:nvSpPr>
          <p:cNvPr id="5" name="椭圆 4"/>
          <p:cNvSpPr/>
          <p:nvPr/>
        </p:nvSpPr>
        <p:spPr bwMode="auto">
          <a:xfrm>
            <a:off x="592979" y="3530049"/>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2</a:t>
            </a:r>
            <a:endParaRPr lang="zh-CN" altLang="en-US" sz="1400" baseline="-25000" dirty="0">
              <a:latin typeface="华文中宋" panose="02010600040101010101" pitchFamily="2" charset="-122"/>
              <a:ea typeface="华文中宋" panose="02010600040101010101" pitchFamily="2" charset="-122"/>
            </a:endParaRPr>
          </a:p>
        </p:txBody>
      </p:sp>
      <p:sp>
        <p:nvSpPr>
          <p:cNvPr id="6" name="椭圆 5"/>
          <p:cNvSpPr/>
          <p:nvPr/>
        </p:nvSpPr>
        <p:spPr bwMode="auto">
          <a:xfrm>
            <a:off x="4393043" y="3514809"/>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5</a:t>
            </a:r>
            <a:endParaRPr lang="zh-CN" altLang="en-US" sz="1400" baseline="-25000" dirty="0">
              <a:latin typeface="华文中宋" panose="02010600040101010101" pitchFamily="2" charset="-122"/>
              <a:ea typeface="华文中宋" panose="02010600040101010101" pitchFamily="2" charset="-122"/>
            </a:endParaRPr>
          </a:p>
        </p:txBody>
      </p:sp>
      <p:sp>
        <p:nvSpPr>
          <p:cNvPr id="7" name="椭圆 6"/>
          <p:cNvSpPr/>
          <p:nvPr/>
        </p:nvSpPr>
        <p:spPr bwMode="auto">
          <a:xfrm>
            <a:off x="2490695" y="3530049"/>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3</a:t>
            </a:r>
            <a:endParaRPr lang="zh-CN" altLang="en-US" sz="1400" baseline="-25000" dirty="0">
              <a:latin typeface="华文中宋" panose="02010600040101010101" pitchFamily="2" charset="-122"/>
              <a:ea typeface="华文中宋" panose="02010600040101010101" pitchFamily="2" charset="-122"/>
            </a:endParaRPr>
          </a:p>
        </p:txBody>
      </p:sp>
      <p:sp>
        <p:nvSpPr>
          <p:cNvPr id="8" name="椭圆 7"/>
          <p:cNvSpPr/>
          <p:nvPr/>
        </p:nvSpPr>
        <p:spPr bwMode="auto">
          <a:xfrm>
            <a:off x="592979" y="185222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椭圆 8"/>
          <p:cNvSpPr/>
          <p:nvPr/>
        </p:nvSpPr>
        <p:spPr bwMode="auto">
          <a:xfrm>
            <a:off x="2493011" y="185222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1</a:t>
            </a:r>
            <a:endParaRPr lang="zh-CN" altLang="en-US" sz="1400" baseline="-25000" dirty="0">
              <a:latin typeface="华文中宋" panose="02010600040101010101" pitchFamily="2" charset="-122"/>
              <a:ea typeface="华文中宋" panose="02010600040101010101" pitchFamily="2" charset="-122"/>
            </a:endParaRPr>
          </a:p>
        </p:txBody>
      </p:sp>
      <p:sp>
        <p:nvSpPr>
          <p:cNvPr id="10" name="椭圆 9"/>
          <p:cNvSpPr/>
          <p:nvPr/>
        </p:nvSpPr>
        <p:spPr bwMode="auto">
          <a:xfrm>
            <a:off x="4393043" y="1854284"/>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4</a:t>
            </a:r>
            <a:endParaRPr lang="zh-CN" altLang="en-US" sz="1400" baseline="-25000" dirty="0">
              <a:latin typeface="华文中宋" panose="02010600040101010101" pitchFamily="2" charset="-122"/>
              <a:ea typeface="华文中宋" panose="02010600040101010101" pitchFamily="2" charset="-122"/>
            </a:endParaRPr>
          </a:p>
        </p:txBody>
      </p:sp>
      <p:sp>
        <p:nvSpPr>
          <p:cNvPr id="11" name="文本框 10"/>
          <p:cNvSpPr txBox="1"/>
          <p:nvPr/>
        </p:nvSpPr>
        <p:spPr>
          <a:xfrm>
            <a:off x="3367595" y="1807463"/>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5</a:t>
            </a:r>
            <a:endParaRPr lang="en-US" altLang="zh-CN" sz="1600" baseline="-25000" dirty="0">
              <a:latin typeface="华文中宋" panose="02010600040101010101" pitchFamily="2" charset="-122"/>
              <a:ea typeface="华文中宋" panose="02010600040101010101" pitchFamily="2" charset="-122"/>
            </a:endParaRPr>
          </a:p>
        </p:txBody>
      </p:sp>
      <p:sp>
        <p:nvSpPr>
          <p:cNvPr id="12" name="任意多边形 11"/>
          <p:cNvSpPr/>
          <p:nvPr/>
        </p:nvSpPr>
        <p:spPr bwMode="auto">
          <a:xfrm>
            <a:off x="295765" y="2158449"/>
            <a:ext cx="289594" cy="1661160"/>
          </a:xfrm>
          <a:custGeom>
            <a:avLst/>
            <a:gdLst>
              <a:gd name="connsiteX0" fmla="*/ 274354 w 289594"/>
              <a:gd name="connsiteY0" fmla="*/ 1661160 h 1661160"/>
              <a:gd name="connsiteX1" fmla="*/ 34 w 289594"/>
              <a:gd name="connsiteY1" fmla="*/ 1188720 h 1661160"/>
              <a:gd name="connsiteX2" fmla="*/ 289594 w 289594"/>
              <a:gd name="connsiteY2" fmla="*/ 0 h 1661160"/>
            </a:gdLst>
            <a:ahLst/>
            <a:cxnLst>
              <a:cxn ang="0">
                <a:pos x="connsiteX0" y="connsiteY0"/>
              </a:cxn>
              <a:cxn ang="0">
                <a:pos x="connsiteX1" y="connsiteY1"/>
              </a:cxn>
              <a:cxn ang="0">
                <a:pos x="connsiteX2" y="connsiteY2"/>
              </a:cxn>
            </a:cxnLst>
            <a:rect l="l" t="t" r="r" b="b"/>
            <a:pathLst>
              <a:path w="289594" h="1661160">
                <a:moveTo>
                  <a:pt x="274354" y="1661160"/>
                </a:moveTo>
                <a:cubicBezTo>
                  <a:pt x="135924" y="1563370"/>
                  <a:pt x="-2506" y="1465580"/>
                  <a:pt x="34" y="1188720"/>
                </a:cubicBezTo>
                <a:cubicBezTo>
                  <a:pt x="2574" y="911860"/>
                  <a:pt x="289594" y="0"/>
                  <a:pt x="289594" y="0"/>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任意多边形 12"/>
          <p:cNvSpPr/>
          <p:nvPr/>
        </p:nvSpPr>
        <p:spPr bwMode="auto">
          <a:xfrm>
            <a:off x="1114295" y="2355821"/>
            <a:ext cx="164652" cy="1266415"/>
          </a:xfrm>
          <a:custGeom>
            <a:avLst/>
            <a:gdLst>
              <a:gd name="connsiteX0" fmla="*/ 0 w 152400"/>
              <a:gd name="connsiteY0" fmla="*/ 0 h 1478280"/>
              <a:gd name="connsiteX1" fmla="*/ 152400 w 152400"/>
              <a:gd name="connsiteY1" fmla="*/ 609600 h 1478280"/>
              <a:gd name="connsiteX2" fmla="*/ 0 w 152400"/>
              <a:gd name="connsiteY2" fmla="*/ 1478280 h 1478280"/>
              <a:gd name="connsiteX3" fmla="*/ 0 w 152400"/>
              <a:gd name="connsiteY3" fmla="*/ 1478280 h 1478280"/>
            </a:gdLst>
            <a:ahLst/>
            <a:cxnLst>
              <a:cxn ang="0">
                <a:pos x="connsiteX0" y="connsiteY0"/>
              </a:cxn>
              <a:cxn ang="0">
                <a:pos x="connsiteX1" y="connsiteY1"/>
              </a:cxn>
              <a:cxn ang="0">
                <a:pos x="connsiteX2" y="connsiteY2"/>
              </a:cxn>
              <a:cxn ang="0">
                <a:pos x="connsiteX3" y="connsiteY3"/>
              </a:cxn>
            </a:cxnLst>
            <a:rect l="l" t="t" r="r" b="b"/>
            <a:pathLst>
              <a:path w="152400" h="1478280">
                <a:moveTo>
                  <a:pt x="0" y="0"/>
                </a:moveTo>
                <a:cubicBezTo>
                  <a:pt x="76200" y="181610"/>
                  <a:pt x="152400" y="363220"/>
                  <a:pt x="152400" y="609600"/>
                </a:cubicBezTo>
                <a:cubicBezTo>
                  <a:pt x="152400" y="855980"/>
                  <a:pt x="0" y="1478280"/>
                  <a:pt x="0" y="1478280"/>
                </a:cubicBezTo>
                <a:lnTo>
                  <a:pt x="0" y="1478280"/>
                </a:ln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cxnSp>
        <p:nvCxnSpPr>
          <p:cNvPr id="14" name="直接连接符 13"/>
          <p:cNvCxnSpPr>
            <a:stCxn id="8" idx="6"/>
            <a:endCxn id="9" idx="2"/>
          </p:cNvCxnSpPr>
          <p:nvPr/>
        </p:nvCxnSpPr>
        <p:spPr bwMode="auto">
          <a:xfrm>
            <a:off x="1172099" y="2164640"/>
            <a:ext cx="1320912" cy="0"/>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9" idx="6"/>
            <a:endCxn id="10" idx="2"/>
          </p:cNvCxnSpPr>
          <p:nvPr/>
        </p:nvCxnSpPr>
        <p:spPr bwMode="auto">
          <a:xfrm>
            <a:off x="3072131" y="2164640"/>
            <a:ext cx="1320912" cy="2064"/>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stCxn id="9" idx="3"/>
          </p:cNvCxnSpPr>
          <p:nvPr/>
        </p:nvCxnSpPr>
        <p:spPr bwMode="auto">
          <a:xfrm flipH="1">
            <a:off x="1179719" y="2385554"/>
            <a:ext cx="1398102" cy="1403575"/>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a:stCxn id="5" idx="6"/>
            <a:endCxn id="7" idx="2"/>
          </p:cNvCxnSpPr>
          <p:nvPr/>
        </p:nvCxnSpPr>
        <p:spPr bwMode="auto">
          <a:xfrm>
            <a:off x="1172099" y="3842469"/>
            <a:ext cx="1318596" cy="0"/>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stCxn id="7" idx="0"/>
            <a:endCxn id="9" idx="4"/>
          </p:cNvCxnSpPr>
          <p:nvPr/>
        </p:nvCxnSpPr>
        <p:spPr bwMode="auto">
          <a:xfrm flipV="1">
            <a:off x="2780255" y="2477060"/>
            <a:ext cx="2316" cy="1052989"/>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stCxn id="6" idx="2"/>
            <a:endCxn id="7" idx="6"/>
          </p:cNvCxnSpPr>
          <p:nvPr/>
        </p:nvCxnSpPr>
        <p:spPr bwMode="auto">
          <a:xfrm flipH="1">
            <a:off x="3069815" y="3827229"/>
            <a:ext cx="1323228" cy="15240"/>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任意多边形 19"/>
          <p:cNvSpPr/>
          <p:nvPr/>
        </p:nvSpPr>
        <p:spPr bwMode="auto">
          <a:xfrm>
            <a:off x="2978039" y="2249889"/>
            <a:ext cx="1417320" cy="1325880"/>
          </a:xfrm>
          <a:custGeom>
            <a:avLst/>
            <a:gdLst>
              <a:gd name="connsiteX0" fmla="*/ 0 w 1417320"/>
              <a:gd name="connsiteY0" fmla="*/ 1325880 h 1325880"/>
              <a:gd name="connsiteX1" fmla="*/ 350520 w 1417320"/>
              <a:gd name="connsiteY1" fmla="*/ 792480 h 1325880"/>
              <a:gd name="connsiteX2" fmla="*/ 1417320 w 1417320"/>
              <a:gd name="connsiteY2" fmla="*/ 0 h 1325880"/>
            </a:gdLst>
            <a:ahLst/>
            <a:cxnLst>
              <a:cxn ang="0">
                <a:pos x="connsiteX0" y="connsiteY0"/>
              </a:cxn>
              <a:cxn ang="0">
                <a:pos x="connsiteX1" y="connsiteY1"/>
              </a:cxn>
              <a:cxn ang="0">
                <a:pos x="connsiteX2" y="connsiteY2"/>
              </a:cxn>
            </a:cxnLst>
            <a:rect l="l" t="t" r="r" b="b"/>
            <a:pathLst>
              <a:path w="1417320" h="1325880">
                <a:moveTo>
                  <a:pt x="0" y="1325880"/>
                </a:moveTo>
                <a:cubicBezTo>
                  <a:pt x="57150" y="1169670"/>
                  <a:pt x="114300" y="1013460"/>
                  <a:pt x="350520" y="792480"/>
                </a:cubicBezTo>
                <a:cubicBezTo>
                  <a:pt x="586740" y="571500"/>
                  <a:pt x="1002030" y="285750"/>
                  <a:pt x="1417320" y="0"/>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21" name="任意多边形 20"/>
          <p:cNvSpPr/>
          <p:nvPr/>
        </p:nvSpPr>
        <p:spPr bwMode="auto">
          <a:xfrm>
            <a:off x="3069479" y="2493729"/>
            <a:ext cx="1478280" cy="1234440"/>
          </a:xfrm>
          <a:custGeom>
            <a:avLst/>
            <a:gdLst>
              <a:gd name="connsiteX0" fmla="*/ 1478280 w 1478280"/>
              <a:gd name="connsiteY0" fmla="*/ 0 h 1234440"/>
              <a:gd name="connsiteX1" fmla="*/ 1082040 w 1478280"/>
              <a:gd name="connsiteY1" fmla="*/ 716280 h 1234440"/>
              <a:gd name="connsiteX2" fmla="*/ 0 w 1478280"/>
              <a:gd name="connsiteY2" fmla="*/ 1234440 h 1234440"/>
            </a:gdLst>
            <a:ahLst/>
            <a:cxnLst>
              <a:cxn ang="0">
                <a:pos x="connsiteX0" y="connsiteY0"/>
              </a:cxn>
              <a:cxn ang="0">
                <a:pos x="connsiteX1" y="connsiteY1"/>
              </a:cxn>
              <a:cxn ang="0">
                <a:pos x="connsiteX2" y="connsiteY2"/>
              </a:cxn>
            </a:cxnLst>
            <a:rect l="l" t="t" r="r" b="b"/>
            <a:pathLst>
              <a:path w="1478280" h="1234440">
                <a:moveTo>
                  <a:pt x="1478280" y="0"/>
                </a:moveTo>
                <a:cubicBezTo>
                  <a:pt x="1403350" y="255270"/>
                  <a:pt x="1328420" y="510540"/>
                  <a:pt x="1082040" y="716280"/>
                </a:cubicBezTo>
                <a:cubicBezTo>
                  <a:pt x="835660" y="922020"/>
                  <a:pt x="417830" y="1078230"/>
                  <a:pt x="0" y="1234440"/>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22" name="任意多边形 21"/>
          <p:cNvSpPr/>
          <p:nvPr/>
        </p:nvSpPr>
        <p:spPr bwMode="auto">
          <a:xfrm>
            <a:off x="874919" y="1533375"/>
            <a:ext cx="3657600" cy="396474"/>
          </a:xfrm>
          <a:custGeom>
            <a:avLst/>
            <a:gdLst>
              <a:gd name="connsiteX0" fmla="*/ 0 w 3657600"/>
              <a:gd name="connsiteY0" fmla="*/ 350754 h 396474"/>
              <a:gd name="connsiteX1" fmla="*/ 1295400 w 3657600"/>
              <a:gd name="connsiteY1" fmla="*/ 234 h 396474"/>
              <a:gd name="connsiteX2" fmla="*/ 3657600 w 3657600"/>
              <a:gd name="connsiteY2" fmla="*/ 396474 h 396474"/>
            </a:gdLst>
            <a:ahLst/>
            <a:cxnLst>
              <a:cxn ang="0">
                <a:pos x="connsiteX0" y="connsiteY0"/>
              </a:cxn>
              <a:cxn ang="0">
                <a:pos x="connsiteX1" y="connsiteY1"/>
              </a:cxn>
              <a:cxn ang="0">
                <a:pos x="connsiteX2" y="connsiteY2"/>
              </a:cxn>
            </a:cxnLst>
            <a:rect l="l" t="t" r="r" b="b"/>
            <a:pathLst>
              <a:path w="3657600" h="396474">
                <a:moveTo>
                  <a:pt x="0" y="350754"/>
                </a:moveTo>
                <a:cubicBezTo>
                  <a:pt x="342900" y="171684"/>
                  <a:pt x="685800" y="-7386"/>
                  <a:pt x="1295400" y="234"/>
                </a:cubicBezTo>
                <a:cubicBezTo>
                  <a:pt x="1905000" y="7854"/>
                  <a:pt x="2781300" y="202164"/>
                  <a:pt x="3657600" y="396474"/>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文本框 22"/>
          <p:cNvSpPr txBox="1"/>
          <p:nvPr/>
        </p:nvSpPr>
        <p:spPr>
          <a:xfrm>
            <a:off x="-29549" y="2732965"/>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20</a:t>
            </a:r>
            <a:endParaRPr lang="en-US" altLang="zh-CN" sz="1600" baseline="-25000" dirty="0">
              <a:latin typeface="华文中宋" panose="02010600040101010101" pitchFamily="2" charset="-122"/>
              <a:ea typeface="华文中宋" panose="02010600040101010101" pitchFamily="2" charset="-122"/>
            </a:endParaRPr>
          </a:p>
        </p:txBody>
      </p:sp>
      <p:sp>
        <p:nvSpPr>
          <p:cNvPr id="24" name="文本框 23"/>
          <p:cNvSpPr txBox="1"/>
          <p:nvPr/>
        </p:nvSpPr>
        <p:spPr>
          <a:xfrm>
            <a:off x="841007" y="2743552"/>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10</a:t>
            </a:r>
            <a:endParaRPr lang="en-US" altLang="zh-CN" sz="1600" baseline="-25000" dirty="0">
              <a:latin typeface="华文中宋" panose="02010600040101010101" pitchFamily="2" charset="-122"/>
              <a:ea typeface="华文中宋" panose="02010600040101010101" pitchFamily="2" charset="-122"/>
            </a:endParaRPr>
          </a:p>
        </p:txBody>
      </p:sp>
      <p:sp>
        <p:nvSpPr>
          <p:cNvPr id="25" name="文本框 24"/>
          <p:cNvSpPr txBox="1"/>
          <p:nvPr/>
        </p:nvSpPr>
        <p:spPr>
          <a:xfrm>
            <a:off x="1987049" y="1215826"/>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45</a:t>
            </a:r>
            <a:endParaRPr lang="en-US" altLang="zh-CN" sz="1600" baseline="-25000" dirty="0">
              <a:latin typeface="华文中宋" panose="02010600040101010101" pitchFamily="2" charset="-122"/>
              <a:ea typeface="华文中宋" panose="02010600040101010101" pitchFamily="2" charset="-122"/>
            </a:endParaRPr>
          </a:p>
        </p:txBody>
      </p:sp>
      <p:sp>
        <p:nvSpPr>
          <p:cNvPr id="26" name="文本框 25"/>
          <p:cNvSpPr txBox="1"/>
          <p:nvPr/>
        </p:nvSpPr>
        <p:spPr>
          <a:xfrm>
            <a:off x="1675745" y="1826086"/>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50</a:t>
            </a:r>
            <a:endParaRPr lang="en-US" altLang="zh-CN" sz="1600" baseline="-25000" dirty="0">
              <a:latin typeface="华文中宋" panose="02010600040101010101" pitchFamily="2" charset="-122"/>
              <a:ea typeface="华文中宋" panose="02010600040101010101" pitchFamily="2" charset="-122"/>
            </a:endParaRPr>
          </a:p>
        </p:txBody>
      </p:sp>
      <p:sp>
        <p:nvSpPr>
          <p:cNvPr id="27" name="文本框 26"/>
          <p:cNvSpPr txBox="1"/>
          <p:nvPr/>
        </p:nvSpPr>
        <p:spPr>
          <a:xfrm>
            <a:off x="2358851" y="286240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20</a:t>
            </a:r>
            <a:endParaRPr lang="en-US" altLang="zh-CN" sz="1600" baseline="-25000" dirty="0">
              <a:latin typeface="华文中宋" panose="02010600040101010101" pitchFamily="2" charset="-122"/>
              <a:ea typeface="华文中宋" panose="02010600040101010101" pitchFamily="2" charset="-122"/>
            </a:endParaRPr>
          </a:p>
        </p:txBody>
      </p:sp>
      <p:sp>
        <p:nvSpPr>
          <p:cNvPr id="28" name="文本框 27"/>
          <p:cNvSpPr txBox="1"/>
          <p:nvPr/>
        </p:nvSpPr>
        <p:spPr>
          <a:xfrm>
            <a:off x="1751219" y="3846982"/>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15</a:t>
            </a:r>
            <a:endParaRPr lang="en-US" altLang="zh-CN" sz="1600" baseline="-25000" dirty="0">
              <a:latin typeface="华文中宋" panose="02010600040101010101" pitchFamily="2" charset="-122"/>
              <a:ea typeface="华文中宋" panose="02010600040101010101" pitchFamily="2" charset="-122"/>
            </a:endParaRPr>
          </a:p>
        </p:txBody>
      </p:sp>
      <p:sp>
        <p:nvSpPr>
          <p:cNvPr id="29" name="文本框 28"/>
          <p:cNvSpPr txBox="1"/>
          <p:nvPr/>
        </p:nvSpPr>
        <p:spPr>
          <a:xfrm>
            <a:off x="3197009" y="2564001"/>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35</a:t>
            </a:r>
            <a:endParaRPr lang="en-US" altLang="zh-CN" sz="1600" baseline="-25000" dirty="0">
              <a:latin typeface="华文中宋" panose="02010600040101010101" pitchFamily="2" charset="-122"/>
              <a:ea typeface="华文中宋" panose="02010600040101010101" pitchFamily="2" charset="-122"/>
            </a:endParaRPr>
          </a:p>
        </p:txBody>
      </p:sp>
      <p:sp>
        <p:nvSpPr>
          <p:cNvPr id="30" name="文本框 29"/>
          <p:cNvSpPr txBox="1"/>
          <p:nvPr/>
        </p:nvSpPr>
        <p:spPr>
          <a:xfrm>
            <a:off x="1644611" y="268315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15</a:t>
            </a:r>
            <a:endParaRPr lang="en-US" altLang="zh-CN" sz="1600" baseline="-25000" dirty="0">
              <a:latin typeface="华文中宋" panose="02010600040101010101" pitchFamily="2" charset="-122"/>
              <a:ea typeface="华文中宋" panose="02010600040101010101" pitchFamily="2" charset="-122"/>
            </a:endParaRPr>
          </a:p>
        </p:txBody>
      </p:sp>
      <p:sp>
        <p:nvSpPr>
          <p:cNvPr id="31" name="文本框 30"/>
          <p:cNvSpPr txBox="1"/>
          <p:nvPr/>
        </p:nvSpPr>
        <p:spPr>
          <a:xfrm>
            <a:off x="3688405" y="2996966"/>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30</a:t>
            </a:r>
            <a:endParaRPr lang="en-US" altLang="zh-CN" sz="1600" baseline="-25000" dirty="0">
              <a:latin typeface="华文中宋" panose="02010600040101010101" pitchFamily="2" charset="-122"/>
              <a:ea typeface="华文中宋" panose="02010600040101010101" pitchFamily="2" charset="-122"/>
            </a:endParaRPr>
          </a:p>
        </p:txBody>
      </p:sp>
      <p:sp>
        <p:nvSpPr>
          <p:cNvPr id="32" name="文本框 31"/>
          <p:cNvSpPr txBox="1"/>
          <p:nvPr/>
        </p:nvSpPr>
        <p:spPr>
          <a:xfrm>
            <a:off x="3626033" y="3895809"/>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a:t>
            </a:r>
            <a:endParaRPr lang="en-US" altLang="zh-CN" sz="1600" baseline="-25000" dirty="0">
              <a:latin typeface="华文中宋" panose="02010600040101010101" pitchFamily="2" charset="-122"/>
              <a:ea typeface="华文中宋" panose="02010600040101010101" pitchFamily="2" charset="-122"/>
            </a:endParaRPr>
          </a:p>
        </p:txBody>
      </p:sp>
      <p:cxnSp>
        <p:nvCxnSpPr>
          <p:cNvPr id="33" name="直接连接符 32"/>
          <p:cNvCxnSpPr/>
          <p:nvPr/>
        </p:nvCxnSpPr>
        <p:spPr bwMode="auto">
          <a:xfrm>
            <a:off x="4675289" y="2479124"/>
            <a:ext cx="0" cy="1035685"/>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文本框 33"/>
          <p:cNvSpPr txBox="1"/>
          <p:nvPr/>
        </p:nvSpPr>
        <p:spPr>
          <a:xfrm>
            <a:off x="4654103" y="2820173"/>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sp>
        <p:nvSpPr>
          <p:cNvPr id="36" name="椭圆 35"/>
          <p:cNvSpPr/>
          <p:nvPr/>
        </p:nvSpPr>
        <p:spPr bwMode="auto">
          <a:xfrm>
            <a:off x="6853166" y="1072683"/>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37" name="椭圆 36"/>
          <p:cNvSpPr/>
          <p:nvPr/>
        </p:nvSpPr>
        <p:spPr bwMode="auto">
          <a:xfrm>
            <a:off x="6844874" y="2144349"/>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1</a:t>
            </a:r>
            <a:endParaRPr lang="zh-CN" altLang="en-US" sz="1400" baseline="-25000" dirty="0">
              <a:latin typeface="华文中宋" panose="02010600040101010101" pitchFamily="2" charset="-122"/>
              <a:ea typeface="华文中宋" panose="02010600040101010101" pitchFamily="2" charset="-122"/>
            </a:endParaRPr>
          </a:p>
        </p:txBody>
      </p:sp>
      <p:sp>
        <p:nvSpPr>
          <p:cNvPr id="38" name="椭圆 37"/>
          <p:cNvSpPr/>
          <p:nvPr/>
        </p:nvSpPr>
        <p:spPr bwMode="auto">
          <a:xfrm>
            <a:off x="8064153" y="2133009"/>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4</a:t>
            </a:r>
            <a:endParaRPr lang="zh-CN" altLang="en-US" sz="1400" baseline="-25000" dirty="0">
              <a:latin typeface="华文中宋" panose="02010600040101010101" pitchFamily="2" charset="-122"/>
              <a:ea typeface="华文中宋" panose="02010600040101010101" pitchFamily="2" charset="-122"/>
            </a:endParaRPr>
          </a:p>
        </p:txBody>
      </p:sp>
      <p:sp>
        <p:nvSpPr>
          <p:cNvPr id="39" name="椭圆 38"/>
          <p:cNvSpPr/>
          <p:nvPr/>
        </p:nvSpPr>
        <p:spPr bwMode="auto">
          <a:xfrm>
            <a:off x="5729025" y="2148002"/>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2</a:t>
            </a:r>
            <a:endParaRPr lang="zh-CN" altLang="en-US" sz="1400" baseline="-25000" dirty="0">
              <a:latin typeface="华文中宋" panose="02010600040101010101" pitchFamily="2" charset="-122"/>
              <a:ea typeface="华文中宋" panose="02010600040101010101" pitchFamily="2" charset="-122"/>
            </a:endParaRPr>
          </a:p>
        </p:txBody>
      </p:sp>
      <p:sp>
        <p:nvSpPr>
          <p:cNvPr id="41" name="椭圆 40"/>
          <p:cNvSpPr/>
          <p:nvPr/>
        </p:nvSpPr>
        <p:spPr bwMode="auto">
          <a:xfrm>
            <a:off x="6358856" y="3404348"/>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3</a:t>
            </a:r>
            <a:endParaRPr lang="zh-CN" altLang="en-US" sz="1400" baseline="-25000" dirty="0">
              <a:latin typeface="华文中宋" panose="02010600040101010101" pitchFamily="2" charset="-122"/>
              <a:ea typeface="华文中宋" panose="02010600040101010101" pitchFamily="2" charset="-122"/>
            </a:endParaRPr>
          </a:p>
        </p:txBody>
      </p:sp>
      <p:sp>
        <p:nvSpPr>
          <p:cNvPr id="42" name="椭圆 41"/>
          <p:cNvSpPr/>
          <p:nvPr/>
        </p:nvSpPr>
        <p:spPr bwMode="auto">
          <a:xfrm>
            <a:off x="5149905" y="3419597"/>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0</a:t>
            </a:r>
            <a:endParaRPr lang="zh-CN" altLang="en-US" sz="1400" baseline="-25000" dirty="0">
              <a:latin typeface="华文中宋" panose="02010600040101010101" pitchFamily="2" charset="-122"/>
              <a:ea typeface="华文中宋" panose="02010600040101010101" pitchFamily="2" charset="-122"/>
            </a:endParaRPr>
          </a:p>
        </p:txBody>
      </p:sp>
      <p:cxnSp>
        <p:nvCxnSpPr>
          <p:cNvPr id="44" name="直接连接符 43"/>
          <p:cNvCxnSpPr/>
          <p:nvPr/>
        </p:nvCxnSpPr>
        <p:spPr bwMode="auto">
          <a:xfrm>
            <a:off x="7129082" y="1697523"/>
            <a:ext cx="0" cy="467117"/>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p:cNvCxnSpPr>
            <a:stCxn id="36" idx="3"/>
          </p:cNvCxnSpPr>
          <p:nvPr/>
        </p:nvCxnSpPr>
        <p:spPr bwMode="auto">
          <a:xfrm flipH="1">
            <a:off x="6029858" y="1606017"/>
            <a:ext cx="908118" cy="541985"/>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49"/>
          <p:cNvCxnSpPr>
            <a:stCxn id="36" idx="5"/>
            <a:endCxn id="38" idx="0"/>
          </p:cNvCxnSpPr>
          <p:nvPr/>
        </p:nvCxnSpPr>
        <p:spPr bwMode="auto">
          <a:xfrm>
            <a:off x="7347476" y="1606017"/>
            <a:ext cx="1006237" cy="526992"/>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文本框 53"/>
          <p:cNvSpPr txBox="1"/>
          <p:nvPr/>
        </p:nvSpPr>
        <p:spPr>
          <a:xfrm>
            <a:off x="5975042" y="1598915"/>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10</a:t>
            </a:r>
            <a:endParaRPr lang="en-US" altLang="zh-CN" sz="1600" baseline="-25000" dirty="0">
              <a:latin typeface="华文中宋" panose="02010600040101010101" pitchFamily="2" charset="-122"/>
              <a:ea typeface="华文中宋" panose="02010600040101010101" pitchFamily="2" charset="-122"/>
            </a:endParaRPr>
          </a:p>
        </p:txBody>
      </p:sp>
      <p:sp>
        <p:nvSpPr>
          <p:cNvPr id="55" name="文本框 54"/>
          <p:cNvSpPr txBox="1"/>
          <p:nvPr/>
        </p:nvSpPr>
        <p:spPr>
          <a:xfrm>
            <a:off x="7768163" y="1598915"/>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45</a:t>
            </a:r>
            <a:endParaRPr lang="en-US" altLang="zh-CN" sz="1600" baseline="-25000" dirty="0">
              <a:latin typeface="华文中宋" panose="02010600040101010101" pitchFamily="2" charset="-122"/>
              <a:ea typeface="华文中宋" panose="02010600040101010101" pitchFamily="2" charset="-122"/>
            </a:endParaRPr>
          </a:p>
        </p:txBody>
      </p:sp>
      <p:sp>
        <p:nvSpPr>
          <p:cNvPr id="56" name="文本框 55"/>
          <p:cNvSpPr txBox="1"/>
          <p:nvPr/>
        </p:nvSpPr>
        <p:spPr>
          <a:xfrm>
            <a:off x="6728719" y="1668983"/>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50</a:t>
            </a:r>
            <a:endParaRPr lang="en-US" altLang="zh-CN" sz="1600" baseline="-25000" dirty="0">
              <a:latin typeface="华文中宋" panose="02010600040101010101" pitchFamily="2" charset="-122"/>
              <a:ea typeface="华文中宋" panose="02010600040101010101" pitchFamily="2" charset="-122"/>
            </a:endParaRPr>
          </a:p>
        </p:txBody>
      </p:sp>
      <p:cxnSp>
        <p:nvCxnSpPr>
          <p:cNvPr id="57" name="直接连接符 56"/>
          <p:cNvCxnSpPr>
            <a:endCxn id="42" idx="0"/>
          </p:cNvCxnSpPr>
          <p:nvPr/>
        </p:nvCxnSpPr>
        <p:spPr bwMode="auto">
          <a:xfrm flipH="1">
            <a:off x="5439465" y="2697943"/>
            <a:ext cx="355027" cy="721654"/>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p:cNvCxnSpPr>
            <a:stCxn id="39" idx="5"/>
            <a:endCxn id="41" idx="0"/>
          </p:cNvCxnSpPr>
          <p:nvPr/>
        </p:nvCxnSpPr>
        <p:spPr bwMode="auto">
          <a:xfrm>
            <a:off x="6223335" y="2681336"/>
            <a:ext cx="425081" cy="723012"/>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文本框 60"/>
          <p:cNvSpPr txBox="1"/>
          <p:nvPr/>
        </p:nvSpPr>
        <p:spPr>
          <a:xfrm>
            <a:off x="6494619" y="2823115"/>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15</a:t>
            </a:r>
            <a:endParaRPr lang="en-US" altLang="zh-CN" sz="1600" baseline="-25000" dirty="0">
              <a:latin typeface="华文中宋" panose="02010600040101010101" pitchFamily="2" charset="-122"/>
              <a:ea typeface="华文中宋" panose="02010600040101010101" pitchFamily="2" charset="-122"/>
            </a:endParaRPr>
          </a:p>
        </p:txBody>
      </p:sp>
      <p:grpSp>
        <p:nvGrpSpPr>
          <p:cNvPr id="68" name="组合 67"/>
          <p:cNvGrpSpPr/>
          <p:nvPr/>
        </p:nvGrpSpPr>
        <p:grpSpPr>
          <a:xfrm>
            <a:off x="5229230" y="3207877"/>
            <a:ext cx="420469" cy="520292"/>
            <a:chOff x="3688405" y="4667534"/>
            <a:chExt cx="437940" cy="696036"/>
          </a:xfrm>
        </p:grpSpPr>
        <p:cxnSp>
          <p:nvCxnSpPr>
            <p:cNvPr id="63" name="直接连接符 62"/>
            <p:cNvCxnSpPr/>
            <p:nvPr/>
          </p:nvCxnSpPr>
          <p:spPr bwMode="auto">
            <a:xfrm flipH="1">
              <a:off x="3688405" y="4667534"/>
              <a:ext cx="437940" cy="696036"/>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接连接符 64"/>
            <p:cNvCxnSpPr/>
            <p:nvPr/>
          </p:nvCxnSpPr>
          <p:spPr bwMode="auto">
            <a:xfrm>
              <a:off x="3688405" y="4667534"/>
              <a:ext cx="437940" cy="696036"/>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2" name="椭圆 71"/>
          <p:cNvSpPr/>
          <p:nvPr/>
        </p:nvSpPr>
        <p:spPr bwMode="auto">
          <a:xfrm>
            <a:off x="5735798" y="4674231"/>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1</a:t>
            </a:r>
            <a:endParaRPr lang="zh-CN" altLang="en-US" sz="1400" baseline="-25000" dirty="0">
              <a:latin typeface="华文中宋" panose="02010600040101010101" pitchFamily="2" charset="-122"/>
              <a:ea typeface="华文中宋" panose="02010600040101010101" pitchFamily="2" charset="-122"/>
            </a:endParaRPr>
          </a:p>
        </p:txBody>
      </p:sp>
      <p:sp>
        <p:nvSpPr>
          <p:cNvPr id="73" name="椭圆 72"/>
          <p:cNvSpPr/>
          <p:nvPr/>
        </p:nvSpPr>
        <p:spPr bwMode="auto">
          <a:xfrm>
            <a:off x="6923218" y="4674231"/>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4</a:t>
            </a:r>
            <a:endParaRPr lang="zh-CN" altLang="en-US" sz="1400" baseline="-25000" dirty="0">
              <a:latin typeface="华文中宋" panose="02010600040101010101" pitchFamily="2" charset="-122"/>
              <a:ea typeface="华文中宋" panose="02010600040101010101" pitchFamily="2" charset="-122"/>
            </a:endParaRPr>
          </a:p>
        </p:txBody>
      </p:sp>
      <p:cxnSp>
        <p:nvCxnSpPr>
          <p:cNvPr id="74" name="直接连接符 73"/>
          <p:cNvCxnSpPr/>
          <p:nvPr/>
        </p:nvCxnSpPr>
        <p:spPr bwMode="auto">
          <a:xfrm flipH="1">
            <a:off x="6114032" y="3952577"/>
            <a:ext cx="355027" cy="721654"/>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连接符 74"/>
          <p:cNvCxnSpPr>
            <a:endCxn id="73" idx="0"/>
          </p:cNvCxnSpPr>
          <p:nvPr/>
        </p:nvCxnSpPr>
        <p:spPr bwMode="auto">
          <a:xfrm>
            <a:off x="6861975" y="3966758"/>
            <a:ext cx="350803" cy="707473"/>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8" name="文本框 77"/>
          <p:cNvSpPr txBox="1"/>
          <p:nvPr/>
        </p:nvSpPr>
        <p:spPr>
          <a:xfrm>
            <a:off x="5883544" y="4029188"/>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20</a:t>
            </a:r>
            <a:endParaRPr lang="en-US" altLang="zh-CN" sz="1600" baseline="-25000" dirty="0">
              <a:latin typeface="华文中宋" panose="02010600040101010101" pitchFamily="2" charset="-122"/>
              <a:ea typeface="华文中宋" panose="02010600040101010101" pitchFamily="2" charset="-122"/>
            </a:endParaRPr>
          </a:p>
        </p:txBody>
      </p:sp>
      <p:sp>
        <p:nvSpPr>
          <p:cNvPr id="79" name="文本框 78"/>
          <p:cNvSpPr txBox="1"/>
          <p:nvPr/>
        </p:nvSpPr>
        <p:spPr>
          <a:xfrm>
            <a:off x="6932565" y="3981941"/>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35</a:t>
            </a:r>
            <a:endParaRPr lang="en-US" altLang="zh-CN" sz="1600" baseline="-25000" dirty="0">
              <a:latin typeface="华文中宋" panose="02010600040101010101" pitchFamily="2" charset="-122"/>
              <a:ea typeface="华文中宋" panose="02010600040101010101" pitchFamily="2" charset="-122"/>
            </a:endParaRPr>
          </a:p>
        </p:txBody>
      </p:sp>
      <p:sp>
        <p:nvSpPr>
          <p:cNvPr id="80" name="椭圆 79"/>
          <p:cNvSpPr/>
          <p:nvPr/>
        </p:nvSpPr>
        <p:spPr bwMode="auto">
          <a:xfrm>
            <a:off x="6261509" y="5922734"/>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4</a:t>
            </a:r>
            <a:endParaRPr lang="zh-CN" altLang="en-US" sz="1400" baseline="-25000" dirty="0">
              <a:latin typeface="华文中宋" panose="02010600040101010101" pitchFamily="2" charset="-122"/>
              <a:ea typeface="华文中宋" panose="02010600040101010101" pitchFamily="2" charset="-122"/>
            </a:endParaRPr>
          </a:p>
        </p:txBody>
      </p:sp>
      <p:sp>
        <p:nvSpPr>
          <p:cNvPr id="81" name="椭圆 80"/>
          <p:cNvSpPr/>
          <p:nvPr/>
        </p:nvSpPr>
        <p:spPr bwMode="auto">
          <a:xfrm>
            <a:off x="5156279" y="5915328"/>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2</a:t>
            </a:r>
            <a:endParaRPr lang="zh-CN" altLang="en-US" sz="1400" baseline="-25000" dirty="0">
              <a:latin typeface="华文中宋" panose="02010600040101010101" pitchFamily="2" charset="-122"/>
              <a:ea typeface="华文中宋" panose="02010600040101010101" pitchFamily="2" charset="-122"/>
            </a:endParaRPr>
          </a:p>
        </p:txBody>
      </p:sp>
      <p:cxnSp>
        <p:nvCxnSpPr>
          <p:cNvPr id="82" name="直接连接符 81"/>
          <p:cNvCxnSpPr/>
          <p:nvPr/>
        </p:nvCxnSpPr>
        <p:spPr bwMode="auto">
          <a:xfrm flipH="1">
            <a:off x="5473474" y="5208923"/>
            <a:ext cx="355027" cy="721654"/>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接连接符 82"/>
          <p:cNvCxnSpPr/>
          <p:nvPr/>
        </p:nvCxnSpPr>
        <p:spPr bwMode="auto">
          <a:xfrm>
            <a:off x="6221417" y="5223104"/>
            <a:ext cx="350803" cy="707473"/>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4" name="文本框 83"/>
          <p:cNvSpPr txBox="1"/>
          <p:nvPr/>
        </p:nvSpPr>
        <p:spPr>
          <a:xfrm>
            <a:off x="5242986" y="5285534"/>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15</a:t>
            </a:r>
          </a:p>
        </p:txBody>
      </p:sp>
      <p:sp>
        <p:nvSpPr>
          <p:cNvPr id="85" name="文本框 84"/>
          <p:cNvSpPr txBox="1"/>
          <p:nvPr/>
        </p:nvSpPr>
        <p:spPr>
          <a:xfrm>
            <a:off x="6292007" y="523828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35</a:t>
            </a:r>
            <a:endParaRPr lang="en-US" altLang="zh-CN" sz="1600" baseline="-25000" dirty="0">
              <a:latin typeface="华文中宋" panose="02010600040101010101" pitchFamily="2" charset="-122"/>
              <a:ea typeface="华文中宋" panose="02010600040101010101" pitchFamily="2" charset="-122"/>
            </a:endParaRPr>
          </a:p>
        </p:txBody>
      </p:sp>
      <p:cxnSp>
        <p:nvCxnSpPr>
          <p:cNvPr id="89" name="直接连接符 88"/>
          <p:cNvCxnSpPr>
            <a:stCxn id="38" idx="3"/>
            <a:endCxn id="98" idx="0"/>
          </p:cNvCxnSpPr>
          <p:nvPr/>
        </p:nvCxnSpPr>
        <p:spPr bwMode="auto">
          <a:xfrm flipH="1">
            <a:off x="7883018" y="2666343"/>
            <a:ext cx="265945" cy="735359"/>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直接连接符 89"/>
          <p:cNvCxnSpPr>
            <a:stCxn id="38" idx="5"/>
            <a:endCxn id="97" idx="0"/>
          </p:cNvCxnSpPr>
          <p:nvPr/>
        </p:nvCxnSpPr>
        <p:spPr bwMode="auto">
          <a:xfrm>
            <a:off x="8558463" y="2666343"/>
            <a:ext cx="227088" cy="738005"/>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1" name="文本框 90"/>
          <p:cNvSpPr txBox="1"/>
          <p:nvPr/>
        </p:nvSpPr>
        <p:spPr>
          <a:xfrm>
            <a:off x="7637997" y="284630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30</a:t>
            </a:r>
            <a:endParaRPr lang="en-US" altLang="zh-CN" sz="1600" baseline="-25000" dirty="0">
              <a:latin typeface="华文中宋" panose="02010600040101010101" pitchFamily="2" charset="-122"/>
              <a:ea typeface="华文中宋" panose="02010600040101010101" pitchFamily="2" charset="-122"/>
            </a:endParaRPr>
          </a:p>
        </p:txBody>
      </p:sp>
      <p:sp>
        <p:nvSpPr>
          <p:cNvPr id="92" name="文本框 91"/>
          <p:cNvSpPr txBox="1"/>
          <p:nvPr/>
        </p:nvSpPr>
        <p:spPr>
          <a:xfrm>
            <a:off x="8632716" y="2812472"/>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sp>
        <p:nvSpPr>
          <p:cNvPr id="97" name="椭圆 96"/>
          <p:cNvSpPr/>
          <p:nvPr/>
        </p:nvSpPr>
        <p:spPr bwMode="auto">
          <a:xfrm>
            <a:off x="8495991" y="3404348"/>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5</a:t>
            </a:r>
            <a:endParaRPr lang="zh-CN" altLang="en-US" sz="1400" baseline="-25000" dirty="0">
              <a:latin typeface="华文中宋" panose="02010600040101010101" pitchFamily="2" charset="-122"/>
              <a:ea typeface="华文中宋" panose="02010600040101010101" pitchFamily="2" charset="-122"/>
            </a:endParaRPr>
          </a:p>
        </p:txBody>
      </p:sp>
      <p:sp>
        <p:nvSpPr>
          <p:cNvPr id="98" name="椭圆 97"/>
          <p:cNvSpPr/>
          <p:nvPr/>
        </p:nvSpPr>
        <p:spPr bwMode="auto">
          <a:xfrm>
            <a:off x="7593458" y="3401702"/>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3</a:t>
            </a:r>
            <a:endParaRPr lang="zh-CN" altLang="en-US" sz="1400" baseline="-25000" dirty="0">
              <a:latin typeface="华文中宋" panose="02010600040101010101" pitchFamily="2" charset="-122"/>
              <a:ea typeface="华文中宋" panose="02010600040101010101" pitchFamily="2" charset="-122"/>
            </a:endParaRPr>
          </a:p>
        </p:txBody>
      </p:sp>
      <p:sp>
        <p:nvSpPr>
          <p:cNvPr id="104" name="文本框 103"/>
          <p:cNvSpPr txBox="1"/>
          <p:nvPr/>
        </p:nvSpPr>
        <p:spPr>
          <a:xfrm>
            <a:off x="759576" y="4691075"/>
            <a:ext cx="3600666" cy="400110"/>
          </a:xfrm>
          <a:prstGeom prst="rect">
            <a:avLst/>
          </a:prstGeom>
          <a:solidFill>
            <a:srgbClr val="CAF6F5"/>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请问</a:t>
            </a:r>
            <a:r>
              <a:rPr lang="en-US" altLang="zh-CN" sz="2000" dirty="0">
                <a:latin typeface="华文中宋" panose="02010600040101010101" pitchFamily="2" charset="-122"/>
                <a:ea typeface="华文中宋" panose="02010600040101010101" pitchFamily="2" charset="-122"/>
              </a:rPr>
              <a:t>V</a:t>
            </a:r>
            <a:r>
              <a:rPr lang="en-US" altLang="zh-CN" sz="2000" baseline="-25000" dirty="0">
                <a:latin typeface="华文中宋" panose="02010600040101010101" pitchFamily="2" charset="-122"/>
                <a:ea typeface="华文中宋" panose="02010600040101010101" pitchFamily="2" charset="-122"/>
              </a:rPr>
              <a:t>0</a:t>
            </a:r>
            <a:r>
              <a:rPr lang="zh-CN" altLang="en-US" sz="2000" dirty="0">
                <a:latin typeface="华文中宋" panose="02010600040101010101" pitchFamily="2" charset="-122"/>
                <a:ea typeface="华文中宋" panose="02010600040101010101" pitchFamily="2" charset="-122"/>
              </a:rPr>
              <a:t>到各顶点的最短路径？</a:t>
            </a:r>
          </a:p>
        </p:txBody>
      </p:sp>
      <p:sp>
        <p:nvSpPr>
          <p:cNvPr id="35" name="椭圆 34"/>
          <p:cNvSpPr/>
          <p:nvPr/>
        </p:nvSpPr>
        <p:spPr bwMode="auto">
          <a:xfrm>
            <a:off x="5445838" y="1966938"/>
            <a:ext cx="3498181" cy="964084"/>
          </a:xfrm>
          <a:prstGeom prst="ellipse">
            <a:avLst/>
          </a:prstGeom>
          <a:solidFill>
            <a:schemeClr val="accent1">
              <a:alpha val="56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40" name="任意多边形 39"/>
          <p:cNvSpPr/>
          <p:nvPr/>
        </p:nvSpPr>
        <p:spPr bwMode="auto">
          <a:xfrm>
            <a:off x="6105515" y="1874820"/>
            <a:ext cx="2844230" cy="2290719"/>
          </a:xfrm>
          <a:custGeom>
            <a:avLst/>
            <a:gdLst>
              <a:gd name="connsiteX0" fmla="*/ 1400754 w 2844230"/>
              <a:gd name="connsiteY0" fmla="*/ 35867 h 2290719"/>
              <a:gd name="connsiteX1" fmla="*/ 595536 w 2844230"/>
              <a:gd name="connsiteY1" fmla="*/ 281526 h 2290719"/>
              <a:gd name="connsiteX2" fmla="*/ 8682 w 2844230"/>
              <a:gd name="connsiteY2" fmla="*/ 2028440 h 2290719"/>
              <a:gd name="connsiteX3" fmla="*/ 1045912 w 2844230"/>
              <a:gd name="connsiteY3" fmla="*/ 2178565 h 2290719"/>
              <a:gd name="connsiteX4" fmla="*/ 1318867 w 2844230"/>
              <a:gd name="connsiteY4" fmla="*/ 1004858 h 2290719"/>
              <a:gd name="connsiteX5" fmla="*/ 2765530 w 2844230"/>
              <a:gd name="connsiteY5" fmla="*/ 977562 h 2290719"/>
              <a:gd name="connsiteX6" fmla="*/ 2519870 w 2844230"/>
              <a:gd name="connsiteY6" fmla="*/ 104105 h 2290719"/>
              <a:gd name="connsiteX7" fmla="*/ 1400754 w 2844230"/>
              <a:gd name="connsiteY7" fmla="*/ 35867 h 229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230" h="2290719">
                <a:moveTo>
                  <a:pt x="1400754" y="35867"/>
                </a:moveTo>
                <a:cubicBezTo>
                  <a:pt x="1080032" y="65437"/>
                  <a:pt x="827548" y="-50569"/>
                  <a:pt x="595536" y="281526"/>
                </a:cubicBezTo>
                <a:cubicBezTo>
                  <a:pt x="363524" y="613621"/>
                  <a:pt x="-66381" y="1712267"/>
                  <a:pt x="8682" y="2028440"/>
                </a:cubicBezTo>
                <a:cubicBezTo>
                  <a:pt x="83745" y="2344613"/>
                  <a:pt x="827548" y="2349162"/>
                  <a:pt x="1045912" y="2178565"/>
                </a:cubicBezTo>
                <a:cubicBezTo>
                  <a:pt x="1264276" y="2007968"/>
                  <a:pt x="1032264" y="1205025"/>
                  <a:pt x="1318867" y="1004858"/>
                </a:cubicBezTo>
                <a:cubicBezTo>
                  <a:pt x="1605470" y="804691"/>
                  <a:pt x="2565363" y="1127687"/>
                  <a:pt x="2765530" y="977562"/>
                </a:cubicBezTo>
                <a:cubicBezTo>
                  <a:pt x="2965697" y="827437"/>
                  <a:pt x="2747333" y="261054"/>
                  <a:pt x="2519870" y="104105"/>
                </a:cubicBezTo>
                <a:cubicBezTo>
                  <a:pt x="2292407" y="-52844"/>
                  <a:pt x="1721476" y="6297"/>
                  <a:pt x="1400754" y="35867"/>
                </a:cubicBezTo>
                <a:close/>
              </a:path>
            </a:pathLst>
          </a:custGeom>
          <a:solidFill>
            <a:schemeClr val="accent1">
              <a:alpha val="56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6" name="文本框 75"/>
          <p:cNvSpPr txBox="1"/>
          <p:nvPr/>
        </p:nvSpPr>
        <p:spPr>
          <a:xfrm>
            <a:off x="111115" y="5223603"/>
            <a:ext cx="4897589" cy="1200329"/>
          </a:xfrm>
          <a:prstGeom prst="rect">
            <a:avLst/>
          </a:prstGeom>
          <a:solidFill>
            <a:srgbClr val="FFFF00"/>
          </a:solidFill>
        </p:spPr>
        <p:txBody>
          <a:bodyPr wrap="square" rtlCol="0">
            <a:spAutoFit/>
          </a:bodyPr>
          <a:lstStyle/>
          <a:p>
            <a:r>
              <a:rPr lang="zh-CN" altLang="en-US" dirty="0">
                <a:latin typeface="华文中宋" panose="02010600040101010101" pitchFamily="2" charset="-122"/>
                <a:ea typeface="华文中宋" panose="02010600040101010101" pitchFamily="2" charset="-122"/>
              </a:rPr>
              <a:t>核心问题：</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）如何确定当前最短路径的候选集？</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）如何理解到各顶点最短路径集合中的“最短路径”？</a:t>
            </a:r>
          </a:p>
        </p:txBody>
      </p:sp>
    </p:spTree>
    <p:extLst>
      <p:ext uri="{BB962C8B-B14F-4D97-AF65-F5344CB8AC3E}">
        <p14:creationId xmlns:p14="http://schemas.microsoft.com/office/powerpoint/2010/main" val="395317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par>
                                <p:cTn id="22" presetID="10"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childTnLst>
                          </p:cTn>
                        </p:par>
                      </p:childTnLst>
                    </p:cTn>
                  </p:par>
                  <p:par>
                    <p:cTn id="42" fill="hold">
                      <p:stCondLst>
                        <p:cond delay="indefinite"/>
                      </p:stCondLst>
                      <p:childTnLst>
                        <p:par>
                          <p:cTn id="43" fill="hold">
                            <p:stCondLst>
                              <p:cond delay="0"/>
                            </p:stCondLst>
                            <p:childTnLst>
                              <p:par>
                                <p:cTn id="44" presetID="7" presetClass="emph" presetSubtype="1" nodeType="clickEffect">
                                  <p:stCondLst>
                                    <p:cond delay="0"/>
                                  </p:stCondLst>
                                  <p:childTnLst>
                                    <p:set>
                                      <p:cBhvr>
                                        <p:cTn id="45" dur="indefinite"/>
                                        <p:tgtEl>
                                          <p:spTgt spid="48"/>
                                        </p:tgtEl>
                                        <p:attrNameLst>
                                          <p:attrName>stroke.color</p:attrName>
                                        </p:attrNameLst>
                                      </p:cBhvr>
                                      <p:to>
                                        <p:clrVal>
                                          <a:srgbClr val="0033CC"/>
                                        </p:clrVal>
                                      </p:to>
                                    </p:set>
                                    <p:set>
                                      <p:cBhvr>
                                        <p:cTn id="46" dur="indefinite"/>
                                        <p:tgtEl>
                                          <p:spTgt spid="48"/>
                                        </p:tgtEl>
                                        <p:attrNameLst>
                                          <p:attrName>stroke.on</p:attrName>
                                        </p:attrNameLst>
                                      </p:cBhvr>
                                      <p:to>
                                        <p:strVal val="true"/>
                                      </p:to>
                                    </p:set>
                                  </p:childTnLst>
                                </p:cTn>
                              </p:par>
                              <p:par>
                                <p:cTn id="47" presetID="10" presetClass="exit" presetSubtype="0" fill="hold" grpId="1" nodeType="withEffect">
                                  <p:stCondLst>
                                    <p:cond delay="0"/>
                                  </p:stCondLst>
                                  <p:childTnLst>
                                    <p:animEffect transition="out" filter="fade">
                                      <p:cBhvr>
                                        <p:cTn id="48" dur="500"/>
                                        <p:tgtEl>
                                          <p:spTgt spid="35"/>
                                        </p:tgtEl>
                                      </p:cBhvr>
                                    </p:animEffect>
                                    <p:set>
                                      <p:cBhvr>
                                        <p:cTn id="49" dur="1" fill="hold">
                                          <p:stCondLst>
                                            <p:cond delay="499"/>
                                          </p:stCondLst>
                                        </p:cTn>
                                        <p:tgtEl>
                                          <p:spTgt spid="35"/>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fade">
                                      <p:cBhvr>
                                        <p:cTn id="63" dur="500"/>
                                        <p:tgtEl>
                                          <p:spTgt spid="61"/>
                                        </p:tgtEl>
                                      </p:cBhvr>
                                    </p:animEffect>
                                  </p:childTnLst>
                                </p:cTn>
                              </p:par>
                              <p:par>
                                <p:cTn id="64" presetID="10" presetClass="entr" presetSubtype="0" fill="hold" nodeType="with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fade">
                                      <p:cBhvr>
                                        <p:cTn id="66" dur="500"/>
                                        <p:tgtEl>
                                          <p:spTgt spid="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fade">
                                      <p:cBhvr>
                                        <p:cTn id="71" dur="500"/>
                                        <p:tgtEl>
                                          <p:spTgt spid="6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par>
                    <p:cTn id="77" fill="hold">
                      <p:stCondLst>
                        <p:cond delay="indefinite"/>
                      </p:stCondLst>
                      <p:childTnLst>
                        <p:par>
                          <p:cTn id="78" fill="hold">
                            <p:stCondLst>
                              <p:cond delay="0"/>
                            </p:stCondLst>
                            <p:childTnLst>
                              <p:par>
                                <p:cTn id="79" presetID="7" presetClass="emph" presetSubtype="1" nodeType="clickEffect">
                                  <p:stCondLst>
                                    <p:cond delay="0"/>
                                  </p:stCondLst>
                                  <p:childTnLst>
                                    <p:set>
                                      <p:cBhvr>
                                        <p:cTn id="80" dur="indefinite"/>
                                        <p:tgtEl>
                                          <p:spTgt spid="59"/>
                                        </p:tgtEl>
                                        <p:attrNameLst>
                                          <p:attrName>stroke.color</p:attrName>
                                        </p:attrNameLst>
                                      </p:cBhvr>
                                      <p:to>
                                        <p:clrVal>
                                          <a:srgbClr val="0033CC"/>
                                        </p:clrVal>
                                      </p:to>
                                    </p:set>
                                    <p:set>
                                      <p:cBhvr>
                                        <p:cTn id="81" dur="indefinite"/>
                                        <p:tgtEl>
                                          <p:spTgt spid="59"/>
                                        </p:tgtEl>
                                        <p:attrNameLst>
                                          <p:attrName>stroke.on</p:attrName>
                                        </p:attrNameLst>
                                      </p:cBhvr>
                                      <p:to>
                                        <p:strVal val="true"/>
                                      </p:to>
                                    </p:set>
                                  </p:childTnLst>
                                </p:cTn>
                              </p:par>
                              <p:par>
                                <p:cTn id="82" presetID="10" presetClass="exit" presetSubtype="0" fill="hold" grpId="1" nodeType="withEffect">
                                  <p:stCondLst>
                                    <p:cond delay="0"/>
                                  </p:stCondLst>
                                  <p:childTnLst>
                                    <p:animEffect transition="out" filter="fade">
                                      <p:cBhvr>
                                        <p:cTn id="83" dur="500"/>
                                        <p:tgtEl>
                                          <p:spTgt spid="40"/>
                                        </p:tgtEl>
                                      </p:cBhvr>
                                    </p:animEffect>
                                    <p:set>
                                      <p:cBhvr>
                                        <p:cTn id="84" dur="1" fill="hold">
                                          <p:stCondLst>
                                            <p:cond delay="499"/>
                                          </p:stCondLst>
                                        </p:cTn>
                                        <p:tgtEl>
                                          <p:spTgt spid="4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72"/>
                                        </p:tgtEl>
                                        <p:attrNameLst>
                                          <p:attrName>style.visibility</p:attrName>
                                        </p:attrNameLst>
                                      </p:cBhvr>
                                      <p:to>
                                        <p:strVal val="visible"/>
                                      </p:to>
                                    </p:set>
                                    <p:animEffect transition="in" filter="fade">
                                      <p:cBhvr>
                                        <p:cTn id="89" dur="500"/>
                                        <p:tgtEl>
                                          <p:spTgt spid="7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fade">
                                      <p:cBhvr>
                                        <p:cTn id="92" dur="500"/>
                                        <p:tgtEl>
                                          <p:spTgt spid="73"/>
                                        </p:tgtEl>
                                      </p:cBhvr>
                                    </p:animEffect>
                                  </p:childTnLst>
                                </p:cTn>
                              </p:par>
                              <p:par>
                                <p:cTn id="93" presetID="10" presetClass="entr" presetSubtype="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fade">
                                      <p:cBhvr>
                                        <p:cTn id="95" dur="500"/>
                                        <p:tgtEl>
                                          <p:spTgt spid="74"/>
                                        </p:tgtEl>
                                      </p:cBhvr>
                                    </p:animEffect>
                                  </p:childTnLst>
                                </p:cTn>
                              </p:par>
                              <p:par>
                                <p:cTn id="96" presetID="10" presetClass="entr" presetSubtype="0" fill="hold" nodeType="with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fade">
                                      <p:cBhvr>
                                        <p:cTn id="98" dur="500"/>
                                        <p:tgtEl>
                                          <p:spTgt spid="7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8"/>
                                        </p:tgtEl>
                                        <p:attrNameLst>
                                          <p:attrName>style.visibility</p:attrName>
                                        </p:attrNameLst>
                                      </p:cBhvr>
                                      <p:to>
                                        <p:strVal val="visible"/>
                                      </p:to>
                                    </p:set>
                                    <p:animEffect transition="in" filter="fade">
                                      <p:cBhvr>
                                        <p:cTn id="101" dur="500"/>
                                        <p:tgtEl>
                                          <p:spTgt spid="7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79"/>
                                        </p:tgtEl>
                                        <p:attrNameLst>
                                          <p:attrName>style.visibility</p:attrName>
                                        </p:attrNameLst>
                                      </p:cBhvr>
                                      <p:to>
                                        <p:strVal val="visible"/>
                                      </p:to>
                                    </p:set>
                                    <p:animEffect transition="in" filter="fade">
                                      <p:cBhvr>
                                        <p:cTn id="104" dur="500"/>
                                        <p:tgtEl>
                                          <p:spTgt spid="79"/>
                                        </p:tgtEl>
                                      </p:cBhvr>
                                    </p:animEffect>
                                  </p:childTnLst>
                                </p:cTn>
                              </p:par>
                            </p:childTnLst>
                          </p:cTn>
                        </p:par>
                      </p:childTnLst>
                    </p:cTn>
                  </p:par>
                  <p:par>
                    <p:cTn id="105" fill="hold">
                      <p:stCondLst>
                        <p:cond delay="indefinite"/>
                      </p:stCondLst>
                      <p:childTnLst>
                        <p:par>
                          <p:cTn id="106" fill="hold">
                            <p:stCondLst>
                              <p:cond delay="0"/>
                            </p:stCondLst>
                            <p:childTnLst>
                              <p:par>
                                <p:cTn id="107" presetID="7" presetClass="emph" presetSubtype="1" nodeType="clickEffect">
                                  <p:stCondLst>
                                    <p:cond delay="0"/>
                                  </p:stCondLst>
                                  <p:childTnLst>
                                    <p:set>
                                      <p:cBhvr>
                                        <p:cTn id="108" dur="indefinite"/>
                                        <p:tgtEl>
                                          <p:spTgt spid="74"/>
                                        </p:tgtEl>
                                        <p:attrNameLst>
                                          <p:attrName>stroke.color</p:attrName>
                                        </p:attrNameLst>
                                      </p:cBhvr>
                                      <p:to>
                                        <p:clrVal>
                                          <a:srgbClr val="0033CC"/>
                                        </p:clrVal>
                                      </p:to>
                                    </p:set>
                                    <p:set>
                                      <p:cBhvr>
                                        <p:cTn id="109" dur="indefinite"/>
                                        <p:tgtEl>
                                          <p:spTgt spid="74"/>
                                        </p:tgtEl>
                                        <p:attrNameLst>
                                          <p:attrName>stroke.on</p:attrName>
                                        </p:attrNameLst>
                                      </p:cBhvr>
                                      <p:to>
                                        <p:strVal val="true"/>
                                      </p:to>
                                    </p:se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80"/>
                                        </p:tgtEl>
                                        <p:attrNameLst>
                                          <p:attrName>style.visibility</p:attrName>
                                        </p:attrNameLst>
                                      </p:cBhvr>
                                      <p:to>
                                        <p:strVal val="visible"/>
                                      </p:to>
                                    </p:set>
                                    <p:animEffect transition="in" filter="fade">
                                      <p:cBhvr>
                                        <p:cTn id="114" dur="500"/>
                                        <p:tgtEl>
                                          <p:spTgt spid="8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81"/>
                                        </p:tgtEl>
                                        <p:attrNameLst>
                                          <p:attrName>style.visibility</p:attrName>
                                        </p:attrNameLst>
                                      </p:cBhvr>
                                      <p:to>
                                        <p:strVal val="visible"/>
                                      </p:to>
                                    </p:set>
                                    <p:animEffect transition="in" filter="fade">
                                      <p:cBhvr>
                                        <p:cTn id="117" dur="500"/>
                                        <p:tgtEl>
                                          <p:spTgt spid="81"/>
                                        </p:tgtEl>
                                      </p:cBhvr>
                                    </p:animEffect>
                                  </p:childTnLst>
                                </p:cTn>
                              </p:par>
                              <p:par>
                                <p:cTn id="118" presetID="10" presetClass="entr" presetSubtype="0" fill="hold" nodeType="withEffect">
                                  <p:stCondLst>
                                    <p:cond delay="0"/>
                                  </p:stCondLst>
                                  <p:childTnLst>
                                    <p:set>
                                      <p:cBhvr>
                                        <p:cTn id="119" dur="1" fill="hold">
                                          <p:stCondLst>
                                            <p:cond delay="0"/>
                                          </p:stCondLst>
                                        </p:cTn>
                                        <p:tgtEl>
                                          <p:spTgt spid="82"/>
                                        </p:tgtEl>
                                        <p:attrNameLst>
                                          <p:attrName>style.visibility</p:attrName>
                                        </p:attrNameLst>
                                      </p:cBhvr>
                                      <p:to>
                                        <p:strVal val="visible"/>
                                      </p:to>
                                    </p:set>
                                    <p:animEffect transition="in" filter="fade">
                                      <p:cBhvr>
                                        <p:cTn id="120" dur="500"/>
                                        <p:tgtEl>
                                          <p:spTgt spid="82"/>
                                        </p:tgtEl>
                                      </p:cBhvr>
                                    </p:animEffect>
                                  </p:childTnLst>
                                </p:cTn>
                              </p:par>
                              <p:par>
                                <p:cTn id="121" presetID="10" presetClass="entr" presetSubtype="0" fill="hold" nodeType="withEffect">
                                  <p:stCondLst>
                                    <p:cond delay="0"/>
                                  </p:stCondLst>
                                  <p:childTnLst>
                                    <p:set>
                                      <p:cBhvr>
                                        <p:cTn id="122" dur="1" fill="hold">
                                          <p:stCondLst>
                                            <p:cond delay="0"/>
                                          </p:stCondLst>
                                        </p:cTn>
                                        <p:tgtEl>
                                          <p:spTgt spid="83"/>
                                        </p:tgtEl>
                                        <p:attrNameLst>
                                          <p:attrName>style.visibility</p:attrName>
                                        </p:attrNameLst>
                                      </p:cBhvr>
                                      <p:to>
                                        <p:strVal val="visible"/>
                                      </p:to>
                                    </p:set>
                                    <p:animEffect transition="in" filter="fade">
                                      <p:cBhvr>
                                        <p:cTn id="123" dur="500"/>
                                        <p:tgtEl>
                                          <p:spTgt spid="8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84"/>
                                        </p:tgtEl>
                                        <p:attrNameLst>
                                          <p:attrName>style.visibility</p:attrName>
                                        </p:attrNameLst>
                                      </p:cBhvr>
                                      <p:to>
                                        <p:strVal val="visible"/>
                                      </p:to>
                                    </p:set>
                                    <p:animEffect transition="in" filter="fade">
                                      <p:cBhvr>
                                        <p:cTn id="126" dur="500"/>
                                        <p:tgtEl>
                                          <p:spTgt spid="8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5"/>
                                        </p:tgtEl>
                                        <p:attrNameLst>
                                          <p:attrName>style.visibility</p:attrName>
                                        </p:attrNameLst>
                                      </p:cBhvr>
                                      <p:to>
                                        <p:strVal val="visible"/>
                                      </p:to>
                                    </p:set>
                                    <p:animEffect transition="in" filter="fade">
                                      <p:cBhvr>
                                        <p:cTn id="129" dur="500"/>
                                        <p:tgtEl>
                                          <p:spTgt spid="85"/>
                                        </p:tgtEl>
                                      </p:cBhvr>
                                    </p:animEffect>
                                  </p:childTnLst>
                                </p:cTn>
                              </p:par>
                            </p:childTnLst>
                          </p:cTn>
                        </p:par>
                      </p:childTnLst>
                    </p:cTn>
                  </p:par>
                  <p:par>
                    <p:cTn id="130" fill="hold">
                      <p:stCondLst>
                        <p:cond delay="indefinite"/>
                      </p:stCondLst>
                      <p:childTnLst>
                        <p:par>
                          <p:cTn id="131" fill="hold">
                            <p:stCondLst>
                              <p:cond delay="0"/>
                            </p:stCondLst>
                            <p:childTnLst>
                              <p:par>
                                <p:cTn id="132" presetID="7" presetClass="emph" presetSubtype="1" nodeType="clickEffect">
                                  <p:stCondLst>
                                    <p:cond delay="0"/>
                                  </p:stCondLst>
                                  <p:childTnLst>
                                    <p:set>
                                      <p:cBhvr>
                                        <p:cTn id="133" dur="indefinite"/>
                                        <p:tgtEl>
                                          <p:spTgt spid="50"/>
                                        </p:tgtEl>
                                        <p:attrNameLst>
                                          <p:attrName>stroke.color</p:attrName>
                                        </p:attrNameLst>
                                      </p:cBhvr>
                                      <p:to>
                                        <p:clrVal>
                                          <a:srgbClr val="0033CC"/>
                                        </p:clrVal>
                                      </p:to>
                                    </p:set>
                                    <p:set>
                                      <p:cBhvr>
                                        <p:cTn id="134" dur="indefinite"/>
                                        <p:tgtEl>
                                          <p:spTgt spid="50"/>
                                        </p:tgtEl>
                                        <p:attrNameLst>
                                          <p:attrName>stroke.on</p:attrName>
                                        </p:attrNameLst>
                                      </p:cBhvr>
                                      <p:to>
                                        <p:strVal val="true"/>
                                      </p:to>
                                    </p:se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89"/>
                                        </p:tgtEl>
                                        <p:attrNameLst>
                                          <p:attrName>style.visibility</p:attrName>
                                        </p:attrNameLst>
                                      </p:cBhvr>
                                      <p:to>
                                        <p:strVal val="visible"/>
                                      </p:to>
                                    </p:set>
                                    <p:animEffect transition="in" filter="fade">
                                      <p:cBhvr>
                                        <p:cTn id="139" dur="500"/>
                                        <p:tgtEl>
                                          <p:spTgt spid="89"/>
                                        </p:tgtEl>
                                      </p:cBhvr>
                                    </p:animEffect>
                                  </p:childTnLst>
                                </p:cTn>
                              </p:par>
                              <p:par>
                                <p:cTn id="140" presetID="10" presetClass="entr" presetSubtype="0" fill="hold" nodeType="withEffect">
                                  <p:stCondLst>
                                    <p:cond delay="0"/>
                                  </p:stCondLst>
                                  <p:childTnLst>
                                    <p:set>
                                      <p:cBhvr>
                                        <p:cTn id="141" dur="1" fill="hold">
                                          <p:stCondLst>
                                            <p:cond delay="0"/>
                                          </p:stCondLst>
                                        </p:cTn>
                                        <p:tgtEl>
                                          <p:spTgt spid="90"/>
                                        </p:tgtEl>
                                        <p:attrNameLst>
                                          <p:attrName>style.visibility</p:attrName>
                                        </p:attrNameLst>
                                      </p:cBhvr>
                                      <p:to>
                                        <p:strVal val="visible"/>
                                      </p:to>
                                    </p:set>
                                    <p:animEffect transition="in" filter="fade">
                                      <p:cBhvr>
                                        <p:cTn id="142" dur="500"/>
                                        <p:tgtEl>
                                          <p:spTgt spid="9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1"/>
                                        </p:tgtEl>
                                        <p:attrNameLst>
                                          <p:attrName>style.visibility</p:attrName>
                                        </p:attrNameLst>
                                      </p:cBhvr>
                                      <p:to>
                                        <p:strVal val="visible"/>
                                      </p:to>
                                    </p:set>
                                    <p:animEffect transition="in" filter="fade">
                                      <p:cBhvr>
                                        <p:cTn id="145" dur="500"/>
                                        <p:tgtEl>
                                          <p:spTgt spid="91"/>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92"/>
                                        </p:tgtEl>
                                        <p:attrNameLst>
                                          <p:attrName>style.visibility</p:attrName>
                                        </p:attrNameLst>
                                      </p:cBhvr>
                                      <p:to>
                                        <p:strVal val="visible"/>
                                      </p:to>
                                    </p:set>
                                    <p:animEffect transition="in" filter="fade">
                                      <p:cBhvr>
                                        <p:cTn id="148" dur="500"/>
                                        <p:tgtEl>
                                          <p:spTgt spid="92"/>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97"/>
                                        </p:tgtEl>
                                        <p:attrNameLst>
                                          <p:attrName>style.visibility</p:attrName>
                                        </p:attrNameLst>
                                      </p:cBhvr>
                                      <p:to>
                                        <p:strVal val="visible"/>
                                      </p:to>
                                    </p:set>
                                    <p:animEffect transition="in" filter="fade">
                                      <p:cBhvr>
                                        <p:cTn id="151" dur="500"/>
                                        <p:tgtEl>
                                          <p:spTgt spid="97"/>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98"/>
                                        </p:tgtEl>
                                        <p:attrNameLst>
                                          <p:attrName>style.visibility</p:attrName>
                                        </p:attrNameLst>
                                      </p:cBhvr>
                                      <p:to>
                                        <p:strVal val="visible"/>
                                      </p:to>
                                    </p:set>
                                    <p:animEffect transition="in" filter="fade">
                                      <p:cBhvr>
                                        <p:cTn id="154" dur="500"/>
                                        <p:tgtEl>
                                          <p:spTgt spid="98"/>
                                        </p:tgtEl>
                                      </p:cBhvr>
                                    </p:animEffect>
                                  </p:childTnLst>
                                </p:cTn>
                              </p:par>
                            </p:childTnLst>
                          </p:cTn>
                        </p:par>
                      </p:childTnLst>
                    </p:cTn>
                  </p:par>
                  <p:par>
                    <p:cTn id="155" fill="hold">
                      <p:stCondLst>
                        <p:cond delay="indefinite"/>
                      </p:stCondLst>
                      <p:childTnLst>
                        <p:par>
                          <p:cTn id="156" fill="hold">
                            <p:stCondLst>
                              <p:cond delay="0"/>
                            </p:stCondLst>
                            <p:childTnLst>
                              <p:par>
                                <p:cTn id="157" presetID="7" presetClass="emph" presetSubtype="1" nodeType="clickEffect">
                                  <p:stCondLst>
                                    <p:cond delay="0"/>
                                  </p:stCondLst>
                                  <p:childTnLst>
                                    <p:set>
                                      <p:cBhvr>
                                        <p:cTn id="158" dur="indefinite"/>
                                        <p:tgtEl>
                                          <p:spTgt spid="90"/>
                                        </p:tgtEl>
                                        <p:attrNameLst>
                                          <p:attrName>stroke.color</p:attrName>
                                        </p:attrNameLst>
                                      </p:cBhvr>
                                      <p:to>
                                        <p:clrVal>
                                          <a:srgbClr val="0033CC"/>
                                        </p:clrVal>
                                      </p:to>
                                    </p:set>
                                    <p:set>
                                      <p:cBhvr>
                                        <p:cTn id="159" dur="indefinite"/>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1" grpId="0" animBg="1"/>
      <p:bldP spid="42" grpId="0" animBg="1"/>
      <p:bldP spid="54" grpId="0"/>
      <p:bldP spid="55" grpId="0"/>
      <p:bldP spid="56" grpId="0"/>
      <p:bldP spid="61" grpId="0"/>
      <p:bldP spid="72" grpId="0" animBg="1"/>
      <p:bldP spid="73" grpId="0" animBg="1"/>
      <p:bldP spid="78" grpId="0"/>
      <p:bldP spid="79" grpId="0"/>
      <p:bldP spid="80" grpId="0" animBg="1"/>
      <p:bldP spid="81" grpId="0" animBg="1"/>
      <p:bldP spid="84" grpId="0"/>
      <p:bldP spid="85" grpId="0"/>
      <p:bldP spid="91" grpId="0"/>
      <p:bldP spid="92" grpId="0"/>
      <p:bldP spid="97" grpId="0" animBg="1"/>
      <p:bldP spid="98" grpId="0" animBg="1"/>
      <p:bldP spid="35" grpId="0" animBg="1"/>
      <p:bldP spid="35" grpId="1" animBg="1"/>
      <p:bldP spid="40" grpId="0" animBg="1"/>
      <p:bldP spid="40" grpId="1"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Dijkstra</a:t>
            </a:r>
            <a:r>
              <a:rPr lang="zh-CN" altLang="en-US" dirty="0"/>
              <a:t>算法</a:t>
            </a:r>
          </a:p>
        </p:txBody>
      </p:sp>
      <p:sp>
        <p:nvSpPr>
          <p:cNvPr id="3" name="内容占位符 2"/>
          <p:cNvSpPr>
            <a:spLocks noGrp="1"/>
          </p:cNvSpPr>
          <p:nvPr>
            <p:ph idx="1"/>
          </p:nvPr>
        </p:nvSpPr>
        <p:spPr>
          <a:xfrm>
            <a:off x="452354" y="1341439"/>
            <a:ext cx="8447806" cy="1798002"/>
          </a:xfrm>
        </p:spPr>
        <p:txBody>
          <a:bodyPr/>
          <a:lstStyle/>
          <a:p>
            <a:r>
              <a:rPr lang="zh-CN" altLang="en-US" sz="2400" dirty="0"/>
              <a:t>结点</a:t>
            </a:r>
            <a:r>
              <a:rPr lang="en-US" altLang="zh-CN" sz="2400" dirty="0"/>
              <a:t>V</a:t>
            </a:r>
            <a:r>
              <a:rPr lang="en-US" altLang="zh-CN" sz="2400" baseline="-25000" dirty="0"/>
              <a:t>0</a:t>
            </a:r>
            <a:r>
              <a:rPr lang="zh-CN" altLang="en-US" sz="2400" dirty="0"/>
              <a:t>与</a:t>
            </a:r>
            <a:r>
              <a:rPr lang="en-US" altLang="zh-CN" sz="2400" dirty="0" err="1"/>
              <a:t>V</a:t>
            </a:r>
            <a:r>
              <a:rPr lang="en-US" altLang="zh-CN" sz="2400" baseline="-25000" dirty="0" err="1"/>
              <a:t>j</a:t>
            </a:r>
            <a:r>
              <a:rPr lang="zh-CN" altLang="en-US" sz="2400" dirty="0"/>
              <a:t>间最短路径的直观理解</a:t>
            </a:r>
            <a:endParaRPr lang="en-US" altLang="zh-CN" sz="2400" dirty="0"/>
          </a:p>
          <a:p>
            <a:pPr lvl="1"/>
            <a:r>
              <a:rPr lang="zh-CN" altLang="en-US" sz="2000" dirty="0"/>
              <a:t>或者，</a:t>
            </a:r>
            <a:r>
              <a:rPr lang="en-US" altLang="zh-CN" sz="2000" dirty="0"/>
              <a:t> V</a:t>
            </a:r>
            <a:r>
              <a:rPr lang="en-US" altLang="zh-CN" sz="2000" baseline="-25000" dirty="0"/>
              <a:t>0</a:t>
            </a:r>
            <a:r>
              <a:rPr lang="zh-CN" altLang="en-US" sz="2000" dirty="0"/>
              <a:t>与</a:t>
            </a:r>
            <a:r>
              <a:rPr lang="en-US" altLang="zh-CN" sz="2000" dirty="0" err="1"/>
              <a:t>V</a:t>
            </a:r>
            <a:r>
              <a:rPr lang="en-US" altLang="zh-CN" sz="2000" baseline="-25000" dirty="0" err="1"/>
              <a:t>j</a:t>
            </a:r>
            <a:r>
              <a:rPr lang="zh-CN" altLang="en-US" sz="2000" dirty="0"/>
              <a:t>之间的直接连线是最短路径</a:t>
            </a:r>
            <a:endParaRPr lang="en-US" altLang="zh-CN" sz="2000" dirty="0"/>
          </a:p>
          <a:p>
            <a:pPr lvl="1"/>
            <a:r>
              <a:rPr lang="zh-CN" altLang="en-US" sz="2000" dirty="0"/>
              <a:t>或者，</a:t>
            </a:r>
            <a:r>
              <a:rPr lang="en-US" altLang="zh-CN" sz="2000" dirty="0"/>
              <a:t> V</a:t>
            </a:r>
            <a:r>
              <a:rPr lang="en-US" altLang="zh-CN" sz="2000" baseline="-25000" dirty="0"/>
              <a:t>0</a:t>
            </a:r>
            <a:r>
              <a:rPr lang="zh-CN" altLang="en-US" sz="2000" dirty="0"/>
              <a:t>与</a:t>
            </a:r>
            <a:r>
              <a:rPr lang="en-US" altLang="zh-CN" sz="2000" dirty="0" err="1"/>
              <a:t>V</a:t>
            </a:r>
            <a:r>
              <a:rPr lang="en-US" altLang="zh-CN" sz="2000" baseline="-25000" dirty="0" err="1"/>
              <a:t>j</a:t>
            </a:r>
            <a:r>
              <a:rPr lang="zh-CN" altLang="en-US" sz="2000" dirty="0"/>
              <a:t>之间的最短路径是（</a:t>
            </a:r>
            <a:r>
              <a:rPr lang="en-US" altLang="zh-CN" sz="2000" dirty="0"/>
              <a:t>V</a:t>
            </a:r>
            <a:r>
              <a:rPr lang="en-US" altLang="zh-CN" sz="2000" baseline="-25000" dirty="0"/>
              <a:t>0</a:t>
            </a:r>
            <a:r>
              <a:rPr lang="en-US" altLang="zh-CN" sz="2000" dirty="0"/>
              <a:t>, …, V</a:t>
            </a:r>
            <a:r>
              <a:rPr lang="en-US" altLang="zh-CN" sz="2000" baseline="-25000" dirty="0"/>
              <a:t>i</a:t>
            </a:r>
            <a:r>
              <a:rPr lang="en-US" altLang="zh-CN" sz="2000" dirty="0"/>
              <a:t>, </a:t>
            </a:r>
            <a:r>
              <a:rPr lang="en-US" altLang="zh-CN" sz="2000" dirty="0" err="1"/>
              <a:t>V</a:t>
            </a:r>
            <a:r>
              <a:rPr lang="en-US" altLang="zh-CN" sz="2000" baseline="-25000" dirty="0" err="1"/>
              <a:t>j</a:t>
            </a:r>
            <a:r>
              <a:rPr lang="zh-CN" altLang="en-US" sz="2000" dirty="0"/>
              <a:t>），其中，（</a:t>
            </a:r>
            <a:r>
              <a:rPr lang="en-US" altLang="zh-CN" sz="2000" dirty="0"/>
              <a:t>V</a:t>
            </a:r>
            <a:r>
              <a:rPr lang="en-US" altLang="zh-CN" sz="2000" baseline="-25000" dirty="0"/>
              <a:t>0</a:t>
            </a:r>
            <a:r>
              <a:rPr lang="en-US" altLang="zh-CN" sz="2000" dirty="0"/>
              <a:t>, …, V</a:t>
            </a:r>
            <a:r>
              <a:rPr lang="en-US" altLang="zh-CN" sz="2000" baseline="-25000" dirty="0"/>
              <a:t>i</a:t>
            </a:r>
            <a:r>
              <a:rPr lang="zh-CN" altLang="en-US" sz="2000" dirty="0"/>
              <a:t>）是</a:t>
            </a:r>
            <a:r>
              <a:rPr lang="en-US" altLang="zh-CN" sz="2000" dirty="0"/>
              <a:t>V</a:t>
            </a:r>
            <a:r>
              <a:rPr lang="en-US" altLang="zh-CN" sz="2000" baseline="-25000" dirty="0"/>
              <a:t>0</a:t>
            </a:r>
            <a:r>
              <a:rPr lang="zh-CN" altLang="en-US" sz="2000" dirty="0"/>
              <a:t>到</a:t>
            </a:r>
            <a:r>
              <a:rPr lang="en-US" altLang="zh-CN" sz="2000" dirty="0"/>
              <a:t>V</a:t>
            </a:r>
            <a:r>
              <a:rPr lang="en-US" altLang="zh-CN" sz="2000" baseline="-25000" dirty="0"/>
              <a:t>i</a:t>
            </a:r>
            <a:r>
              <a:rPr lang="zh-CN" altLang="en-US" sz="2000" dirty="0"/>
              <a:t>的最短路径，（</a:t>
            </a:r>
            <a:r>
              <a:rPr lang="en-US" altLang="zh-CN" sz="2000" dirty="0"/>
              <a:t>V</a:t>
            </a:r>
            <a:r>
              <a:rPr lang="en-US" altLang="zh-CN" sz="2000" baseline="-25000" dirty="0"/>
              <a:t>i</a:t>
            </a:r>
            <a:r>
              <a:rPr lang="en-US" altLang="zh-CN" sz="2000" dirty="0"/>
              <a:t>, </a:t>
            </a:r>
            <a:r>
              <a:rPr lang="en-US" altLang="zh-CN" sz="2000" dirty="0" err="1"/>
              <a:t>V</a:t>
            </a:r>
            <a:r>
              <a:rPr lang="en-US" altLang="zh-CN" sz="2000" baseline="-25000" dirty="0" err="1"/>
              <a:t>j</a:t>
            </a:r>
            <a:r>
              <a:rPr lang="zh-CN" altLang="en-US" sz="2000" dirty="0"/>
              <a:t>）是边</a:t>
            </a:r>
            <a:endParaRPr lang="en-US" altLang="zh-CN" sz="2000" dirty="0"/>
          </a:p>
          <a:p>
            <a:pPr lvl="1"/>
            <a:endParaRPr lang="en-US" altLang="zh-CN" dirty="0"/>
          </a:p>
        </p:txBody>
      </p:sp>
      <p:sp>
        <p:nvSpPr>
          <p:cNvPr id="4" name="云形标注 3"/>
          <p:cNvSpPr/>
          <p:nvPr/>
        </p:nvSpPr>
        <p:spPr bwMode="auto">
          <a:xfrm>
            <a:off x="1194619" y="4562393"/>
            <a:ext cx="2359742" cy="1135626"/>
          </a:xfrm>
          <a:prstGeom prst="cloudCallout">
            <a:avLst>
              <a:gd name="adj1" fmla="val -12083"/>
              <a:gd name="adj2" fmla="val 39123"/>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5" name="云形标注 4"/>
          <p:cNvSpPr/>
          <p:nvPr/>
        </p:nvSpPr>
        <p:spPr bwMode="auto">
          <a:xfrm>
            <a:off x="5491315" y="4562393"/>
            <a:ext cx="2359742" cy="1135626"/>
          </a:xfrm>
          <a:prstGeom prst="cloudCallout">
            <a:avLst>
              <a:gd name="adj1" fmla="val -12083"/>
              <a:gd name="adj2" fmla="val 39123"/>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文本框 5"/>
          <p:cNvSpPr txBox="1"/>
          <p:nvPr/>
        </p:nvSpPr>
        <p:spPr>
          <a:xfrm>
            <a:off x="6043888" y="4899372"/>
            <a:ext cx="1401346" cy="461665"/>
          </a:xfrm>
          <a:prstGeom prst="rect">
            <a:avLst/>
          </a:prstGeom>
          <a:noFill/>
        </p:spPr>
        <p:txBody>
          <a:bodyPr wrap="none" rtlCol="0">
            <a:spAutoFit/>
          </a:bodyPr>
          <a:lstStyle/>
          <a:p>
            <a:r>
              <a:rPr lang="en-US" altLang="zh-CN" sz="2400" dirty="0">
                <a:solidFill>
                  <a:srgbClr val="FFFF00"/>
                </a:solidFill>
                <a:latin typeface="华文中宋" panose="02010600040101010101" pitchFamily="2" charset="-122"/>
                <a:ea typeface="华文中宋" panose="02010600040101010101" pitchFamily="2" charset="-122"/>
              </a:rPr>
              <a:t>V-U-{V</a:t>
            </a:r>
            <a:r>
              <a:rPr lang="en-US" altLang="zh-CN" sz="2400" baseline="-25000" dirty="0">
                <a:solidFill>
                  <a:srgbClr val="FFFF00"/>
                </a:solidFill>
                <a:latin typeface="华文中宋" panose="02010600040101010101" pitchFamily="2" charset="-122"/>
                <a:ea typeface="华文中宋" panose="02010600040101010101" pitchFamily="2" charset="-122"/>
              </a:rPr>
              <a:t>0</a:t>
            </a:r>
            <a:r>
              <a:rPr lang="en-US" altLang="zh-CN" sz="2400" dirty="0">
                <a:solidFill>
                  <a:srgbClr val="FFFF00"/>
                </a:solidFill>
                <a:latin typeface="华文中宋" panose="02010600040101010101" pitchFamily="2" charset="-122"/>
                <a:ea typeface="华文中宋" panose="02010600040101010101" pitchFamily="2" charset="-122"/>
              </a:rPr>
              <a:t>}</a:t>
            </a:r>
            <a:endParaRPr lang="zh-CN" altLang="en-US" sz="2400" dirty="0">
              <a:solidFill>
                <a:srgbClr val="FFFF00"/>
              </a:solidFill>
              <a:latin typeface="华文中宋" panose="02010600040101010101" pitchFamily="2" charset="-122"/>
              <a:ea typeface="华文中宋" panose="02010600040101010101" pitchFamily="2" charset="-122"/>
            </a:endParaRPr>
          </a:p>
        </p:txBody>
      </p:sp>
      <p:sp>
        <p:nvSpPr>
          <p:cNvPr id="7" name="文本框 6"/>
          <p:cNvSpPr txBox="1"/>
          <p:nvPr/>
        </p:nvSpPr>
        <p:spPr>
          <a:xfrm>
            <a:off x="2255365" y="4899371"/>
            <a:ext cx="425116" cy="461665"/>
          </a:xfrm>
          <a:prstGeom prst="rect">
            <a:avLst/>
          </a:prstGeom>
          <a:noFill/>
        </p:spPr>
        <p:txBody>
          <a:bodyPr wrap="none" rtlCol="0">
            <a:spAutoFit/>
          </a:bodyPr>
          <a:lstStyle/>
          <a:p>
            <a:r>
              <a:rPr lang="en-US" altLang="zh-CN" sz="2400" dirty="0">
                <a:solidFill>
                  <a:srgbClr val="FFFF00"/>
                </a:solidFill>
                <a:latin typeface="华文中宋" panose="02010600040101010101" pitchFamily="2" charset="-122"/>
                <a:ea typeface="华文中宋" panose="02010600040101010101" pitchFamily="2" charset="-122"/>
              </a:rPr>
              <a:t>U</a:t>
            </a:r>
            <a:endParaRPr lang="zh-CN" altLang="en-US" sz="2400" dirty="0">
              <a:solidFill>
                <a:srgbClr val="FFFF00"/>
              </a:solidFill>
              <a:latin typeface="华文中宋" panose="02010600040101010101" pitchFamily="2" charset="-122"/>
              <a:ea typeface="华文中宋" panose="02010600040101010101" pitchFamily="2" charset="-122"/>
            </a:endParaRPr>
          </a:p>
        </p:txBody>
      </p:sp>
      <p:cxnSp>
        <p:nvCxnSpPr>
          <p:cNvPr id="8" name="直接连接符 7"/>
          <p:cNvCxnSpPr>
            <a:stCxn id="12" idx="6"/>
          </p:cNvCxnSpPr>
          <p:nvPr/>
        </p:nvCxnSpPr>
        <p:spPr bwMode="auto">
          <a:xfrm>
            <a:off x="4841479" y="3566223"/>
            <a:ext cx="1605041" cy="996170"/>
          </a:xfrm>
          <a:prstGeom prst="line">
            <a:avLst/>
          </a:prstGeom>
          <a:solidFill>
            <a:schemeClr val="accent1"/>
          </a:solidFill>
          <a:ln w="57150" cap="flat" cmpd="sng" algn="ctr">
            <a:solidFill>
              <a:srgbClr val="C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p:nvPr/>
        </p:nvCxnSpPr>
        <p:spPr bwMode="auto">
          <a:xfrm>
            <a:off x="3105834" y="5130205"/>
            <a:ext cx="2846439" cy="0"/>
          </a:xfrm>
          <a:prstGeom prst="line">
            <a:avLst/>
          </a:prstGeom>
          <a:solidFill>
            <a:schemeClr val="accent1"/>
          </a:solidFill>
          <a:ln w="57150" cap="flat" cmpd="sng" algn="ctr">
            <a:solidFill>
              <a:srgbClr val="00009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椭圆 11"/>
          <p:cNvSpPr/>
          <p:nvPr/>
        </p:nvSpPr>
        <p:spPr bwMode="auto">
          <a:xfrm>
            <a:off x="4099215" y="3223354"/>
            <a:ext cx="742264" cy="685737"/>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600" dirty="0">
                <a:latin typeface="Arial" panose="020B0604020202020204" pitchFamily="34" charset="0"/>
                <a:ea typeface="宋体" panose="02010600030101010101" pitchFamily="2" charset="-122"/>
              </a:rPr>
              <a:t>V</a:t>
            </a:r>
            <a:r>
              <a:rPr kumimoji="0" lang="en-US" altLang="zh-CN" sz="16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6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3" name="文本框 12"/>
          <p:cNvSpPr txBox="1"/>
          <p:nvPr/>
        </p:nvSpPr>
        <p:spPr>
          <a:xfrm>
            <a:off x="1537649" y="5850333"/>
            <a:ext cx="1986232" cy="646331"/>
          </a:xfrm>
          <a:prstGeom prst="rect">
            <a:avLst/>
          </a:prstGeom>
          <a:noFill/>
        </p:spPr>
        <p:txBody>
          <a:bodyPr wrap="square" rtlCol="0" anchor="ctr" anchorCtr="1">
            <a:spAutoFit/>
          </a:bodyPr>
          <a:lstStyle/>
          <a:p>
            <a:r>
              <a:rPr lang="zh-CN" altLang="en-US" dirty="0">
                <a:latin typeface="华文中宋" panose="02010600040101010101" pitchFamily="2" charset="-122"/>
                <a:ea typeface="华文中宋" panose="02010600040101010101" pitchFamily="2" charset="-122"/>
              </a:rPr>
              <a:t>已计算出最短路径的结点集合</a:t>
            </a:r>
          </a:p>
        </p:txBody>
      </p:sp>
      <p:sp>
        <p:nvSpPr>
          <p:cNvPr id="14" name="文本框 13"/>
          <p:cNvSpPr txBox="1"/>
          <p:nvPr/>
        </p:nvSpPr>
        <p:spPr>
          <a:xfrm>
            <a:off x="6017342" y="5774176"/>
            <a:ext cx="1819817" cy="646331"/>
          </a:xfrm>
          <a:prstGeom prst="rect">
            <a:avLst/>
          </a:prstGeom>
          <a:noFill/>
        </p:spPr>
        <p:txBody>
          <a:bodyPr wrap="square" rtlCol="0" anchor="ctr" anchorCtr="1">
            <a:spAutoFit/>
          </a:bodyPr>
          <a:lstStyle>
            <a:defPPr>
              <a:defRPr lang="zh-CN"/>
            </a:defPPr>
            <a:lvl1pPr>
              <a:defRPr>
                <a:latin typeface="华文中宋" panose="02010600040101010101" pitchFamily="2" charset="-122"/>
                <a:ea typeface="华文中宋" panose="02010600040101010101" pitchFamily="2" charset="-122"/>
              </a:defRPr>
            </a:lvl1pPr>
          </a:lstStyle>
          <a:p>
            <a:r>
              <a:rPr lang="zh-CN" altLang="en-US" dirty="0"/>
              <a:t>待计算最短路径的结点集合</a:t>
            </a:r>
          </a:p>
        </p:txBody>
      </p:sp>
      <p:cxnSp>
        <p:nvCxnSpPr>
          <p:cNvPr id="16" name="直接连接符 15"/>
          <p:cNvCxnSpPr>
            <a:endCxn id="12" idx="2"/>
          </p:cNvCxnSpPr>
          <p:nvPr/>
        </p:nvCxnSpPr>
        <p:spPr bwMode="auto">
          <a:xfrm flipV="1">
            <a:off x="2374490" y="3566223"/>
            <a:ext cx="1724725" cy="1245785"/>
          </a:xfrm>
          <a:prstGeom prst="line">
            <a:avLst/>
          </a:prstGeom>
          <a:solidFill>
            <a:schemeClr val="accent1"/>
          </a:solidFill>
          <a:ln w="57150" cap="flat" cmpd="sng" algn="ctr">
            <a:solidFill>
              <a:schemeClr val="accent6">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椭圆 19"/>
          <p:cNvSpPr/>
          <p:nvPr/>
        </p:nvSpPr>
        <p:spPr bwMode="auto">
          <a:xfrm>
            <a:off x="1280906" y="4692521"/>
            <a:ext cx="629575" cy="668516"/>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600" dirty="0">
                <a:latin typeface="Arial" panose="020B0604020202020204" pitchFamily="34" charset="0"/>
                <a:ea typeface="宋体" panose="02010600030101010101" pitchFamily="2" charset="-122"/>
              </a:rPr>
              <a:t>V</a:t>
            </a:r>
            <a:r>
              <a:rPr kumimoji="0" lang="en-US" altLang="zh-CN" sz="16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i</a:t>
            </a:r>
            <a:endParaRPr kumimoji="0" lang="zh-CN" altLang="en-US" sz="16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1" name="椭圆 20"/>
          <p:cNvSpPr/>
          <p:nvPr/>
        </p:nvSpPr>
        <p:spPr bwMode="auto">
          <a:xfrm>
            <a:off x="7240897" y="4525109"/>
            <a:ext cx="591903" cy="582671"/>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lang="en-US" altLang="zh-CN" sz="1600" dirty="0" err="1">
                <a:latin typeface="Arial" panose="020B0604020202020204" pitchFamily="34" charset="0"/>
                <a:ea typeface="宋体" panose="02010600030101010101" pitchFamily="2" charset="-122"/>
              </a:rPr>
              <a:t>V</a:t>
            </a:r>
            <a:r>
              <a:rPr kumimoji="0" lang="en-US" altLang="zh-CN" sz="1600" b="0" i="0" u="none" strike="noStrike" cap="none" normalizeH="0" baseline="-25000" dirty="0" err="1">
                <a:ln>
                  <a:noFill/>
                </a:ln>
                <a:solidFill>
                  <a:schemeClr val="tx1"/>
                </a:solidFill>
                <a:effectLst/>
                <a:latin typeface="华文中宋" panose="02010600040101010101" pitchFamily="2" charset="-122"/>
                <a:ea typeface="华文中宋" panose="02010600040101010101" pitchFamily="2" charset="-122"/>
              </a:rPr>
              <a:t>j</a:t>
            </a:r>
            <a:endParaRPr kumimoji="0" lang="zh-CN" altLang="en-US" sz="16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50469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图的基本概念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2354" y="1341438"/>
                <a:ext cx="8455672" cy="4784725"/>
              </a:xfrm>
            </p:spPr>
            <p:txBody>
              <a:bodyPr/>
              <a:lstStyle/>
              <a:p>
                <a:r>
                  <a:rPr lang="zh-CN" altLang="en-US" sz="2400" dirty="0"/>
                  <a:t>顶点的度</a:t>
                </a:r>
                <a:r>
                  <a:rPr lang="en-US" altLang="zh-CN" sz="2400" dirty="0"/>
                  <a:t>D(v</a:t>
                </a:r>
                <a:r>
                  <a:rPr lang="en-US" altLang="zh-CN" sz="2400" baseline="-25000" dirty="0"/>
                  <a:t>i</a:t>
                </a:r>
                <a:r>
                  <a:rPr lang="en-US" altLang="zh-CN" sz="2400" dirty="0"/>
                  <a:t>) </a:t>
                </a:r>
              </a:p>
              <a:p>
                <a:pPr lvl="1"/>
                <a:r>
                  <a:rPr lang="zh-CN" altLang="en-US" sz="2000" dirty="0"/>
                  <a:t>与一个顶点关联的边的数目</a:t>
                </a:r>
              </a:p>
              <a:p>
                <a:pPr lvl="1"/>
                <a:r>
                  <a:rPr lang="zh-CN" altLang="en-US" sz="2000" dirty="0"/>
                  <a:t>对有向图，顶点的度由入度和出度构成，</a:t>
                </a:r>
                <a:r>
                  <a:rPr lang="en-US" altLang="zh-CN" sz="2000" dirty="0"/>
                  <a:t>D(v</a:t>
                </a:r>
                <a:r>
                  <a:rPr lang="en-US" altLang="zh-CN" sz="2000" baseline="-25000" dirty="0"/>
                  <a:t>i</a:t>
                </a:r>
                <a:r>
                  <a:rPr lang="en-US" altLang="zh-CN" sz="2000" dirty="0"/>
                  <a:t>) = ID(v</a:t>
                </a:r>
                <a:r>
                  <a:rPr lang="en-US" altLang="zh-CN" sz="2000" baseline="-25000" dirty="0"/>
                  <a:t>i</a:t>
                </a:r>
                <a:r>
                  <a:rPr lang="en-US" altLang="zh-CN" sz="2000" dirty="0"/>
                  <a:t>) + OD(v</a:t>
                </a:r>
                <a:r>
                  <a:rPr lang="en-US" altLang="zh-CN" sz="2000" baseline="-25000" dirty="0"/>
                  <a:t>i</a:t>
                </a:r>
                <a:r>
                  <a:rPr lang="en-US" altLang="zh-CN" sz="2000" dirty="0"/>
                  <a:t>) </a:t>
                </a:r>
              </a:p>
              <a:p>
                <a:pPr lvl="2"/>
                <a:r>
                  <a:rPr lang="zh-CN" altLang="en-US" sz="1600" dirty="0"/>
                  <a:t>顶点的入度：以该顶点为终点的边的数目</a:t>
                </a:r>
                <a:endParaRPr lang="en-US" altLang="zh-CN" sz="1600" dirty="0"/>
              </a:p>
              <a:p>
                <a:pPr lvl="2"/>
                <a:r>
                  <a:rPr lang="zh-CN" altLang="en-US" sz="1600" dirty="0"/>
                  <a:t>顶点的出度：以该顶点为始点的边的数目</a:t>
                </a:r>
                <a:endParaRPr lang="en-US" altLang="zh-CN" sz="1600" dirty="0"/>
              </a:p>
              <a:p>
                <a:pPr lvl="2"/>
                <a:endParaRPr lang="en-US" altLang="zh-CN" sz="1600" dirty="0"/>
              </a:p>
              <a:p>
                <a:r>
                  <a:rPr lang="zh-CN" altLang="en-US" sz="2400" dirty="0"/>
                  <a:t>顶点数</a:t>
                </a:r>
                <a:r>
                  <a:rPr lang="en-US" altLang="zh-CN" sz="2400" dirty="0"/>
                  <a:t>n</a:t>
                </a:r>
                <a:r>
                  <a:rPr lang="zh-CN" altLang="en-US" sz="2400" dirty="0"/>
                  <a:t>、边数</a:t>
                </a:r>
                <a:r>
                  <a:rPr lang="en-US" altLang="zh-CN" sz="2400" dirty="0"/>
                  <a:t>e</a:t>
                </a:r>
                <a:r>
                  <a:rPr lang="zh-CN" altLang="en-US" sz="2400" dirty="0"/>
                  <a:t>和度数间满足以下关系</a:t>
                </a:r>
                <a:endParaRPr lang="en-US" altLang="zh-CN" sz="2400" dirty="0"/>
              </a:p>
              <a:p>
                <a:pPr marL="0" indent="0">
                  <a:buNone/>
                </a:pPr>
                <a:r>
                  <a:rPr lang="en-US" altLang="zh-CN" sz="2400" dirty="0"/>
                  <a:t>      </a:t>
                </a:r>
                <a14:m>
                  <m:oMath xmlns:m="http://schemas.openxmlformats.org/officeDocument/2006/math">
                    <m:r>
                      <a:rPr lang="en-US" altLang="zh-CN" sz="2400" b="0" i="1" smtClean="0">
                        <a:latin typeface="Cambria Math" panose="02040503050406030204" pitchFamily="18" charset="0"/>
                      </a:rPr>
                      <m:t>𝑒</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nary>
                          <m:naryPr>
                            <m:chr m:val="∑"/>
                            <m:limLoc m:val="subSup"/>
                            <m:supHide m:val="on"/>
                            <m:ctrlPr>
                              <a:rPr lang="en-US" altLang="zh-CN" sz="2400" b="0" i="1" smtClean="0">
                                <a:latin typeface="Cambria Math" panose="02040503050406030204" pitchFamily="18" charset="0"/>
                              </a:rPr>
                            </m:ctrlPr>
                          </m:naryPr>
                          <m:sub>
                            <m:r>
                              <m:rPr>
                                <m:brk m:alnAt="9"/>
                              </m:rPr>
                              <a:rPr lang="en-US" altLang="zh-CN" sz="2400" b="0" i="1" smtClean="0">
                                <a:latin typeface="Cambria Math" panose="02040503050406030204" pitchFamily="18" charset="0"/>
                              </a:rPr>
                              <m:t>𝑖</m:t>
                            </m:r>
                          </m:sub>
                          <m:sup/>
                          <m:e>
                            <m:r>
                              <a:rPr lang="en-US" altLang="zh-CN" sz="2400" b="0" i="1" smtClean="0">
                                <a:latin typeface="Cambria Math" panose="02040503050406030204" pitchFamily="18" charset="0"/>
                              </a:rPr>
                              <m:t>𝐷</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e>
                        </m:nary>
                      </m:num>
                      <m:den>
                        <m:r>
                          <a:rPr lang="en-US" altLang="zh-CN" sz="2400" b="0" i="1" smtClean="0">
                            <a:latin typeface="Cambria Math" panose="02040503050406030204" pitchFamily="18" charset="0"/>
                          </a:rPr>
                          <m:t>2</m:t>
                        </m:r>
                      </m:den>
                    </m:f>
                  </m:oMath>
                </a14:m>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2354" y="1341438"/>
                <a:ext cx="8455672" cy="4784725"/>
              </a:xfrm>
              <a:blipFill rotWithShape="0">
                <a:blip r:embed="rId2" cstate="print"/>
                <a:stretch>
                  <a:fillRect l="-144" t="-11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16207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Dijkstra</a:t>
            </a:r>
            <a:r>
              <a:rPr lang="zh-CN" altLang="en-US" dirty="0"/>
              <a:t>算法</a:t>
            </a:r>
          </a:p>
        </p:txBody>
      </p:sp>
      <p:sp>
        <p:nvSpPr>
          <p:cNvPr id="3" name="内容占位符 2"/>
          <p:cNvSpPr>
            <a:spLocks noGrp="1"/>
          </p:cNvSpPr>
          <p:nvPr>
            <p:ph idx="1"/>
          </p:nvPr>
        </p:nvSpPr>
        <p:spPr>
          <a:xfrm>
            <a:off x="452354" y="1341439"/>
            <a:ext cx="8153400" cy="624522"/>
          </a:xfrm>
        </p:spPr>
        <p:txBody>
          <a:bodyPr/>
          <a:lstStyle/>
          <a:p>
            <a:r>
              <a:rPr lang="zh-CN" altLang="en-US" dirty="0"/>
              <a:t>存储结构</a:t>
            </a:r>
            <a:endParaRPr lang="en-US" altLang="zh-CN" dirty="0"/>
          </a:p>
        </p:txBody>
      </p:sp>
      <p:grpSp>
        <p:nvGrpSpPr>
          <p:cNvPr id="84" name="组合 83"/>
          <p:cNvGrpSpPr/>
          <p:nvPr/>
        </p:nvGrpSpPr>
        <p:grpSpPr>
          <a:xfrm>
            <a:off x="106021" y="2230723"/>
            <a:ext cx="5069650" cy="3018537"/>
            <a:chOff x="429674" y="1754857"/>
            <a:chExt cx="5069650" cy="3018537"/>
          </a:xfrm>
        </p:grpSpPr>
        <p:sp>
          <p:nvSpPr>
            <p:cNvPr id="5" name="椭圆 4"/>
            <p:cNvSpPr/>
            <p:nvPr/>
          </p:nvSpPr>
          <p:spPr bwMode="auto">
            <a:xfrm>
              <a:off x="1120140" y="406908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2</a:t>
              </a:r>
              <a:endParaRPr lang="zh-CN" altLang="en-US" sz="1400" baseline="-25000" dirty="0">
                <a:latin typeface="华文中宋" panose="02010600040101010101" pitchFamily="2" charset="-122"/>
                <a:ea typeface="华文中宋" panose="02010600040101010101" pitchFamily="2" charset="-122"/>
              </a:endParaRPr>
            </a:p>
          </p:txBody>
        </p:sp>
        <p:sp>
          <p:nvSpPr>
            <p:cNvPr id="8" name="椭圆 7"/>
            <p:cNvSpPr/>
            <p:nvPr/>
          </p:nvSpPr>
          <p:spPr bwMode="auto">
            <a:xfrm>
              <a:off x="4920204" y="405384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5</a:t>
              </a:r>
              <a:endParaRPr lang="zh-CN" altLang="en-US" sz="1400" baseline="-25000" dirty="0">
                <a:latin typeface="华文中宋" panose="02010600040101010101" pitchFamily="2" charset="-122"/>
                <a:ea typeface="华文中宋" panose="02010600040101010101" pitchFamily="2" charset="-122"/>
              </a:endParaRPr>
            </a:p>
          </p:txBody>
        </p:sp>
        <p:sp>
          <p:nvSpPr>
            <p:cNvPr id="9" name="椭圆 8"/>
            <p:cNvSpPr/>
            <p:nvPr/>
          </p:nvSpPr>
          <p:spPr bwMode="auto">
            <a:xfrm>
              <a:off x="3017856" y="406908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3</a:t>
              </a:r>
              <a:endParaRPr lang="zh-CN" altLang="en-US" sz="1400" baseline="-25000" dirty="0">
                <a:latin typeface="华文中宋" panose="02010600040101010101" pitchFamily="2" charset="-122"/>
                <a:ea typeface="华文中宋" panose="02010600040101010101" pitchFamily="2" charset="-122"/>
              </a:endParaRPr>
            </a:p>
          </p:txBody>
        </p:sp>
        <p:sp>
          <p:nvSpPr>
            <p:cNvPr id="10" name="椭圆 9"/>
            <p:cNvSpPr/>
            <p:nvPr/>
          </p:nvSpPr>
          <p:spPr bwMode="auto">
            <a:xfrm>
              <a:off x="1120140" y="2391251"/>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1" name="椭圆 10"/>
            <p:cNvSpPr/>
            <p:nvPr/>
          </p:nvSpPr>
          <p:spPr bwMode="auto">
            <a:xfrm>
              <a:off x="3020172" y="2391251"/>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1</a:t>
              </a:r>
              <a:endParaRPr lang="zh-CN" altLang="en-US" sz="1400" baseline="-25000" dirty="0">
                <a:latin typeface="华文中宋" panose="02010600040101010101" pitchFamily="2" charset="-122"/>
                <a:ea typeface="华文中宋" panose="02010600040101010101" pitchFamily="2" charset="-122"/>
              </a:endParaRPr>
            </a:p>
          </p:txBody>
        </p:sp>
        <p:sp>
          <p:nvSpPr>
            <p:cNvPr id="12" name="椭圆 11"/>
            <p:cNvSpPr/>
            <p:nvPr/>
          </p:nvSpPr>
          <p:spPr bwMode="auto">
            <a:xfrm>
              <a:off x="4920204" y="2393315"/>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4</a:t>
              </a:r>
              <a:endParaRPr lang="zh-CN" altLang="en-US" sz="1400" baseline="-25000" dirty="0">
                <a:latin typeface="华文中宋" panose="02010600040101010101" pitchFamily="2" charset="-122"/>
                <a:ea typeface="华文中宋" panose="02010600040101010101" pitchFamily="2" charset="-122"/>
              </a:endParaRPr>
            </a:p>
          </p:txBody>
        </p:sp>
        <p:sp>
          <p:nvSpPr>
            <p:cNvPr id="29" name="文本框 28"/>
            <p:cNvSpPr txBox="1"/>
            <p:nvPr/>
          </p:nvSpPr>
          <p:spPr>
            <a:xfrm>
              <a:off x="3894756" y="2346494"/>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5</a:t>
              </a:r>
              <a:endParaRPr lang="en-US" altLang="zh-CN" sz="1600" baseline="-25000" dirty="0">
                <a:latin typeface="华文中宋" panose="02010600040101010101" pitchFamily="2" charset="-122"/>
                <a:ea typeface="华文中宋" panose="02010600040101010101" pitchFamily="2" charset="-122"/>
              </a:endParaRPr>
            </a:p>
          </p:txBody>
        </p:sp>
        <p:sp>
          <p:nvSpPr>
            <p:cNvPr id="43" name="任意多边形 42"/>
            <p:cNvSpPr/>
            <p:nvPr/>
          </p:nvSpPr>
          <p:spPr bwMode="auto">
            <a:xfrm>
              <a:off x="822926" y="2697480"/>
              <a:ext cx="289594" cy="1661160"/>
            </a:xfrm>
            <a:custGeom>
              <a:avLst/>
              <a:gdLst>
                <a:gd name="connsiteX0" fmla="*/ 274354 w 289594"/>
                <a:gd name="connsiteY0" fmla="*/ 1661160 h 1661160"/>
                <a:gd name="connsiteX1" fmla="*/ 34 w 289594"/>
                <a:gd name="connsiteY1" fmla="*/ 1188720 h 1661160"/>
                <a:gd name="connsiteX2" fmla="*/ 289594 w 289594"/>
                <a:gd name="connsiteY2" fmla="*/ 0 h 1661160"/>
              </a:gdLst>
              <a:ahLst/>
              <a:cxnLst>
                <a:cxn ang="0">
                  <a:pos x="connsiteX0" y="connsiteY0"/>
                </a:cxn>
                <a:cxn ang="0">
                  <a:pos x="connsiteX1" y="connsiteY1"/>
                </a:cxn>
                <a:cxn ang="0">
                  <a:pos x="connsiteX2" y="connsiteY2"/>
                </a:cxn>
              </a:cxnLst>
              <a:rect l="l" t="t" r="r" b="b"/>
              <a:pathLst>
                <a:path w="289594" h="1661160">
                  <a:moveTo>
                    <a:pt x="274354" y="1661160"/>
                  </a:moveTo>
                  <a:cubicBezTo>
                    <a:pt x="135924" y="1563370"/>
                    <a:pt x="-2506" y="1465580"/>
                    <a:pt x="34" y="1188720"/>
                  </a:cubicBezTo>
                  <a:cubicBezTo>
                    <a:pt x="2574" y="911860"/>
                    <a:pt x="289594" y="0"/>
                    <a:pt x="289594" y="0"/>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5" name="任意多边形 44"/>
            <p:cNvSpPr/>
            <p:nvPr/>
          </p:nvSpPr>
          <p:spPr bwMode="auto">
            <a:xfrm>
              <a:off x="1641456" y="2894852"/>
              <a:ext cx="164652" cy="1266415"/>
            </a:xfrm>
            <a:custGeom>
              <a:avLst/>
              <a:gdLst>
                <a:gd name="connsiteX0" fmla="*/ 0 w 152400"/>
                <a:gd name="connsiteY0" fmla="*/ 0 h 1478280"/>
                <a:gd name="connsiteX1" fmla="*/ 152400 w 152400"/>
                <a:gd name="connsiteY1" fmla="*/ 609600 h 1478280"/>
                <a:gd name="connsiteX2" fmla="*/ 0 w 152400"/>
                <a:gd name="connsiteY2" fmla="*/ 1478280 h 1478280"/>
                <a:gd name="connsiteX3" fmla="*/ 0 w 152400"/>
                <a:gd name="connsiteY3" fmla="*/ 1478280 h 1478280"/>
              </a:gdLst>
              <a:ahLst/>
              <a:cxnLst>
                <a:cxn ang="0">
                  <a:pos x="connsiteX0" y="connsiteY0"/>
                </a:cxn>
                <a:cxn ang="0">
                  <a:pos x="connsiteX1" y="connsiteY1"/>
                </a:cxn>
                <a:cxn ang="0">
                  <a:pos x="connsiteX2" y="connsiteY2"/>
                </a:cxn>
                <a:cxn ang="0">
                  <a:pos x="connsiteX3" y="connsiteY3"/>
                </a:cxn>
              </a:cxnLst>
              <a:rect l="l" t="t" r="r" b="b"/>
              <a:pathLst>
                <a:path w="152400" h="1478280">
                  <a:moveTo>
                    <a:pt x="0" y="0"/>
                  </a:moveTo>
                  <a:cubicBezTo>
                    <a:pt x="76200" y="181610"/>
                    <a:pt x="152400" y="363220"/>
                    <a:pt x="152400" y="609600"/>
                  </a:cubicBezTo>
                  <a:cubicBezTo>
                    <a:pt x="152400" y="855980"/>
                    <a:pt x="0" y="1478280"/>
                    <a:pt x="0" y="1478280"/>
                  </a:cubicBezTo>
                  <a:lnTo>
                    <a:pt x="0" y="1478280"/>
                  </a:ln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cxnSp>
          <p:nvCxnSpPr>
            <p:cNvPr id="47" name="直接连接符 46"/>
            <p:cNvCxnSpPr>
              <a:stCxn id="10" idx="6"/>
              <a:endCxn id="11" idx="2"/>
            </p:cNvCxnSpPr>
            <p:nvPr/>
          </p:nvCxnSpPr>
          <p:spPr bwMode="auto">
            <a:xfrm>
              <a:off x="1699260" y="2703671"/>
              <a:ext cx="1320912" cy="0"/>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50"/>
            <p:cNvCxnSpPr>
              <a:stCxn id="11" idx="6"/>
              <a:endCxn id="12" idx="2"/>
            </p:cNvCxnSpPr>
            <p:nvPr/>
          </p:nvCxnSpPr>
          <p:spPr bwMode="auto">
            <a:xfrm>
              <a:off x="3599292" y="2703671"/>
              <a:ext cx="1320912" cy="2064"/>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a:stCxn id="11" idx="3"/>
            </p:cNvCxnSpPr>
            <p:nvPr/>
          </p:nvCxnSpPr>
          <p:spPr bwMode="auto">
            <a:xfrm flipH="1">
              <a:off x="1706880" y="2924585"/>
              <a:ext cx="1398102" cy="1403575"/>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p:cNvCxnSpPr>
              <a:stCxn id="5" idx="6"/>
              <a:endCxn id="9" idx="2"/>
            </p:cNvCxnSpPr>
            <p:nvPr/>
          </p:nvCxnSpPr>
          <p:spPr bwMode="auto">
            <a:xfrm>
              <a:off x="1699260" y="4381500"/>
              <a:ext cx="1318596" cy="0"/>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接连接符 64"/>
            <p:cNvCxnSpPr>
              <a:stCxn id="9" idx="0"/>
              <a:endCxn id="11" idx="4"/>
            </p:cNvCxnSpPr>
            <p:nvPr/>
          </p:nvCxnSpPr>
          <p:spPr bwMode="auto">
            <a:xfrm flipV="1">
              <a:off x="3307416" y="3016091"/>
              <a:ext cx="2316" cy="1052989"/>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接连接符 66"/>
            <p:cNvCxnSpPr>
              <a:stCxn id="8" idx="2"/>
              <a:endCxn id="9" idx="6"/>
            </p:cNvCxnSpPr>
            <p:nvPr/>
          </p:nvCxnSpPr>
          <p:spPr bwMode="auto">
            <a:xfrm flipH="1">
              <a:off x="3596976" y="4366260"/>
              <a:ext cx="1323228" cy="15240"/>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任意多边形 67"/>
            <p:cNvSpPr/>
            <p:nvPr/>
          </p:nvSpPr>
          <p:spPr bwMode="auto">
            <a:xfrm>
              <a:off x="3505200" y="2788920"/>
              <a:ext cx="1417320" cy="1325880"/>
            </a:xfrm>
            <a:custGeom>
              <a:avLst/>
              <a:gdLst>
                <a:gd name="connsiteX0" fmla="*/ 0 w 1417320"/>
                <a:gd name="connsiteY0" fmla="*/ 1325880 h 1325880"/>
                <a:gd name="connsiteX1" fmla="*/ 350520 w 1417320"/>
                <a:gd name="connsiteY1" fmla="*/ 792480 h 1325880"/>
                <a:gd name="connsiteX2" fmla="*/ 1417320 w 1417320"/>
                <a:gd name="connsiteY2" fmla="*/ 0 h 1325880"/>
              </a:gdLst>
              <a:ahLst/>
              <a:cxnLst>
                <a:cxn ang="0">
                  <a:pos x="connsiteX0" y="connsiteY0"/>
                </a:cxn>
                <a:cxn ang="0">
                  <a:pos x="connsiteX1" y="connsiteY1"/>
                </a:cxn>
                <a:cxn ang="0">
                  <a:pos x="connsiteX2" y="connsiteY2"/>
                </a:cxn>
              </a:cxnLst>
              <a:rect l="l" t="t" r="r" b="b"/>
              <a:pathLst>
                <a:path w="1417320" h="1325880">
                  <a:moveTo>
                    <a:pt x="0" y="1325880"/>
                  </a:moveTo>
                  <a:cubicBezTo>
                    <a:pt x="57150" y="1169670"/>
                    <a:pt x="114300" y="1013460"/>
                    <a:pt x="350520" y="792480"/>
                  </a:cubicBezTo>
                  <a:cubicBezTo>
                    <a:pt x="586740" y="571500"/>
                    <a:pt x="1002030" y="285750"/>
                    <a:pt x="1417320" y="0"/>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69" name="任意多边形 68"/>
            <p:cNvSpPr/>
            <p:nvPr/>
          </p:nvSpPr>
          <p:spPr bwMode="auto">
            <a:xfrm>
              <a:off x="3596640" y="3032760"/>
              <a:ext cx="1478280" cy="1234440"/>
            </a:xfrm>
            <a:custGeom>
              <a:avLst/>
              <a:gdLst>
                <a:gd name="connsiteX0" fmla="*/ 1478280 w 1478280"/>
                <a:gd name="connsiteY0" fmla="*/ 0 h 1234440"/>
                <a:gd name="connsiteX1" fmla="*/ 1082040 w 1478280"/>
                <a:gd name="connsiteY1" fmla="*/ 716280 h 1234440"/>
                <a:gd name="connsiteX2" fmla="*/ 0 w 1478280"/>
                <a:gd name="connsiteY2" fmla="*/ 1234440 h 1234440"/>
              </a:gdLst>
              <a:ahLst/>
              <a:cxnLst>
                <a:cxn ang="0">
                  <a:pos x="connsiteX0" y="connsiteY0"/>
                </a:cxn>
                <a:cxn ang="0">
                  <a:pos x="connsiteX1" y="connsiteY1"/>
                </a:cxn>
                <a:cxn ang="0">
                  <a:pos x="connsiteX2" y="connsiteY2"/>
                </a:cxn>
              </a:cxnLst>
              <a:rect l="l" t="t" r="r" b="b"/>
              <a:pathLst>
                <a:path w="1478280" h="1234440">
                  <a:moveTo>
                    <a:pt x="1478280" y="0"/>
                  </a:moveTo>
                  <a:cubicBezTo>
                    <a:pt x="1403350" y="255270"/>
                    <a:pt x="1328420" y="510540"/>
                    <a:pt x="1082040" y="716280"/>
                  </a:cubicBezTo>
                  <a:cubicBezTo>
                    <a:pt x="835660" y="922020"/>
                    <a:pt x="417830" y="1078230"/>
                    <a:pt x="0" y="1234440"/>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70" name="任意多边形 69"/>
            <p:cNvSpPr/>
            <p:nvPr/>
          </p:nvSpPr>
          <p:spPr bwMode="auto">
            <a:xfrm>
              <a:off x="1402080" y="2072406"/>
              <a:ext cx="3657600" cy="396474"/>
            </a:xfrm>
            <a:custGeom>
              <a:avLst/>
              <a:gdLst>
                <a:gd name="connsiteX0" fmla="*/ 0 w 3657600"/>
                <a:gd name="connsiteY0" fmla="*/ 350754 h 396474"/>
                <a:gd name="connsiteX1" fmla="*/ 1295400 w 3657600"/>
                <a:gd name="connsiteY1" fmla="*/ 234 h 396474"/>
                <a:gd name="connsiteX2" fmla="*/ 3657600 w 3657600"/>
                <a:gd name="connsiteY2" fmla="*/ 396474 h 396474"/>
              </a:gdLst>
              <a:ahLst/>
              <a:cxnLst>
                <a:cxn ang="0">
                  <a:pos x="connsiteX0" y="connsiteY0"/>
                </a:cxn>
                <a:cxn ang="0">
                  <a:pos x="connsiteX1" y="connsiteY1"/>
                </a:cxn>
                <a:cxn ang="0">
                  <a:pos x="connsiteX2" y="connsiteY2"/>
                </a:cxn>
              </a:cxnLst>
              <a:rect l="l" t="t" r="r" b="b"/>
              <a:pathLst>
                <a:path w="3657600" h="396474">
                  <a:moveTo>
                    <a:pt x="0" y="350754"/>
                  </a:moveTo>
                  <a:cubicBezTo>
                    <a:pt x="342900" y="171684"/>
                    <a:pt x="685800" y="-7386"/>
                    <a:pt x="1295400" y="234"/>
                  </a:cubicBezTo>
                  <a:cubicBezTo>
                    <a:pt x="1905000" y="7854"/>
                    <a:pt x="2781300" y="202164"/>
                    <a:pt x="3657600" y="396474"/>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1" name="文本框 70"/>
            <p:cNvSpPr txBox="1"/>
            <p:nvPr/>
          </p:nvSpPr>
          <p:spPr>
            <a:xfrm>
              <a:off x="429674" y="3311426"/>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20</a:t>
              </a:r>
              <a:endParaRPr lang="en-US" altLang="zh-CN" sz="1600" baseline="-25000" dirty="0">
                <a:latin typeface="华文中宋" panose="02010600040101010101" pitchFamily="2" charset="-122"/>
                <a:ea typeface="华文中宋" panose="02010600040101010101" pitchFamily="2" charset="-122"/>
              </a:endParaRPr>
            </a:p>
          </p:txBody>
        </p:sp>
        <p:sp>
          <p:nvSpPr>
            <p:cNvPr id="72" name="文本框 71"/>
            <p:cNvSpPr txBox="1"/>
            <p:nvPr/>
          </p:nvSpPr>
          <p:spPr>
            <a:xfrm>
              <a:off x="1368168" y="3282583"/>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10</a:t>
              </a:r>
              <a:endParaRPr lang="en-US" altLang="zh-CN" sz="1600" baseline="-25000" dirty="0">
                <a:latin typeface="华文中宋" panose="02010600040101010101" pitchFamily="2" charset="-122"/>
                <a:ea typeface="华文中宋" panose="02010600040101010101" pitchFamily="2" charset="-122"/>
              </a:endParaRPr>
            </a:p>
          </p:txBody>
        </p:sp>
        <p:sp>
          <p:nvSpPr>
            <p:cNvPr id="73" name="文本框 72"/>
            <p:cNvSpPr txBox="1"/>
            <p:nvPr/>
          </p:nvSpPr>
          <p:spPr>
            <a:xfrm>
              <a:off x="2514210" y="175485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45</a:t>
              </a:r>
              <a:endParaRPr lang="en-US" altLang="zh-CN" sz="1600" baseline="-25000" dirty="0">
                <a:latin typeface="华文中宋" panose="02010600040101010101" pitchFamily="2" charset="-122"/>
                <a:ea typeface="华文中宋" panose="02010600040101010101" pitchFamily="2" charset="-122"/>
              </a:endParaRPr>
            </a:p>
          </p:txBody>
        </p:sp>
        <p:sp>
          <p:nvSpPr>
            <p:cNvPr id="74" name="文本框 73"/>
            <p:cNvSpPr txBox="1"/>
            <p:nvPr/>
          </p:nvSpPr>
          <p:spPr>
            <a:xfrm>
              <a:off x="2202906" y="236511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50</a:t>
              </a:r>
              <a:endParaRPr lang="en-US" altLang="zh-CN" sz="1600" baseline="-25000" dirty="0">
                <a:latin typeface="华文中宋" panose="02010600040101010101" pitchFamily="2" charset="-122"/>
                <a:ea typeface="华文中宋" panose="02010600040101010101" pitchFamily="2" charset="-122"/>
              </a:endParaRPr>
            </a:p>
          </p:txBody>
        </p:sp>
        <p:sp>
          <p:nvSpPr>
            <p:cNvPr id="75" name="文本框 74"/>
            <p:cNvSpPr txBox="1"/>
            <p:nvPr/>
          </p:nvSpPr>
          <p:spPr>
            <a:xfrm>
              <a:off x="2886012" y="3401438"/>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20</a:t>
              </a:r>
              <a:endParaRPr lang="en-US" altLang="zh-CN" sz="1600" baseline="-25000" dirty="0">
                <a:latin typeface="华文中宋" panose="02010600040101010101" pitchFamily="2" charset="-122"/>
                <a:ea typeface="华文中宋" panose="02010600040101010101" pitchFamily="2" charset="-122"/>
              </a:endParaRPr>
            </a:p>
          </p:txBody>
        </p:sp>
        <p:sp>
          <p:nvSpPr>
            <p:cNvPr id="76" name="文本框 75"/>
            <p:cNvSpPr txBox="1"/>
            <p:nvPr/>
          </p:nvSpPr>
          <p:spPr>
            <a:xfrm>
              <a:off x="2278380" y="4386013"/>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15</a:t>
              </a:r>
              <a:endParaRPr lang="en-US" altLang="zh-CN" sz="1600" baseline="-25000" dirty="0">
                <a:latin typeface="华文中宋" panose="02010600040101010101" pitchFamily="2" charset="-122"/>
                <a:ea typeface="华文中宋" panose="02010600040101010101" pitchFamily="2" charset="-122"/>
              </a:endParaRPr>
            </a:p>
          </p:txBody>
        </p:sp>
        <p:sp>
          <p:nvSpPr>
            <p:cNvPr id="77" name="文本框 76"/>
            <p:cNvSpPr txBox="1"/>
            <p:nvPr/>
          </p:nvSpPr>
          <p:spPr>
            <a:xfrm>
              <a:off x="3724170" y="3103032"/>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35</a:t>
              </a:r>
              <a:endParaRPr lang="en-US" altLang="zh-CN" sz="1600" baseline="-25000" dirty="0">
                <a:latin typeface="华文中宋" panose="02010600040101010101" pitchFamily="2" charset="-122"/>
                <a:ea typeface="华文中宋" panose="02010600040101010101" pitchFamily="2" charset="-122"/>
              </a:endParaRPr>
            </a:p>
          </p:txBody>
        </p:sp>
        <p:sp>
          <p:nvSpPr>
            <p:cNvPr id="78" name="文本框 77"/>
            <p:cNvSpPr txBox="1"/>
            <p:nvPr/>
          </p:nvSpPr>
          <p:spPr>
            <a:xfrm>
              <a:off x="2171772" y="3222188"/>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15</a:t>
              </a:r>
              <a:endParaRPr lang="en-US" altLang="zh-CN" sz="1600" baseline="-25000" dirty="0">
                <a:latin typeface="华文中宋" panose="02010600040101010101" pitchFamily="2" charset="-122"/>
                <a:ea typeface="华文中宋" panose="02010600040101010101" pitchFamily="2" charset="-122"/>
              </a:endParaRPr>
            </a:p>
          </p:txBody>
        </p:sp>
        <p:sp>
          <p:nvSpPr>
            <p:cNvPr id="79" name="文本框 78"/>
            <p:cNvSpPr txBox="1"/>
            <p:nvPr/>
          </p:nvSpPr>
          <p:spPr>
            <a:xfrm>
              <a:off x="4215566" y="353599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30</a:t>
              </a:r>
              <a:endParaRPr lang="en-US" altLang="zh-CN" sz="1600" baseline="-25000" dirty="0">
                <a:latin typeface="华文中宋" panose="02010600040101010101" pitchFamily="2" charset="-122"/>
                <a:ea typeface="华文中宋" panose="02010600040101010101" pitchFamily="2" charset="-122"/>
              </a:endParaRPr>
            </a:p>
          </p:txBody>
        </p:sp>
        <p:sp>
          <p:nvSpPr>
            <p:cNvPr id="80" name="文本框 79"/>
            <p:cNvSpPr txBox="1"/>
            <p:nvPr/>
          </p:nvSpPr>
          <p:spPr>
            <a:xfrm>
              <a:off x="4153194" y="4434840"/>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a:t>
              </a:r>
              <a:endParaRPr lang="en-US" altLang="zh-CN" sz="1600" baseline="-25000" dirty="0">
                <a:latin typeface="华文中宋" panose="02010600040101010101" pitchFamily="2" charset="-122"/>
                <a:ea typeface="华文中宋" panose="02010600040101010101" pitchFamily="2" charset="-122"/>
              </a:endParaRPr>
            </a:p>
          </p:txBody>
        </p:sp>
      </p:grpSp>
      <mc:AlternateContent xmlns:mc="http://schemas.openxmlformats.org/markup-compatibility/2006" xmlns:a14="http://schemas.microsoft.com/office/drawing/2010/main">
        <mc:Choice Requires="a14">
          <p:sp>
            <p:nvSpPr>
              <p:cNvPr id="81" name="文本框 80"/>
              <p:cNvSpPr txBox="1"/>
              <p:nvPr/>
            </p:nvSpPr>
            <p:spPr>
              <a:xfrm>
                <a:off x="5889815" y="1700766"/>
                <a:ext cx="3042500" cy="15276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50</m:t>
                                      </m:r>
                                    </m:e>
                                    <m:e>
                                      <m:r>
                                        <a:rPr lang="en-US" altLang="zh-CN" b="0" i="1" smtClean="0">
                                          <a:latin typeface="Cambria Math" panose="02040503050406030204" pitchFamily="18" charset="0"/>
                                        </a:rPr>
                                        <m:t>10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15</m:t>
                                      </m:r>
                                    </m:e>
                                  </m:mr>
                                </m:m>
                              </m:e>
                              <m:e>
                                <m:m>
                                  <m:mPr>
                                    <m:mcs>
                                      <m:mc>
                                        <m:mcPr>
                                          <m:count m:val="2"/>
                                          <m:mcJc m:val="center"/>
                                        </m:mcPr>
                                      </m:mc>
                                    </m:mcs>
                                    <m:ctrlPr>
                                      <a:rPr lang="en-US" altLang="zh-CN" i="1" smtClean="0">
                                        <a:latin typeface="Cambria Math" panose="02040503050406030204" pitchFamily="18" charset="0"/>
                                      </a:rPr>
                                    </m:ctrlPr>
                                  </m:mP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ea typeface="Cambria Math" panose="02040503050406030204" pitchFamily="18" charset="0"/>
                                                    </a:rPr>
                                                    <m:t>5</m:t>
                                                  </m:r>
                                                </m:e>
                                                <m:e>
                                                  <m:r>
                                                    <a:rPr lang="en-US" altLang="zh-CN" b="0" i="1" smtClean="0">
                                                      <a:latin typeface="Cambria Math" panose="02040503050406030204" pitchFamily="18" charset="0"/>
                                                      <a:ea typeface="Cambria Math" panose="02040503050406030204" pitchFamily="18" charset="0"/>
                                                    </a:rPr>
                                                    <m:t>  </m:t>
                                                  </m:r>
                                                  <m:r>
                                                    <m:rPr>
                                                      <m:brk m:alnAt="7"/>
                                                    </m:rPr>
                                                    <a:rPr lang="en-US" altLang="zh-CN" i="1">
                                                      <a:latin typeface="Cambria Math" panose="02040503050406030204" pitchFamily="18" charset="0"/>
                                                      <a:ea typeface="Cambria Math" panose="02040503050406030204" pitchFamily="18" charset="0"/>
                                                    </a:rPr>
                                                    <m:t>∞</m:t>
                                                  </m:r>
                                                </m:e>
                                              </m:mr>
                                            </m:m>
                                          </m:e>
                                        </m:mr>
                                      </m:m>
                                    </m:e>
                                  </m:mr>
                                </m:m>
                              </m:e>
                            </m:mr>
                            <m:m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0</m:t>
                                      </m:r>
                                    </m:e>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mr>
                                      </m:m>
                                    </m:e>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ea typeface="Cambria Math" panose="02040503050406030204" pitchFamily="18" charset="0"/>
                                              </a:rPr>
                                              <m:t>20</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mr>
                                      </m:m>
                                    </m:e>
                                    <m:e>
                                      <m:m>
                                        <m:mPr>
                                          <m:mcs>
                                            <m:mc>
                                              <m:mcPr>
                                                <m:count m:val="1"/>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mr>
                                      </m:m>
                                    </m:e>
                                  </m:mr>
                                </m:m>
                              </m:e>
                              <m:e>
                                <m:m>
                                  <m:mPr>
                                    <m:mcs>
                                      <m:mc>
                                        <m:mcPr>
                                          <m:count m:val="2"/>
                                          <m:mcJc m:val="center"/>
                                        </m:mcPr>
                                      </m:mc>
                                    </m:mcs>
                                    <m:ctrlPr>
                                      <a:rPr lang="en-US" altLang="zh-CN" i="1" smtClean="0">
                                        <a:latin typeface="Cambria Math" panose="02040503050406030204" pitchFamily="18" charset="0"/>
                                      </a:rPr>
                                    </m:ctrlPr>
                                  </m:mPr>
                                  <m:mr>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rPr>
                                              <m:t>15</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mr>
                                              <m:mr>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ea typeface="Cambria Math" panose="02040503050406030204" pitchFamily="18" charset="0"/>
                                                          </a:rPr>
                                                          <m:t>30</m:t>
                                                        </m:r>
                                                      </m:e>
                                                    </m:mr>
                                                    <m:mr>
                                                      <m:e>
                                                        <m:r>
                                                          <a:rPr lang="en-US" altLang="zh-CN" b="0" i="1" smtClean="0">
                                                            <a:latin typeface="Cambria Math" panose="02040503050406030204" pitchFamily="18" charset="0"/>
                                                          </a:rPr>
                                                          <m:t>3</m:t>
                                                        </m:r>
                                                      </m:e>
                                                    </m:mr>
                                                  </m:m>
                                                </m:e>
                                              </m:mr>
                                            </m:m>
                                          </m:e>
                                        </m:mr>
                                      </m:m>
                                    </m:e>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e>
                                                  <m:r>
                                                    <a:rPr lang="en-US" altLang="zh-CN" i="1" smtClean="0">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3</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4</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mr>
                                                  </m:m>
                                                </m:e>
                                              </m:mr>
                                            </m:m>
                                          </m:e>
                                        </m:mr>
                                      </m:m>
                                    </m:e>
                                  </m:mr>
                                </m:m>
                              </m:e>
                            </m:mr>
                          </m:m>
                        </m:e>
                      </m:d>
                    </m:oMath>
                  </m:oMathPara>
                </a14:m>
                <a:endParaRPr lang="zh-CN" altLang="en-US" dirty="0"/>
              </a:p>
            </p:txBody>
          </p:sp>
        </mc:Choice>
        <mc:Fallback xmlns="">
          <p:sp>
            <p:nvSpPr>
              <p:cNvPr id="81" name="文本框 80"/>
              <p:cNvSpPr txBox="1">
                <a:spLocks noRot="1" noChangeAspect="1" noMove="1" noResize="1" noEditPoints="1" noAdjustHandles="1" noChangeArrowheads="1" noChangeShapeType="1" noTextEdit="1"/>
              </p:cNvSpPr>
              <p:nvPr/>
            </p:nvSpPr>
            <p:spPr>
              <a:xfrm>
                <a:off x="5889815" y="1700766"/>
                <a:ext cx="3042500" cy="1527662"/>
              </a:xfrm>
              <a:prstGeom prst="rect">
                <a:avLst/>
              </a:prstGeom>
              <a:blipFill rotWithShape="0">
                <a:blip r:embed="rId2" cstate="print"/>
                <a:stretch>
                  <a:fillRect/>
                </a:stretch>
              </a:blipFill>
            </p:spPr>
            <p:txBody>
              <a:bodyPr/>
              <a:lstStyle/>
              <a:p>
                <a:r>
                  <a:rPr lang="zh-CN" altLang="en-US">
                    <a:noFill/>
                  </a:rPr>
                  <a:t> </a:t>
                </a:r>
              </a:p>
            </p:txBody>
          </p:sp>
        </mc:Fallback>
      </mc:AlternateContent>
      <p:sp>
        <p:nvSpPr>
          <p:cNvPr id="82" name="文本框 81"/>
          <p:cNvSpPr txBox="1"/>
          <p:nvPr/>
        </p:nvSpPr>
        <p:spPr>
          <a:xfrm>
            <a:off x="5943676" y="1362913"/>
            <a:ext cx="2714486" cy="502702"/>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a:p>
            <a:endParaRPr lang="zh-CN" altLang="en-US" sz="1600" baseline="-25000" dirty="0">
              <a:latin typeface="华文中宋" panose="02010600040101010101" pitchFamily="2" charset="-122"/>
              <a:ea typeface="华文中宋" panose="02010600040101010101" pitchFamily="2" charset="-122"/>
            </a:endParaRPr>
          </a:p>
        </p:txBody>
      </p:sp>
      <p:sp>
        <p:nvSpPr>
          <p:cNvPr id="83" name="文本框 82"/>
          <p:cNvSpPr txBox="1"/>
          <p:nvPr/>
        </p:nvSpPr>
        <p:spPr>
          <a:xfrm>
            <a:off x="5589005" y="1678653"/>
            <a:ext cx="535986" cy="1569660"/>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a:t>
            </a:r>
            <a:endParaRPr lang="zh-CN" altLang="en-US" sz="1600" baseline="-250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p:txBody>
      </p:sp>
      <p:cxnSp>
        <p:nvCxnSpPr>
          <p:cNvPr id="85" name="直接连接符 84"/>
          <p:cNvCxnSpPr/>
          <p:nvPr/>
        </p:nvCxnSpPr>
        <p:spPr bwMode="auto">
          <a:xfrm>
            <a:off x="4878797" y="3494021"/>
            <a:ext cx="0" cy="1035685"/>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 name="文本框 85"/>
          <p:cNvSpPr txBox="1"/>
          <p:nvPr/>
        </p:nvSpPr>
        <p:spPr>
          <a:xfrm>
            <a:off x="4857611" y="3835070"/>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7238975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Dijkstra</a:t>
            </a:r>
            <a:r>
              <a:rPr lang="zh-CN" altLang="en-US" dirty="0"/>
              <a:t>算法</a:t>
            </a:r>
          </a:p>
        </p:txBody>
      </p:sp>
      <p:sp>
        <p:nvSpPr>
          <p:cNvPr id="5" name="椭圆 4"/>
          <p:cNvSpPr/>
          <p:nvPr/>
        </p:nvSpPr>
        <p:spPr bwMode="auto">
          <a:xfrm>
            <a:off x="4567388" y="334983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2</a:t>
            </a:r>
            <a:endParaRPr lang="zh-CN" altLang="en-US" sz="1400" baseline="-25000" dirty="0">
              <a:latin typeface="华文中宋" panose="02010600040101010101" pitchFamily="2" charset="-122"/>
              <a:ea typeface="华文中宋" panose="02010600040101010101" pitchFamily="2" charset="-122"/>
            </a:endParaRPr>
          </a:p>
        </p:txBody>
      </p:sp>
      <p:sp>
        <p:nvSpPr>
          <p:cNvPr id="6" name="椭圆 5"/>
          <p:cNvSpPr/>
          <p:nvPr/>
        </p:nvSpPr>
        <p:spPr bwMode="auto">
          <a:xfrm>
            <a:off x="8367452" y="333459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5</a:t>
            </a:r>
            <a:endParaRPr lang="zh-CN" altLang="en-US" sz="1400" baseline="-25000" dirty="0">
              <a:latin typeface="华文中宋" panose="02010600040101010101" pitchFamily="2" charset="-122"/>
              <a:ea typeface="华文中宋" panose="02010600040101010101" pitchFamily="2" charset="-122"/>
            </a:endParaRPr>
          </a:p>
        </p:txBody>
      </p:sp>
      <p:sp>
        <p:nvSpPr>
          <p:cNvPr id="7" name="椭圆 6"/>
          <p:cNvSpPr/>
          <p:nvPr/>
        </p:nvSpPr>
        <p:spPr bwMode="auto">
          <a:xfrm>
            <a:off x="6465104" y="334983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3</a:t>
            </a:r>
            <a:endParaRPr lang="zh-CN" altLang="en-US" sz="1400" baseline="-25000" dirty="0">
              <a:latin typeface="华文中宋" panose="02010600040101010101" pitchFamily="2" charset="-122"/>
              <a:ea typeface="华文中宋" panose="02010600040101010101" pitchFamily="2" charset="-122"/>
            </a:endParaRPr>
          </a:p>
        </p:txBody>
      </p:sp>
      <p:sp>
        <p:nvSpPr>
          <p:cNvPr id="8" name="椭圆 7"/>
          <p:cNvSpPr/>
          <p:nvPr/>
        </p:nvSpPr>
        <p:spPr bwMode="auto">
          <a:xfrm>
            <a:off x="4567388" y="1672001"/>
            <a:ext cx="579120" cy="624840"/>
          </a:xfrm>
          <a:prstGeom prst="ellipse">
            <a:avLst/>
          </a:prstGeom>
          <a:solidFill>
            <a:srgbClr val="F874C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椭圆 8"/>
          <p:cNvSpPr/>
          <p:nvPr/>
        </p:nvSpPr>
        <p:spPr bwMode="auto">
          <a:xfrm>
            <a:off x="6467420" y="1672001"/>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1</a:t>
            </a:r>
            <a:endParaRPr lang="zh-CN" altLang="en-US" sz="1400" baseline="-25000" dirty="0">
              <a:latin typeface="华文中宋" panose="02010600040101010101" pitchFamily="2" charset="-122"/>
              <a:ea typeface="华文中宋" panose="02010600040101010101" pitchFamily="2" charset="-122"/>
            </a:endParaRPr>
          </a:p>
        </p:txBody>
      </p:sp>
      <p:sp>
        <p:nvSpPr>
          <p:cNvPr id="10" name="椭圆 9"/>
          <p:cNvSpPr/>
          <p:nvPr/>
        </p:nvSpPr>
        <p:spPr bwMode="auto">
          <a:xfrm>
            <a:off x="8367452" y="1674065"/>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4</a:t>
            </a:r>
            <a:endParaRPr lang="zh-CN" altLang="en-US" sz="1400" baseline="-25000" dirty="0">
              <a:latin typeface="华文中宋" panose="02010600040101010101" pitchFamily="2" charset="-122"/>
              <a:ea typeface="华文中宋" panose="02010600040101010101" pitchFamily="2" charset="-122"/>
            </a:endParaRPr>
          </a:p>
        </p:txBody>
      </p:sp>
      <p:sp>
        <p:nvSpPr>
          <p:cNvPr id="13" name="任意多边形 12"/>
          <p:cNvSpPr/>
          <p:nvPr/>
        </p:nvSpPr>
        <p:spPr bwMode="auto">
          <a:xfrm>
            <a:off x="5088704" y="2175602"/>
            <a:ext cx="164652" cy="1266415"/>
          </a:xfrm>
          <a:custGeom>
            <a:avLst/>
            <a:gdLst>
              <a:gd name="connsiteX0" fmla="*/ 0 w 152400"/>
              <a:gd name="connsiteY0" fmla="*/ 0 h 1478280"/>
              <a:gd name="connsiteX1" fmla="*/ 152400 w 152400"/>
              <a:gd name="connsiteY1" fmla="*/ 609600 h 1478280"/>
              <a:gd name="connsiteX2" fmla="*/ 0 w 152400"/>
              <a:gd name="connsiteY2" fmla="*/ 1478280 h 1478280"/>
              <a:gd name="connsiteX3" fmla="*/ 0 w 152400"/>
              <a:gd name="connsiteY3" fmla="*/ 1478280 h 1478280"/>
            </a:gdLst>
            <a:ahLst/>
            <a:cxnLst>
              <a:cxn ang="0">
                <a:pos x="connsiteX0" y="connsiteY0"/>
              </a:cxn>
              <a:cxn ang="0">
                <a:pos x="connsiteX1" y="connsiteY1"/>
              </a:cxn>
              <a:cxn ang="0">
                <a:pos x="connsiteX2" y="connsiteY2"/>
              </a:cxn>
              <a:cxn ang="0">
                <a:pos x="connsiteX3" y="connsiteY3"/>
              </a:cxn>
            </a:cxnLst>
            <a:rect l="l" t="t" r="r" b="b"/>
            <a:pathLst>
              <a:path w="152400" h="1478280">
                <a:moveTo>
                  <a:pt x="0" y="0"/>
                </a:moveTo>
                <a:cubicBezTo>
                  <a:pt x="76200" y="181610"/>
                  <a:pt x="152400" y="363220"/>
                  <a:pt x="152400" y="609600"/>
                </a:cubicBezTo>
                <a:cubicBezTo>
                  <a:pt x="152400" y="855980"/>
                  <a:pt x="0" y="1478280"/>
                  <a:pt x="0" y="1478280"/>
                </a:cubicBezTo>
                <a:lnTo>
                  <a:pt x="0" y="1478280"/>
                </a:ln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cxnSp>
        <p:nvCxnSpPr>
          <p:cNvPr id="14" name="直接连接符 13"/>
          <p:cNvCxnSpPr>
            <a:stCxn id="8" idx="6"/>
            <a:endCxn id="9" idx="2"/>
          </p:cNvCxnSpPr>
          <p:nvPr/>
        </p:nvCxnSpPr>
        <p:spPr bwMode="auto">
          <a:xfrm>
            <a:off x="5146508" y="1984421"/>
            <a:ext cx="1320912" cy="0"/>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任意多边形 21"/>
          <p:cNvSpPr/>
          <p:nvPr/>
        </p:nvSpPr>
        <p:spPr bwMode="auto">
          <a:xfrm>
            <a:off x="4849328" y="1311790"/>
            <a:ext cx="3657600" cy="396474"/>
          </a:xfrm>
          <a:custGeom>
            <a:avLst/>
            <a:gdLst>
              <a:gd name="connsiteX0" fmla="*/ 0 w 3657600"/>
              <a:gd name="connsiteY0" fmla="*/ 350754 h 396474"/>
              <a:gd name="connsiteX1" fmla="*/ 1295400 w 3657600"/>
              <a:gd name="connsiteY1" fmla="*/ 234 h 396474"/>
              <a:gd name="connsiteX2" fmla="*/ 3657600 w 3657600"/>
              <a:gd name="connsiteY2" fmla="*/ 396474 h 396474"/>
            </a:gdLst>
            <a:ahLst/>
            <a:cxnLst>
              <a:cxn ang="0">
                <a:pos x="connsiteX0" y="connsiteY0"/>
              </a:cxn>
              <a:cxn ang="0">
                <a:pos x="connsiteX1" y="connsiteY1"/>
              </a:cxn>
              <a:cxn ang="0">
                <a:pos x="connsiteX2" y="connsiteY2"/>
              </a:cxn>
            </a:cxnLst>
            <a:rect l="l" t="t" r="r" b="b"/>
            <a:pathLst>
              <a:path w="3657600" h="396474">
                <a:moveTo>
                  <a:pt x="0" y="350754"/>
                </a:moveTo>
                <a:cubicBezTo>
                  <a:pt x="342900" y="171684"/>
                  <a:pt x="685800" y="-7386"/>
                  <a:pt x="1295400" y="234"/>
                </a:cubicBezTo>
                <a:cubicBezTo>
                  <a:pt x="1905000" y="7854"/>
                  <a:pt x="2781300" y="202164"/>
                  <a:pt x="3657600" y="396474"/>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文本框 23"/>
          <p:cNvSpPr txBox="1"/>
          <p:nvPr/>
        </p:nvSpPr>
        <p:spPr>
          <a:xfrm>
            <a:off x="4815416" y="2563333"/>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10</a:t>
            </a:r>
            <a:endParaRPr lang="en-US" altLang="zh-CN" sz="1600" baseline="-25000" dirty="0">
              <a:latin typeface="华文中宋" panose="02010600040101010101" pitchFamily="2" charset="-122"/>
              <a:ea typeface="华文中宋" panose="02010600040101010101" pitchFamily="2" charset="-122"/>
            </a:endParaRPr>
          </a:p>
        </p:txBody>
      </p:sp>
      <p:sp>
        <p:nvSpPr>
          <p:cNvPr id="25" name="文本框 24"/>
          <p:cNvSpPr txBox="1"/>
          <p:nvPr/>
        </p:nvSpPr>
        <p:spPr>
          <a:xfrm>
            <a:off x="5961458" y="103560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45</a:t>
            </a:r>
            <a:endParaRPr lang="en-US" altLang="zh-CN" sz="1600" baseline="-25000" dirty="0">
              <a:latin typeface="华文中宋" panose="02010600040101010101" pitchFamily="2" charset="-122"/>
              <a:ea typeface="华文中宋" panose="02010600040101010101" pitchFamily="2" charset="-122"/>
            </a:endParaRPr>
          </a:p>
        </p:txBody>
      </p:sp>
      <p:sp>
        <p:nvSpPr>
          <p:cNvPr id="26" name="文本框 25"/>
          <p:cNvSpPr txBox="1"/>
          <p:nvPr/>
        </p:nvSpPr>
        <p:spPr>
          <a:xfrm>
            <a:off x="5650154" y="164586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50</a:t>
            </a:r>
            <a:endParaRPr lang="en-US" altLang="zh-CN" sz="1600" baseline="-25000"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graphicFrame>
            <p:nvGraphicFramePr>
              <p:cNvPr id="38" name="表格 37"/>
              <p:cNvGraphicFramePr>
                <a:graphicFrameLocks noGrp="1"/>
              </p:cNvGraphicFramePr>
              <p:nvPr>
                <p:extLst>
                  <p:ext uri="{D42A27DB-BD31-4B8C-83A1-F6EECF244321}">
                    <p14:modId xmlns:p14="http://schemas.microsoft.com/office/powerpoint/2010/main" val="2450349534"/>
                  </p:ext>
                </p:extLst>
              </p:nvPr>
            </p:nvGraphicFramePr>
            <p:xfrm>
              <a:off x="84428" y="4029682"/>
              <a:ext cx="6467803" cy="2595880"/>
            </p:xfrm>
            <a:graphic>
              <a:graphicData uri="http://schemas.openxmlformats.org/drawingml/2006/table">
                <a:tbl>
                  <a:tblPr firstRow="1" bandRow="1">
                    <a:tableStyleId>{5C22544A-7EE6-4342-B048-85BDC9FD1C3A}</a:tableStyleId>
                  </a:tblPr>
                  <a:tblGrid>
                    <a:gridCol w="2837103">
                      <a:extLst>
                        <a:ext uri="{9D8B030D-6E8A-4147-A177-3AD203B41FA5}">
                          <a16:colId xmlns:a16="http://schemas.microsoft.com/office/drawing/2014/main" val="20000"/>
                        </a:ext>
                      </a:extLst>
                    </a:gridCol>
                    <a:gridCol w="726140">
                      <a:extLst>
                        <a:ext uri="{9D8B030D-6E8A-4147-A177-3AD203B41FA5}">
                          <a16:colId xmlns:a16="http://schemas.microsoft.com/office/drawing/2014/main" val="20001"/>
                        </a:ext>
                      </a:extLst>
                    </a:gridCol>
                    <a:gridCol w="726140">
                      <a:extLst>
                        <a:ext uri="{9D8B030D-6E8A-4147-A177-3AD203B41FA5}">
                          <a16:colId xmlns:a16="http://schemas.microsoft.com/office/drawing/2014/main" val="20002"/>
                        </a:ext>
                      </a:extLst>
                    </a:gridCol>
                    <a:gridCol w="726140">
                      <a:extLst>
                        <a:ext uri="{9D8B030D-6E8A-4147-A177-3AD203B41FA5}">
                          <a16:colId xmlns:a16="http://schemas.microsoft.com/office/drawing/2014/main" val="20003"/>
                        </a:ext>
                      </a:extLst>
                    </a:gridCol>
                    <a:gridCol w="726140">
                      <a:extLst>
                        <a:ext uri="{9D8B030D-6E8A-4147-A177-3AD203B41FA5}">
                          <a16:colId xmlns:a16="http://schemas.microsoft.com/office/drawing/2014/main" val="20004"/>
                        </a:ext>
                      </a:extLst>
                    </a:gridCol>
                    <a:gridCol w="726140">
                      <a:extLst>
                        <a:ext uri="{9D8B030D-6E8A-4147-A177-3AD203B41FA5}">
                          <a16:colId xmlns:a16="http://schemas.microsoft.com/office/drawing/2014/main" val="20005"/>
                        </a:ext>
                      </a:extLst>
                    </a:gridCol>
                  </a:tblGrid>
                  <a:tr h="370840">
                    <a:tc>
                      <a:txBody>
                        <a:bodyPr/>
                        <a:lstStyle/>
                        <a:p>
                          <a:pPr algn="ctr"/>
                          <a:r>
                            <a:rPr lang="en-US" altLang="zh-CN" dirty="0">
                              <a:solidFill>
                                <a:srgbClr val="002060"/>
                              </a:solidFill>
                              <a:latin typeface="华文中宋" panose="02010600040101010101" pitchFamily="2" charset="-122"/>
                              <a:ea typeface="华文中宋" panose="02010600040101010101" pitchFamily="2" charset="-122"/>
                            </a:rPr>
                            <a:t>U</a:t>
                          </a:r>
                          <a:endParaRPr lang="zh-CN" altLang="en-US"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solidFill>
                                <a:srgbClr val="002060"/>
                              </a:solidFill>
                              <a:latin typeface="华文中宋" panose="02010600040101010101" pitchFamily="2" charset="-122"/>
                              <a:ea typeface="华文中宋" panose="02010600040101010101" pitchFamily="2" charset="-122"/>
                            </a:rPr>
                            <a:t>V</a:t>
                          </a:r>
                          <a:r>
                            <a:rPr lang="en-US" altLang="zh-CN" baseline="-25000" dirty="0">
                              <a:solidFill>
                                <a:srgbClr val="002060"/>
                              </a:solidFill>
                              <a:latin typeface="华文中宋" panose="02010600040101010101" pitchFamily="2" charset="-122"/>
                              <a:ea typeface="华文中宋" panose="02010600040101010101" pitchFamily="2" charset="-122"/>
                            </a:rPr>
                            <a:t>1</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solidFill>
                                <a:srgbClr val="002060"/>
                              </a:solidFill>
                              <a:latin typeface="华文中宋" panose="02010600040101010101" pitchFamily="2" charset="-122"/>
                              <a:ea typeface="华文中宋" panose="02010600040101010101" pitchFamily="2" charset="-122"/>
                            </a:rPr>
                            <a:t>V</a:t>
                          </a:r>
                          <a:r>
                            <a:rPr lang="en-US" altLang="zh-CN" baseline="-25000" dirty="0">
                              <a:solidFill>
                                <a:srgbClr val="002060"/>
                              </a:solidFill>
                              <a:latin typeface="华文中宋" panose="02010600040101010101" pitchFamily="2" charset="-122"/>
                              <a:ea typeface="华文中宋" panose="02010600040101010101" pitchFamily="2" charset="-122"/>
                            </a:rPr>
                            <a:t>2</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solidFill>
                                <a:srgbClr val="002060"/>
                              </a:solidFill>
                              <a:latin typeface="华文中宋" panose="02010600040101010101" pitchFamily="2" charset="-122"/>
                              <a:ea typeface="华文中宋" panose="02010600040101010101" pitchFamily="2" charset="-122"/>
                            </a:rPr>
                            <a:t>V</a:t>
                          </a:r>
                          <a:r>
                            <a:rPr lang="en-US" altLang="zh-CN" baseline="-25000" dirty="0">
                              <a:solidFill>
                                <a:srgbClr val="002060"/>
                              </a:solidFill>
                              <a:latin typeface="华文中宋" panose="02010600040101010101" pitchFamily="2" charset="-122"/>
                              <a:ea typeface="华文中宋" panose="02010600040101010101" pitchFamily="2" charset="-122"/>
                            </a:rPr>
                            <a:t>3</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solidFill>
                                <a:srgbClr val="002060"/>
                              </a:solidFill>
                              <a:latin typeface="华文中宋" panose="02010600040101010101" pitchFamily="2" charset="-122"/>
                              <a:ea typeface="华文中宋" panose="02010600040101010101" pitchFamily="2" charset="-122"/>
                            </a:rPr>
                            <a:t>V</a:t>
                          </a:r>
                          <a:r>
                            <a:rPr lang="en-US" altLang="zh-CN" baseline="-25000" dirty="0">
                              <a:solidFill>
                                <a:srgbClr val="002060"/>
                              </a:solidFill>
                              <a:latin typeface="华文中宋" panose="02010600040101010101" pitchFamily="2" charset="-122"/>
                              <a:ea typeface="华文中宋" panose="02010600040101010101" pitchFamily="2" charset="-122"/>
                            </a:rPr>
                            <a:t>4</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solidFill>
                                <a:srgbClr val="002060"/>
                              </a:solidFill>
                              <a:latin typeface="华文中宋" panose="02010600040101010101" pitchFamily="2" charset="-122"/>
                              <a:ea typeface="华文中宋" panose="02010600040101010101" pitchFamily="2" charset="-122"/>
                            </a:rPr>
                            <a:t>V</a:t>
                          </a:r>
                          <a:r>
                            <a:rPr lang="en-US" altLang="zh-CN" baseline="-25000" dirty="0">
                              <a:solidFill>
                                <a:srgbClr val="002060"/>
                              </a:solidFill>
                              <a:latin typeface="华文中宋" panose="02010600040101010101" pitchFamily="2" charset="-122"/>
                              <a:ea typeface="华文中宋" panose="02010600040101010101" pitchFamily="2" charset="-122"/>
                            </a:rPr>
                            <a:t>5</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extLst>
                      <a:ext uri="{0D108BD9-81ED-4DB2-BD59-A6C34878D82A}">
                        <a16:rowId xmlns:a16="http://schemas.microsoft.com/office/drawing/2014/main" val="10000"/>
                      </a:ext>
                    </a:extLst>
                  </a:tr>
                  <a:tr h="370840">
                    <a:tc>
                      <a:txBody>
                        <a:bodyPr/>
                        <a:lstStyle/>
                        <a:p>
                          <a:pPr algn="ctr"/>
                          <a:r>
                            <a:rPr lang="en-US" altLang="zh-CN"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0 </a:t>
                          </a:r>
                          <a:r>
                            <a:rPr lang="en-US" altLang="zh-CN" baseline="0" dirty="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50</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10</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14:m>
                            <m:oMathPara xmlns:m="http://schemas.openxmlformats.org/officeDocument/2006/math">
                              <m:oMathParaPr>
                                <m:jc m:val="centerGroup"/>
                              </m:oMathParaPr>
                              <m:oMath xmlns:m="http://schemas.openxmlformats.org/officeDocument/2006/math">
                                <m:r>
                                  <m:rPr>
                                    <m:brk m:alnAt="7"/>
                                  </m:rPr>
                                  <a:rPr lang="en-US" altLang="zh-CN" i="1" smtClean="0">
                                    <a:latin typeface="Cambria Math" panose="02040503050406030204" pitchFamily="18" charset="0"/>
                                    <a:ea typeface="Cambria Math" panose="02040503050406030204" pitchFamily="18" charset="0"/>
                                  </a:rPr>
                                  <m:t>∞</m:t>
                                </m:r>
                              </m:oMath>
                            </m:oMathPara>
                          </a14:m>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14:m>
                            <m:oMathPara xmlns:m="http://schemas.openxmlformats.org/officeDocument/2006/math">
                              <m:oMathParaPr>
                                <m:jc m:val="centerGroup"/>
                              </m:oMathParaPr>
                              <m:oMath xmlns:m="http://schemas.openxmlformats.org/officeDocument/2006/math">
                                <m:r>
                                  <m:rPr>
                                    <m:brk m:alnAt="7"/>
                                  </m:rPr>
                                  <a:rPr lang="en-US" altLang="zh-CN" i="1" smtClean="0">
                                    <a:latin typeface="Cambria Math" panose="02040503050406030204" pitchFamily="18" charset="0"/>
                                    <a:ea typeface="Cambria Math" panose="02040503050406030204" pitchFamily="18" charset="0"/>
                                  </a:rPr>
                                  <m:t>∞</m:t>
                                </m:r>
                              </m:oMath>
                            </m:oMathPara>
                          </a14:m>
                          <a:endParaRPr lang="zh-CN" altLang="en-US" dirty="0">
                            <a:latin typeface="华文中宋" panose="02010600040101010101" pitchFamily="2" charset="-122"/>
                            <a:ea typeface="华文中宋" panose="02010600040101010101" pitchFamily="2" charset="-122"/>
                          </a:endParaRPr>
                        </a:p>
                      </a:txBody>
                      <a:tcPr anchor="ct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0</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2 </a:t>
                          </a:r>
                          <a:r>
                            <a:rPr lang="en-US" altLang="zh-CN" baseline="0" dirty="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extLst>
                      <a:ext uri="{0D108BD9-81ED-4DB2-BD59-A6C34878D82A}">
                        <a16:rowId xmlns:a16="http://schemas.microsoft.com/office/drawing/2014/main" val="10002"/>
                      </a:ext>
                    </a:extLst>
                  </a:tr>
                  <a:tr h="370840">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extLst>
                      <a:ext uri="{0D108BD9-81ED-4DB2-BD59-A6C34878D82A}">
                        <a16:rowId xmlns:a16="http://schemas.microsoft.com/office/drawing/2014/main" val="10003"/>
                      </a:ext>
                    </a:extLst>
                  </a:tr>
                  <a:tr h="370840">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extLst>
                      <a:ext uri="{0D108BD9-81ED-4DB2-BD59-A6C34878D82A}">
                        <a16:rowId xmlns:a16="http://schemas.microsoft.com/office/drawing/2014/main" val="10004"/>
                      </a:ext>
                    </a:extLst>
                  </a:tr>
                  <a:tr h="370840">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extLst>
                      <a:ext uri="{0D108BD9-81ED-4DB2-BD59-A6C34878D82A}">
                        <a16:rowId xmlns:a16="http://schemas.microsoft.com/office/drawing/2014/main" val="10005"/>
                      </a:ext>
                    </a:extLst>
                  </a:tr>
                  <a:tr h="370840">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extLst>
                      <a:ext uri="{0D108BD9-81ED-4DB2-BD59-A6C34878D82A}">
                        <a16:rowId xmlns:a16="http://schemas.microsoft.com/office/drawing/2014/main" val="10006"/>
                      </a:ext>
                    </a:extLst>
                  </a:tr>
                </a:tbl>
              </a:graphicData>
            </a:graphic>
          </p:graphicFrame>
        </mc:Choice>
        <mc:Fallback xmlns="">
          <p:graphicFrame>
            <p:nvGraphicFramePr>
              <p:cNvPr id="38" name="表格 37"/>
              <p:cNvGraphicFramePr>
                <a:graphicFrameLocks noGrp="1"/>
              </p:cNvGraphicFramePr>
              <p:nvPr>
                <p:extLst>
                  <p:ext uri="{D42A27DB-BD31-4B8C-83A1-F6EECF244321}">
                    <p14:modId xmlns:p14="http://schemas.microsoft.com/office/powerpoint/2010/main" xmlns="" xmlns:a14="http://schemas.microsoft.com/office/drawing/2010/main" val="2450349534"/>
                  </p:ext>
                </p:extLst>
              </p:nvPr>
            </p:nvGraphicFramePr>
            <p:xfrm>
              <a:off x="84428" y="4029682"/>
              <a:ext cx="6467803" cy="2595880"/>
            </p:xfrm>
            <a:graphic>
              <a:graphicData uri="http://schemas.openxmlformats.org/drawingml/2006/table">
                <a:tbl>
                  <a:tblPr firstRow="1" bandRow="1">
                    <a:tableStyleId>{5C22544A-7EE6-4342-B048-85BDC9FD1C3A}</a:tableStyleId>
                  </a:tblPr>
                  <a:tblGrid>
                    <a:gridCol w="2837103"/>
                    <a:gridCol w="726140"/>
                    <a:gridCol w="726140"/>
                    <a:gridCol w="726140"/>
                    <a:gridCol w="726140"/>
                    <a:gridCol w="726140"/>
                  </a:tblGrid>
                  <a:tr h="370840">
                    <a:tc>
                      <a:txBody>
                        <a:bodyPr/>
                        <a:lstStyle/>
                        <a:p>
                          <a:pPr algn="ctr"/>
                          <a:r>
                            <a:rPr lang="en-US" altLang="zh-CN" dirty="0" smtClean="0">
                              <a:solidFill>
                                <a:srgbClr val="002060"/>
                              </a:solidFill>
                              <a:latin typeface="华文中宋" panose="02010600040101010101" pitchFamily="2" charset="-122"/>
                              <a:ea typeface="华文中宋" panose="02010600040101010101" pitchFamily="2" charset="-122"/>
                            </a:rPr>
                            <a:t>U</a:t>
                          </a:r>
                          <a:endParaRPr lang="zh-CN" altLang="en-US"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solidFill>
                                <a:srgbClr val="002060"/>
                              </a:solidFill>
                              <a:latin typeface="华文中宋" panose="02010600040101010101" pitchFamily="2" charset="-122"/>
                              <a:ea typeface="华文中宋" panose="02010600040101010101" pitchFamily="2" charset="-122"/>
                            </a:rPr>
                            <a:t>V</a:t>
                          </a:r>
                          <a:r>
                            <a:rPr lang="en-US" altLang="zh-CN" baseline="-25000" dirty="0" smtClean="0">
                              <a:solidFill>
                                <a:srgbClr val="002060"/>
                              </a:solidFill>
                              <a:latin typeface="华文中宋" panose="02010600040101010101" pitchFamily="2" charset="-122"/>
                              <a:ea typeface="华文中宋" panose="02010600040101010101" pitchFamily="2" charset="-122"/>
                            </a:rPr>
                            <a:t>1</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solidFill>
                                <a:srgbClr val="002060"/>
                              </a:solidFill>
                              <a:latin typeface="华文中宋" panose="02010600040101010101" pitchFamily="2" charset="-122"/>
                              <a:ea typeface="华文中宋" panose="02010600040101010101" pitchFamily="2" charset="-122"/>
                            </a:rPr>
                            <a:t>V</a:t>
                          </a:r>
                          <a:r>
                            <a:rPr lang="en-US" altLang="zh-CN" baseline="-25000" dirty="0" smtClean="0">
                              <a:solidFill>
                                <a:srgbClr val="002060"/>
                              </a:solidFill>
                              <a:latin typeface="华文中宋" panose="02010600040101010101" pitchFamily="2" charset="-122"/>
                              <a:ea typeface="华文中宋" panose="02010600040101010101" pitchFamily="2" charset="-122"/>
                            </a:rPr>
                            <a:t>2</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solidFill>
                                <a:srgbClr val="002060"/>
                              </a:solidFill>
                              <a:latin typeface="华文中宋" panose="02010600040101010101" pitchFamily="2" charset="-122"/>
                              <a:ea typeface="华文中宋" panose="02010600040101010101" pitchFamily="2" charset="-122"/>
                            </a:rPr>
                            <a:t>V</a:t>
                          </a:r>
                          <a:r>
                            <a:rPr lang="en-US" altLang="zh-CN" baseline="-25000" dirty="0" smtClean="0">
                              <a:solidFill>
                                <a:srgbClr val="002060"/>
                              </a:solidFill>
                              <a:latin typeface="华文中宋" panose="02010600040101010101" pitchFamily="2" charset="-122"/>
                              <a:ea typeface="华文中宋" panose="02010600040101010101" pitchFamily="2" charset="-122"/>
                            </a:rPr>
                            <a:t>3</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solidFill>
                                <a:srgbClr val="002060"/>
                              </a:solidFill>
                              <a:latin typeface="华文中宋" panose="02010600040101010101" pitchFamily="2" charset="-122"/>
                              <a:ea typeface="华文中宋" panose="02010600040101010101" pitchFamily="2" charset="-122"/>
                            </a:rPr>
                            <a:t>V</a:t>
                          </a:r>
                          <a:r>
                            <a:rPr lang="en-US" altLang="zh-CN" baseline="-25000" dirty="0" smtClean="0">
                              <a:solidFill>
                                <a:srgbClr val="002060"/>
                              </a:solidFill>
                              <a:latin typeface="华文中宋" panose="02010600040101010101" pitchFamily="2" charset="-122"/>
                              <a:ea typeface="华文中宋" panose="02010600040101010101" pitchFamily="2" charset="-122"/>
                            </a:rPr>
                            <a:t>4</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solidFill>
                                <a:srgbClr val="002060"/>
                              </a:solidFill>
                              <a:latin typeface="华文中宋" panose="02010600040101010101" pitchFamily="2" charset="-122"/>
                              <a:ea typeface="华文中宋" panose="02010600040101010101" pitchFamily="2" charset="-122"/>
                            </a:rPr>
                            <a:t>V</a:t>
                          </a:r>
                          <a:r>
                            <a:rPr lang="en-US" altLang="zh-CN" baseline="-25000" dirty="0" smtClean="0">
                              <a:solidFill>
                                <a:srgbClr val="002060"/>
                              </a:solidFill>
                              <a:latin typeface="华文中宋" panose="02010600040101010101" pitchFamily="2" charset="-122"/>
                              <a:ea typeface="华文中宋" panose="02010600040101010101" pitchFamily="2" charset="-122"/>
                            </a:rPr>
                            <a:t>5</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tr>
                  <a:tr h="370840">
                    <a:tc>
                      <a:txBody>
                        <a:bodyPr/>
                        <a:lstStyle/>
                        <a:p>
                          <a:pPr algn="ctr"/>
                          <a:r>
                            <a:rPr lang="en-US" altLang="zh-CN"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0 </a:t>
                          </a:r>
                          <a:r>
                            <a:rPr lang="en-US" altLang="zh-CN" baseline="0" dirty="0" smtClean="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latin typeface="华文中宋" panose="02010600040101010101" pitchFamily="2" charset="-122"/>
                              <a:ea typeface="华文中宋" panose="02010600040101010101" pitchFamily="2" charset="-122"/>
                            </a:rPr>
                            <a:t>50</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latin typeface="华文中宋" panose="02010600040101010101" pitchFamily="2" charset="-122"/>
                              <a:ea typeface="华文中宋" panose="02010600040101010101" pitchFamily="2" charset="-122"/>
                            </a:rPr>
                            <a:t>10</a:t>
                          </a:r>
                          <a:endParaRPr lang="zh-CN" altLang="en-US" dirty="0">
                            <a:latin typeface="华文中宋" panose="02010600040101010101" pitchFamily="2" charset="-122"/>
                            <a:ea typeface="华文中宋" panose="02010600040101010101" pitchFamily="2" charset="-122"/>
                          </a:endParaRPr>
                        </a:p>
                      </a:txBody>
                      <a:tcPr anchor="ctr"/>
                    </a:tc>
                    <a:tc>
                      <a:txBody>
                        <a:bodyPr/>
                        <a:lstStyle/>
                        <a:p>
                          <a:endParaRPr lang="zh-CN"/>
                        </a:p>
                      </a:txBody>
                      <a:tcPr anchor="ctr">
                        <a:blipFill rotWithShape="0">
                          <a:blip r:embed="rId2"/>
                          <a:stretch>
                            <a:fillRect l="-587500" t="-108197" r="-202500" b="-501639"/>
                          </a:stretch>
                        </a:blipFill>
                      </a:tcPr>
                    </a:tc>
                    <a:tc>
                      <a:txBody>
                        <a:bodyPr/>
                        <a:lstStyle/>
                        <a:p>
                          <a:pPr algn="ctr"/>
                          <a:r>
                            <a:rPr lang="en-US" altLang="zh-CN" dirty="0" smtClean="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endParaRPr lang="zh-CN"/>
                        </a:p>
                      </a:txBody>
                      <a:tcPr anchor="ctr">
                        <a:blipFill rotWithShape="0">
                          <a:blip r:embed="rId2"/>
                          <a:stretch>
                            <a:fillRect l="-793277" t="-108197" r="-4202" b="-501639"/>
                          </a:stretch>
                        </a:blip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0</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2 </a:t>
                          </a:r>
                          <a:r>
                            <a:rPr lang="en-US" altLang="zh-CN" baseline="0" dirty="0" smtClean="0">
                              <a:latin typeface="华文中宋" panose="02010600040101010101" pitchFamily="2" charset="-122"/>
                              <a:ea typeface="华文中宋" panose="02010600040101010101" pitchFamily="2" charset="-122"/>
                            </a:rPr>
                            <a:t>}</a:t>
                          </a:r>
                          <a:endParaRPr lang="zh-CN" altLang="en-US" baseline="0" dirty="0" smtClean="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r>
                  <a:tr h="370840">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r>
                  <a:tr h="370840">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r>
                  <a:tr h="370840">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r>
                  <a:tr h="370840">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r>
                </a:tbl>
              </a:graphicData>
            </a:graphic>
          </p:graphicFrame>
        </mc:Fallback>
      </mc:AlternateContent>
      <mc:AlternateContent xmlns:mc="http://schemas.openxmlformats.org/markup-compatibility/2006" xmlns:a14="http://schemas.microsoft.com/office/drawing/2010/main">
        <mc:Choice Requires="a14">
          <p:sp>
            <p:nvSpPr>
              <p:cNvPr id="39" name="文本框 38"/>
              <p:cNvSpPr txBox="1"/>
              <p:nvPr/>
            </p:nvSpPr>
            <p:spPr>
              <a:xfrm>
                <a:off x="483908" y="1687719"/>
                <a:ext cx="3042500" cy="15276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50</m:t>
                                      </m:r>
                                    </m:e>
                                    <m:e>
                                      <m:r>
                                        <a:rPr lang="en-US" altLang="zh-CN" b="0" i="1" smtClean="0">
                                          <a:latin typeface="Cambria Math" panose="02040503050406030204" pitchFamily="18" charset="0"/>
                                        </a:rPr>
                                        <m:t>10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15</m:t>
                                      </m:r>
                                    </m:e>
                                  </m:mr>
                                </m:m>
                              </m:e>
                              <m:e>
                                <m:m>
                                  <m:mPr>
                                    <m:mcs>
                                      <m:mc>
                                        <m:mcPr>
                                          <m:count m:val="2"/>
                                          <m:mcJc m:val="center"/>
                                        </m:mcPr>
                                      </m:mc>
                                    </m:mcs>
                                    <m:ctrlPr>
                                      <a:rPr lang="en-US" altLang="zh-CN" i="1" smtClean="0">
                                        <a:latin typeface="Cambria Math" panose="02040503050406030204" pitchFamily="18" charset="0"/>
                                      </a:rPr>
                                    </m:ctrlPr>
                                  </m:mP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ea typeface="Cambria Math" panose="02040503050406030204" pitchFamily="18" charset="0"/>
                                                    </a:rPr>
                                                    <m:t>5</m:t>
                                                  </m:r>
                                                </m:e>
                                                <m:e>
                                                  <m:r>
                                                    <a:rPr lang="en-US" altLang="zh-CN" b="0" i="1" smtClean="0">
                                                      <a:latin typeface="Cambria Math" panose="02040503050406030204" pitchFamily="18" charset="0"/>
                                                      <a:ea typeface="Cambria Math" panose="02040503050406030204" pitchFamily="18" charset="0"/>
                                                    </a:rPr>
                                                    <m:t>  </m:t>
                                                  </m:r>
                                                  <m:r>
                                                    <m:rPr>
                                                      <m:brk m:alnAt="7"/>
                                                    </m:rPr>
                                                    <a:rPr lang="en-US" altLang="zh-CN" i="1">
                                                      <a:latin typeface="Cambria Math" panose="02040503050406030204" pitchFamily="18" charset="0"/>
                                                      <a:ea typeface="Cambria Math" panose="02040503050406030204" pitchFamily="18" charset="0"/>
                                                    </a:rPr>
                                                    <m:t>∞</m:t>
                                                  </m:r>
                                                </m:e>
                                              </m:mr>
                                            </m:m>
                                          </m:e>
                                        </m:mr>
                                      </m:m>
                                    </m:e>
                                  </m:mr>
                                </m:m>
                              </m:e>
                            </m:mr>
                            <m:m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0</m:t>
                                      </m:r>
                                    </m:e>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mr>
                                      </m:m>
                                    </m:e>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ea typeface="Cambria Math" panose="02040503050406030204" pitchFamily="18" charset="0"/>
                                              </a:rPr>
                                              <m:t>20</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mr>
                                      </m:m>
                                    </m:e>
                                    <m:e>
                                      <m:m>
                                        <m:mPr>
                                          <m:mcs>
                                            <m:mc>
                                              <m:mcPr>
                                                <m:count m:val="1"/>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mr>
                                      </m:m>
                                    </m:e>
                                  </m:mr>
                                </m:m>
                              </m:e>
                              <m:e>
                                <m:m>
                                  <m:mPr>
                                    <m:mcs>
                                      <m:mc>
                                        <m:mcPr>
                                          <m:count m:val="2"/>
                                          <m:mcJc m:val="center"/>
                                        </m:mcPr>
                                      </m:mc>
                                    </m:mcs>
                                    <m:ctrlPr>
                                      <a:rPr lang="en-US" altLang="zh-CN" i="1" smtClean="0">
                                        <a:latin typeface="Cambria Math" panose="02040503050406030204" pitchFamily="18" charset="0"/>
                                      </a:rPr>
                                    </m:ctrlPr>
                                  </m:mPr>
                                  <m:mr>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rPr>
                                              <m:t>15</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mr>
                                              <m:mr>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ea typeface="Cambria Math" panose="02040503050406030204" pitchFamily="18" charset="0"/>
                                                          </a:rPr>
                                                          <m:t>30</m:t>
                                                        </m:r>
                                                      </m:e>
                                                    </m:mr>
                                                    <m:mr>
                                                      <m:e>
                                                        <m:r>
                                                          <a:rPr lang="en-US" altLang="zh-CN" b="0" i="1" smtClean="0">
                                                            <a:latin typeface="Cambria Math" panose="02040503050406030204" pitchFamily="18" charset="0"/>
                                                          </a:rPr>
                                                          <m:t>3</m:t>
                                                        </m:r>
                                                      </m:e>
                                                    </m:mr>
                                                  </m:m>
                                                </m:e>
                                              </m:mr>
                                            </m:m>
                                          </m:e>
                                        </m:mr>
                                      </m:m>
                                    </m:e>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e>
                                                  <m:r>
                                                    <a:rPr lang="en-US" altLang="zh-CN" i="1" smtClean="0">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3</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4</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mr>
                                                  </m:m>
                                                </m:e>
                                              </m:mr>
                                            </m:m>
                                          </m:e>
                                        </m:mr>
                                      </m:m>
                                    </m:e>
                                  </m:mr>
                                </m:m>
                              </m:e>
                            </m:mr>
                          </m:m>
                        </m:e>
                      </m:d>
                    </m:oMath>
                  </m:oMathPara>
                </a14:m>
                <a:endParaRPr lang="zh-CN" altLang="en-US" dirty="0"/>
              </a:p>
            </p:txBody>
          </p:sp>
        </mc:Choice>
        <mc:Fallback xmlns="">
          <p:sp>
            <p:nvSpPr>
              <p:cNvPr id="39" name="文本框 38"/>
              <p:cNvSpPr txBox="1">
                <a:spLocks noRot="1" noChangeAspect="1" noMove="1" noResize="1" noEditPoints="1" noAdjustHandles="1" noChangeArrowheads="1" noChangeShapeType="1" noTextEdit="1"/>
              </p:cNvSpPr>
              <p:nvPr/>
            </p:nvSpPr>
            <p:spPr>
              <a:xfrm>
                <a:off x="483908" y="1687719"/>
                <a:ext cx="3042500" cy="1527662"/>
              </a:xfrm>
              <a:prstGeom prst="rect">
                <a:avLst/>
              </a:prstGeom>
              <a:blipFill rotWithShape="0">
                <a:blip r:embed="rId3" cstate="print"/>
                <a:stretch>
                  <a:fillRect/>
                </a:stretch>
              </a:blipFill>
            </p:spPr>
            <p:txBody>
              <a:bodyPr/>
              <a:lstStyle/>
              <a:p>
                <a:r>
                  <a:rPr lang="zh-CN" altLang="en-US">
                    <a:noFill/>
                  </a:rPr>
                  <a:t> </a:t>
                </a:r>
              </a:p>
            </p:txBody>
          </p:sp>
        </mc:Fallback>
      </mc:AlternateContent>
      <p:sp>
        <p:nvSpPr>
          <p:cNvPr id="40" name="文本框 39"/>
          <p:cNvSpPr txBox="1"/>
          <p:nvPr/>
        </p:nvSpPr>
        <p:spPr>
          <a:xfrm>
            <a:off x="537769" y="1349866"/>
            <a:ext cx="2714486" cy="502702"/>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a:p>
            <a:endParaRPr lang="zh-CN" altLang="en-US" sz="1600" baseline="-25000" dirty="0">
              <a:latin typeface="华文中宋" panose="02010600040101010101" pitchFamily="2" charset="-122"/>
              <a:ea typeface="华文中宋" panose="02010600040101010101" pitchFamily="2" charset="-122"/>
            </a:endParaRPr>
          </a:p>
        </p:txBody>
      </p:sp>
      <p:sp>
        <p:nvSpPr>
          <p:cNvPr id="41" name="文本框 40"/>
          <p:cNvSpPr txBox="1"/>
          <p:nvPr/>
        </p:nvSpPr>
        <p:spPr>
          <a:xfrm>
            <a:off x="183098" y="1665606"/>
            <a:ext cx="535986" cy="1569660"/>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a:t>
            </a:r>
            <a:endParaRPr lang="zh-CN" altLang="en-US" sz="1600" baseline="-250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p:txBody>
      </p:sp>
      <p:sp>
        <p:nvSpPr>
          <p:cNvPr id="42" name="圆角矩形 41"/>
          <p:cNvSpPr/>
          <p:nvPr/>
        </p:nvSpPr>
        <p:spPr bwMode="auto">
          <a:xfrm>
            <a:off x="623914" y="1675971"/>
            <a:ext cx="2746882" cy="323690"/>
          </a:xfrm>
          <a:prstGeom prst="roundRect">
            <a:avLst/>
          </a:prstGeom>
          <a:solidFill>
            <a:srgbClr val="92D050">
              <a:alpha val="44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3" name="矩形 42"/>
          <p:cNvSpPr/>
          <p:nvPr/>
        </p:nvSpPr>
        <p:spPr bwMode="auto">
          <a:xfrm>
            <a:off x="84427" y="4401259"/>
            <a:ext cx="6467803" cy="352061"/>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4" name="矩形 43"/>
          <p:cNvSpPr/>
          <p:nvPr/>
        </p:nvSpPr>
        <p:spPr bwMode="auto">
          <a:xfrm>
            <a:off x="84426" y="4792076"/>
            <a:ext cx="6467803" cy="352061"/>
          </a:xfrm>
          <a:prstGeom prst="rect">
            <a:avLst/>
          </a:prstGeom>
          <a:solidFill>
            <a:srgbClr val="CCFF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20469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43"/>
                                        </p:tgtEl>
                                      </p:cBhvr>
                                    </p:animEffect>
                                    <p:set>
                                      <p:cBhvr>
                                        <p:cTn id="32" dur="1" fill="hold">
                                          <p:stCondLst>
                                            <p:cond delay="499"/>
                                          </p:stCondLst>
                                        </p:cTn>
                                        <p:tgtEl>
                                          <p:spTgt spid="4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7" presetClass="emph" presetSubtype="1" nodeType="clickEffect">
                                  <p:stCondLst>
                                    <p:cond delay="0"/>
                                  </p:stCondLst>
                                  <p:childTnLst>
                                    <p:set>
                                      <p:cBhvr>
                                        <p:cTn id="36" dur="indefinite"/>
                                        <p:tgtEl>
                                          <p:spTgt spid="13"/>
                                        </p:tgtEl>
                                        <p:attrNameLst>
                                          <p:attrName>stroke.color</p:attrName>
                                        </p:attrNameLst>
                                      </p:cBhvr>
                                      <p:to>
                                        <p:clrVal>
                                          <a:srgbClr val="0033CC"/>
                                        </p:clrVal>
                                      </p:to>
                                    </p:set>
                                    <p:set>
                                      <p:cBhvr>
                                        <p:cTn id="37" dur="indefinite"/>
                                        <p:tgtEl>
                                          <p:spTgt spid="13"/>
                                        </p:tgtEl>
                                        <p:attrNameLst>
                                          <p:attrName>stroke.on</p:attrName>
                                        </p:attrNameLst>
                                      </p:cBhvr>
                                      <p:to>
                                        <p:strVal val="true"/>
                                      </p:to>
                                    </p:set>
                                  </p:childTnLst>
                                </p:cTn>
                              </p:par>
                            </p:childTnLst>
                          </p:cTn>
                        </p:par>
                        <p:par>
                          <p:cTn id="38" fill="hold">
                            <p:stCondLst>
                              <p:cond delay="0"/>
                            </p:stCondLst>
                            <p:childTnLst>
                              <p:par>
                                <p:cTn id="39" presetID="1" presetClass="emph" presetSubtype="1" nodeType="afterEffect">
                                  <p:stCondLst>
                                    <p:cond delay="0"/>
                                  </p:stCondLst>
                                  <p:childTnLst>
                                    <p:set>
                                      <p:cBhvr>
                                        <p:cTn id="40" dur="indefinite"/>
                                        <p:tgtEl>
                                          <p:spTgt spid="5"/>
                                        </p:tgtEl>
                                        <p:attrNameLst>
                                          <p:attrName>fillcolor</p:attrName>
                                        </p:attrNameLst>
                                      </p:cBhvr>
                                      <p:to>
                                        <p:clrVal>
                                          <a:srgbClr val="FF3399"/>
                                        </p:clrVal>
                                      </p:to>
                                    </p:set>
                                    <p:set>
                                      <p:cBhvr>
                                        <p:cTn id="41" dur="indefinite"/>
                                        <p:tgtEl>
                                          <p:spTgt spid="5"/>
                                        </p:tgtEl>
                                        <p:attrNameLst>
                                          <p:attrName>fill.type</p:attrName>
                                        </p:attrNameLst>
                                      </p:cBhvr>
                                      <p:to>
                                        <p:strVal val="solid"/>
                                      </p:to>
                                    </p:set>
                                    <p:set>
                                      <p:cBhvr>
                                        <p:cTn id="42" dur="indefinite"/>
                                        <p:tgtEl>
                                          <p:spTgt spid="5"/>
                                        </p:tgtEl>
                                        <p:attrNameLst>
                                          <p:attrName>fill.on</p:attrName>
                                        </p:attrNameLst>
                                      </p:cBhvr>
                                      <p:to>
                                        <p:strVal val="true"/>
                                      </p:to>
                                    </p:set>
                                  </p:childTnLst>
                                </p:cTn>
                              </p:par>
                            </p:childTnLst>
                          </p:cTn>
                        </p:par>
                        <p:par>
                          <p:cTn id="43" fill="hold">
                            <p:stCondLst>
                              <p:cond delay="0"/>
                            </p:stCondLst>
                            <p:childTnLst>
                              <p:par>
                                <p:cTn id="44" presetID="10" presetClass="exit" presetSubtype="0" fill="hold" grpId="0" nodeType="afterEffect">
                                  <p:stCondLst>
                                    <p:cond delay="0"/>
                                  </p:stCondLst>
                                  <p:childTnLst>
                                    <p:animEffect transition="out" filter="fade">
                                      <p:cBhvr>
                                        <p:cTn id="45" dur="500"/>
                                        <p:tgtEl>
                                          <p:spTgt spid="44"/>
                                        </p:tgtEl>
                                      </p:cBhvr>
                                    </p:animEffect>
                                    <p:set>
                                      <p:cBhvr>
                                        <p:cTn id="46"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animBg="1"/>
      <p:bldP spid="24" grpId="0"/>
      <p:bldP spid="25" grpId="0"/>
      <p:bldP spid="26" grpId="0"/>
      <p:bldP spid="42" grpId="0" animBg="1"/>
      <p:bldP spid="43" grpId="0" animBg="1"/>
      <p:bldP spid="4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Dijkstra</a:t>
            </a:r>
            <a:r>
              <a:rPr lang="zh-CN" altLang="en-US" dirty="0"/>
              <a:t>算法</a:t>
            </a:r>
          </a:p>
        </p:txBody>
      </p:sp>
      <p:sp>
        <p:nvSpPr>
          <p:cNvPr id="5" name="椭圆 4"/>
          <p:cNvSpPr/>
          <p:nvPr/>
        </p:nvSpPr>
        <p:spPr bwMode="auto">
          <a:xfrm>
            <a:off x="4567388" y="3349830"/>
            <a:ext cx="579120" cy="624840"/>
          </a:xfrm>
          <a:prstGeom prst="ellipse">
            <a:avLst/>
          </a:prstGeom>
          <a:solidFill>
            <a:srgbClr val="F874C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2</a:t>
            </a:r>
            <a:endParaRPr lang="zh-CN" altLang="en-US" sz="1400" baseline="-25000" dirty="0">
              <a:latin typeface="华文中宋" panose="02010600040101010101" pitchFamily="2" charset="-122"/>
              <a:ea typeface="华文中宋" panose="02010600040101010101" pitchFamily="2" charset="-122"/>
            </a:endParaRPr>
          </a:p>
        </p:txBody>
      </p:sp>
      <p:sp>
        <p:nvSpPr>
          <p:cNvPr id="6" name="椭圆 5"/>
          <p:cNvSpPr/>
          <p:nvPr/>
        </p:nvSpPr>
        <p:spPr bwMode="auto">
          <a:xfrm>
            <a:off x="8367452" y="333459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5</a:t>
            </a:r>
            <a:endParaRPr lang="zh-CN" altLang="en-US" sz="1400" baseline="-25000" dirty="0">
              <a:latin typeface="华文中宋" panose="02010600040101010101" pitchFamily="2" charset="-122"/>
              <a:ea typeface="华文中宋" panose="02010600040101010101" pitchFamily="2" charset="-122"/>
            </a:endParaRPr>
          </a:p>
        </p:txBody>
      </p:sp>
      <p:sp>
        <p:nvSpPr>
          <p:cNvPr id="7" name="椭圆 6"/>
          <p:cNvSpPr/>
          <p:nvPr/>
        </p:nvSpPr>
        <p:spPr bwMode="auto">
          <a:xfrm>
            <a:off x="6465104" y="334983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3</a:t>
            </a:r>
            <a:endParaRPr lang="zh-CN" altLang="en-US" sz="1400" baseline="-25000" dirty="0">
              <a:latin typeface="华文中宋" panose="02010600040101010101" pitchFamily="2" charset="-122"/>
              <a:ea typeface="华文中宋" panose="02010600040101010101" pitchFamily="2" charset="-122"/>
            </a:endParaRPr>
          </a:p>
        </p:txBody>
      </p:sp>
      <p:sp>
        <p:nvSpPr>
          <p:cNvPr id="8" name="椭圆 7"/>
          <p:cNvSpPr/>
          <p:nvPr/>
        </p:nvSpPr>
        <p:spPr bwMode="auto">
          <a:xfrm>
            <a:off x="4567388" y="1672001"/>
            <a:ext cx="579120" cy="624840"/>
          </a:xfrm>
          <a:prstGeom prst="ellipse">
            <a:avLst/>
          </a:prstGeom>
          <a:solidFill>
            <a:srgbClr val="F874C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椭圆 8"/>
          <p:cNvSpPr/>
          <p:nvPr/>
        </p:nvSpPr>
        <p:spPr bwMode="auto">
          <a:xfrm>
            <a:off x="6467420" y="1672001"/>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1</a:t>
            </a:r>
            <a:endParaRPr lang="zh-CN" altLang="en-US" sz="1400" baseline="-25000" dirty="0">
              <a:latin typeface="华文中宋" panose="02010600040101010101" pitchFamily="2" charset="-122"/>
              <a:ea typeface="华文中宋" panose="02010600040101010101" pitchFamily="2" charset="-122"/>
            </a:endParaRPr>
          </a:p>
        </p:txBody>
      </p:sp>
      <p:sp>
        <p:nvSpPr>
          <p:cNvPr id="10" name="椭圆 9"/>
          <p:cNvSpPr/>
          <p:nvPr/>
        </p:nvSpPr>
        <p:spPr bwMode="auto">
          <a:xfrm>
            <a:off x="8367452" y="1674065"/>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4</a:t>
            </a:r>
            <a:endParaRPr lang="zh-CN" altLang="en-US" sz="1400" baseline="-25000" dirty="0">
              <a:latin typeface="华文中宋" panose="02010600040101010101" pitchFamily="2" charset="-122"/>
              <a:ea typeface="华文中宋" panose="02010600040101010101" pitchFamily="2" charset="-122"/>
            </a:endParaRPr>
          </a:p>
        </p:txBody>
      </p:sp>
      <p:sp>
        <p:nvSpPr>
          <p:cNvPr id="13" name="任意多边形 12"/>
          <p:cNvSpPr/>
          <p:nvPr/>
        </p:nvSpPr>
        <p:spPr bwMode="auto">
          <a:xfrm>
            <a:off x="5088704" y="2175602"/>
            <a:ext cx="164652" cy="1266415"/>
          </a:xfrm>
          <a:custGeom>
            <a:avLst/>
            <a:gdLst>
              <a:gd name="connsiteX0" fmla="*/ 0 w 152400"/>
              <a:gd name="connsiteY0" fmla="*/ 0 h 1478280"/>
              <a:gd name="connsiteX1" fmla="*/ 152400 w 152400"/>
              <a:gd name="connsiteY1" fmla="*/ 609600 h 1478280"/>
              <a:gd name="connsiteX2" fmla="*/ 0 w 152400"/>
              <a:gd name="connsiteY2" fmla="*/ 1478280 h 1478280"/>
              <a:gd name="connsiteX3" fmla="*/ 0 w 152400"/>
              <a:gd name="connsiteY3" fmla="*/ 1478280 h 1478280"/>
            </a:gdLst>
            <a:ahLst/>
            <a:cxnLst>
              <a:cxn ang="0">
                <a:pos x="connsiteX0" y="connsiteY0"/>
              </a:cxn>
              <a:cxn ang="0">
                <a:pos x="connsiteX1" y="connsiteY1"/>
              </a:cxn>
              <a:cxn ang="0">
                <a:pos x="connsiteX2" y="connsiteY2"/>
              </a:cxn>
              <a:cxn ang="0">
                <a:pos x="connsiteX3" y="connsiteY3"/>
              </a:cxn>
            </a:cxnLst>
            <a:rect l="l" t="t" r="r" b="b"/>
            <a:pathLst>
              <a:path w="152400" h="1478280">
                <a:moveTo>
                  <a:pt x="0" y="0"/>
                </a:moveTo>
                <a:cubicBezTo>
                  <a:pt x="76200" y="181610"/>
                  <a:pt x="152400" y="363220"/>
                  <a:pt x="152400" y="609600"/>
                </a:cubicBezTo>
                <a:cubicBezTo>
                  <a:pt x="152400" y="855980"/>
                  <a:pt x="0" y="1478280"/>
                  <a:pt x="0" y="1478280"/>
                </a:cubicBezTo>
                <a:lnTo>
                  <a:pt x="0" y="1478280"/>
                </a:lnTo>
              </a:path>
            </a:pathLst>
          </a:custGeom>
          <a:noFill/>
          <a:ln w="38100" cap="flat" cmpd="sng" algn="ctr">
            <a:solidFill>
              <a:srgbClr val="1B10F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cxnSp>
        <p:nvCxnSpPr>
          <p:cNvPr id="14" name="直接连接符 13"/>
          <p:cNvCxnSpPr>
            <a:stCxn id="8" idx="6"/>
            <a:endCxn id="9" idx="2"/>
          </p:cNvCxnSpPr>
          <p:nvPr/>
        </p:nvCxnSpPr>
        <p:spPr bwMode="auto">
          <a:xfrm>
            <a:off x="5146508" y="1984421"/>
            <a:ext cx="1320912" cy="0"/>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任意多边形 21"/>
          <p:cNvSpPr/>
          <p:nvPr/>
        </p:nvSpPr>
        <p:spPr bwMode="auto">
          <a:xfrm>
            <a:off x="4841541" y="1353156"/>
            <a:ext cx="3665387" cy="382648"/>
          </a:xfrm>
          <a:custGeom>
            <a:avLst/>
            <a:gdLst>
              <a:gd name="connsiteX0" fmla="*/ 0 w 3657600"/>
              <a:gd name="connsiteY0" fmla="*/ 350754 h 396474"/>
              <a:gd name="connsiteX1" fmla="*/ 1295400 w 3657600"/>
              <a:gd name="connsiteY1" fmla="*/ 234 h 396474"/>
              <a:gd name="connsiteX2" fmla="*/ 3657600 w 3657600"/>
              <a:gd name="connsiteY2" fmla="*/ 396474 h 396474"/>
            </a:gdLst>
            <a:ahLst/>
            <a:cxnLst>
              <a:cxn ang="0">
                <a:pos x="connsiteX0" y="connsiteY0"/>
              </a:cxn>
              <a:cxn ang="0">
                <a:pos x="connsiteX1" y="connsiteY1"/>
              </a:cxn>
              <a:cxn ang="0">
                <a:pos x="connsiteX2" y="connsiteY2"/>
              </a:cxn>
            </a:cxnLst>
            <a:rect l="l" t="t" r="r" b="b"/>
            <a:pathLst>
              <a:path w="3657600" h="396474">
                <a:moveTo>
                  <a:pt x="0" y="350754"/>
                </a:moveTo>
                <a:cubicBezTo>
                  <a:pt x="342900" y="171684"/>
                  <a:pt x="685800" y="-7386"/>
                  <a:pt x="1295400" y="234"/>
                </a:cubicBezTo>
                <a:cubicBezTo>
                  <a:pt x="1905000" y="7854"/>
                  <a:pt x="2781300" y="202164"/>
                  <a:pt x="3657600" y="396474"/>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文本框 23"/>
          <p:cNvSpPr txBox="1"/>
          <p:nvPr/>
        </p:nvSpPr>
        <p:spPr>
          <a:xfrm>
            <a:off x="4815416" y="2563333"/>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10</a:t>
            </a:r>
            <a:endParaRPr lang="en-US" altLang="zh-CN" sz="1600" baseline="-25000" dirty="0">
              <a:latin typeface="华文中宋" panose="02010600040101010101" pitchFamily="2" charset="-122"/>
              <a:ea typeface="华文中宋" panose="02010600040101010101" pitchFamily="2" charset="-122"/>
            </a:endParaRPr>
          </a:p>
        </p:txBody>
      </p:sp>
      <p:sp>
        <p:nvSpPr>
          <p:cNvPr id="25" name="文本框 24"/>
          <p:cNvSpPr txBox="1"/>
          <p:nvPr/>
        </p:nvSpPr>
        <p:spPr>
          <a:xfrm>
            <a:off x="5961458" y="103560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45</a:t>
            </a:r>
            <a:endParaRPr lang="en-US" altLang="zh-CN" sz="1600" baseline="-25000" dirty="0">
              <a:latin typeface="华文中宋" panose="02010600040101010101" pitchFamily="2" charset="-122"/>
              <a:ea typeface="华文中宋" panose="02010600040101010101" pitchFamily="2" charset="-122"/>
            </a:endParaRPr>
          </a:p>
        </p:txBody>
      </p:sp>
      <p:sp>
        <p:nvSpPr>
          <p:cNvPr id="26" name="文本框 25"/>
          <p:cNvSpPr txBox="1"/>
          <p:nvPr/>
        </p:nvSpPr>
        <p:spPr>
          <a:xfrm>
            <a:off x="5650154" y="164586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50</a:t>
            </a:r>
            <a:endParaRPr lang="en-US" altLang="zh-CN" sz="1600" baseline="-25000"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graphicFrame>
            <p:nvGraphicFramePr>
              <p:cNvPr id="38" name="表格 37"/>
              <p:cNvGraphicFramePr>
                <a:graphicFrameLocks noGrp="1"/>
              </p:cNvGraphicFramePr>
              <p:nvPr>
                <p:extLst>
                  <p:ext uri="{D42A27DB-BD31-4B8C-83A1-F6EECF244321}">
                    <p14:modId xmlns:p14="http://schemas.microsoft.com/office/powerpoint/2010/main" val="2918185284"/>
                  </p:ext>
                </p:extLst>
              </p:nvPr>
            </p:nvGraphicFramePr>
            <p:xfrm>
              <a:off x="84428" y="4029682"/>
              <a:ext cx="6467803" cy="2595880"/>
            </p:xfrm>
            <a:graphic>
              <a:graphicData uri="http://schemas.openxmlformats.org/drawingml/2006/table">
                <a:tbl>
                  <a:tblPr firstRow="1" bandRow="1">
                    <a:tableStyleId>{5C22544A-7EE6-4342-B048-85BDC9FD1C3A}</a:tableStyleId>
                  </a:tblPr>
                  <a:tblGrid>
                    <a:gridCol w="2837103">
                      <a:extLst>
                        <a:ext uri="{9D8B030D-6E8A-4147-A177-3AD203B41FA5}">
                          <a16:colId xmlns:a16="http://schemas.microsoft.com/office/drawing/2014/main" val="20000"/>
                        </a:ext>
                      </a:extLst>
                    </a:gridCol>
                    <a:gridCol w="726140">
                      <a:extLst>
                        <a:ext uri="{9D8B030D-6E8A-4147-A177-3AD203B41FA5}">
                          <a16:colId xmlns:a16="http://schemas.microsoft.com/office/drawing/2014/main" val="20001"/>
                        </a:ext>
                      </a:extLst>
                    </a:gridCol>
                    <a:gridCol w="726140">
                      <a:extLst>
                        <a:ext uri="{9D8B030D-6E8A-4147-A177-3AD203B41FA5}">
                          <a16:colId xmlns:a16="http://schemas.microsoft.com/office/drawing/2014/main" val="20002"/>
                        </a:ext>
                      </a:extLst>
                    </a:gridCol>
                    <a:gridCol w="726140">
                      <a:extLst>
                        <a:ext uri="{9D8B030D-6E8A-4147-A177-3AD203B41FA5}">
                          <a16:colId xmlns:a16="http://schemas.microsoft.com/office/drawing/2014/main" val="20003"/>
                        </a:ext>
                      </a:extLst>
                    </a:gridCol>
                    <a:gridCol w="726140">
                      <a:extLst>
                        <a:ext uri="{9D8B030D-6E8A-4147-A177-3AD203B41FA5}">
                          <a16:colId xmlns:a16="http://schemas.microsoft.com/office/drawing/2014/main" val="20004"/>
                        </a:ext>
                      </a:extLst>
                    </a:gridCol>
                    <a:gridCol w="726140">
                      <a:extLst>
                        <a:ext uri="{9D8B030D-6E8A-4147-A177-3AD203B41FA5}">
                          <a16:colId xmlns:a16="http://schemas.microsoft.com/office/drawing/2014/main" val="20005"/>
                        </a:ext>
                      </a:extLst>
                    </a:gridCol>
                  </a:tblGrid>
                  <a:tr h="370840">
                    <a:tc>
                      <a:txBody>
                        <a:bodyPr/>
                        <a:lstStyle/>
                        <a:p>
                          <a:pPr algn="ctr"/>
                          <a:r>
                            <a:rPr lang="en-US" altLang="zh-CN" dirty="0">
                              <a:solidFill>
                                <a:srgbClr val="002060"/>
                              </a:solidFill>
                              <a:latin typeface="华文中宋" panose="02010600040101010101" pitchFamily="2" charset="-122"/>
                              <a:ea typeface="华文中宋" panose="02010600040101010101" pitchFamily="2" charset="-122"/>
                            </a:rPr>
                            <a:t>U</a:t>
                          </a:r>
                          <a:endParaRPr lang="zh-CN" altLang="en-US"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solidFill>
                                <a:srgbClr val="002060"/>
                              </a:solidFill>
                              <a:latin typeface="华文中宋" panose="02010600040101010101" pitchFamily="2" charset="-122"/>
                              <a:ea typeface="华文中宋" panose="02010600040101010101" pitchFamily="2" charset="-122"/>
                            </a:rPr>
                            <a:t>V</a:t>
                          </a:r>
                          <a:r>
                            <a:rPr lang="en-US" altLang="zh-CN" baseline="-25000" dirty="0">
                              <a:solidFill>
                                <a:srgbClr val="002060"/>
                              </a:solidFill>
                              <a:latin typeface="华文中宋" panose="02010600040101010101" pitchFamily="2" charset="-122"/>
                              <a:ea typeface="华文中宋" panose="02010600040101010101" pitchFamily="2" charset="-122"/>
                            </a:rPr>
                            <a:t>1</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solidFill>
                                <a:srgbClr val="FF0000"/>
                              </a:solidFill>
                              <a:latin typeface="华文中宋" panose="02010600040101010101" pitchFamily="2" charset="-122"/>
                              <a:ea typeface="华文中宋" panose="02010600040101010101" pitchFamily="2" charset="-122"/>
                            </a:rPr>
                            <a:t>V</a:t>
                          </a:r>
                          <a:r>
                            <a:rPr lang="en-US" altLang="zh-CN" baseline="-25000" dirty="0">
                              <a:solidFill>
                                <a:srgbClr val="FF0000"/>
                              </a:solidFill>
                              <a:latin typeface="华文中宋" panose="02010600040101010101" pitchFamily="2" charset="-122"/>
                              <a:ea typeface="华文中宋" panose="02010600040101010101" pitchFamily="2" charset="-122"/>
                            </a:rPr>
                            <a:t>2</a:t>
                          </a:r>
                          <a:endParaRPr lang="zh-CN" altLang="en-US" baseline="-25000" dirty="0">
                            <a:solidFill>
                              <a:srgbClr val="FF0000"/>
                            </a:solidFill>
                            <a:latin typeface="华文中宋" panose="02010600040101010101" pitchFamily="2" charset="-122"/>
                            <a:ea typeface="华文中宋" panose="02010600040101010101" pitchFamily="2" charset="-122"/>
                          </a:endParaRPr>
                        </a:p>
                      </a:txBody>
                      <a:tcPr anchor="ctr">
                        <a:solidFill>
                          <a:srgbClr val="FFFF00"/>
                        </a:solidFill>
                      </a:tcPr>
                    </a:tc>
                    <a:tc>
                      <a:txBody>
                        <a:bodyPr/>
                        <a:lstStyle/>
                        <a:p>
                          <a:pPr algn="ctr"/>
                          <a:r>
                            <a:rPr lang="en-US" altLang="zh-CN" dirty="0">
                              <a:solidFill>
                                <a:srgbClr val="002060"/>
                              </a:solidFill>
                              <a:latin typeface="华文中宋" panose="02010600040101010101" pitchFamily="2" charset="-122"/>
                              <a:ea typeface="华文中宋" panose="02010600040101010101" pitchFamily="2" charset="-122"/>
                            </a:rPr>
                            <a:t>V</a:t>
                          </a:r>
                          <a:r>
                            <a:rPr lang="en-US" altLang="zh-CN" baseline="-25000" dirty="0">
                              <a:solidFill>
                                <a:srgbClr val="002060"/>
                              </a:solidFill>
                              <a:latin typeface="华文中宋" panose="02010600040101010101" pitchFamily="2" charset="-122"/>
                              <a:ea typeface="华文中宋" panose="02010600040101010101" pitchFamily="2" charset="-122"/>
                            </a:rPr>
                            <a:t>3</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solidFill>
                                <a:srgbClr val="002060"/>
                              </a:solidFill>
                              <a:latin typeface="华文中宋" panose="02010600040101010101" pitchFamily="2" charset="-122"/>
                              <a:ea typeface="华文中宋" panose="02010600040101010101" pitchFamily="2" charset="-122"/>
                            </a:rPr>
                            <a:t>V</a:t>
                          </a:r>
                          <a:r>
                            <a:rPr lang="en-US" altLang="zh-CN" baseline="-25000" dirty="0">
                              <a:solidFill>
                                <a:srgbClr val="002060"/>
                              </a:solidFill>
                              <a:latin typeface="华文中宋" panose="02010600040101010101" pitchFamily="2" charset="-122"/>
                              <a:ea typeface="华文中宋" panose="02010600040101010101" pitchFamily="2" charset="-122"/>
                            </a:rPr>
                            <a:t>4</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solidFill>
                                <a:srgbClr val="002060"/>
                              </a:solidFill>
                              <a:latin typeface="华文中宋" panose="02010600040101010101" pitchFamily="2" charset="-122"/>
                              <a:ea typeface="华文中宋" panose="02010600040101010101" pitchFamily="2" charset="-122"/>
                            </a:rPr>
                            <a:t>V</a:t>
                          </a:r>
                          <a:r>
                            <a:rPr lang="en-US" altLang="zh-CN" baseline="-25000" dirty="0">
                              <a:solidFill>
                                <a:srgbClr val="002060"/>
                              </a:solidFill>
                              <a:latin typeface="华文中宋" panose="02010600040101010101" pitchFamily="2" charset="-122"/>
                              <a:ea typeface="华文中宋" panose="02010600040101010101" pitchFamily="2" charset="-122"/>
                            </a:rPr>
                            <a:t>5</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extLst>
                      <a:ext uri="{0D108BD9-81ED-4DB2-BD59-A6C34878D82A}">
                        <a16:rowId xmlns:a16="http://schemas.microsoft.com/office/drawing/2014/main" val="10000"/>
                      </a:ext>
                    </a:extLst>
                  </a:tr>
                  <a:tr h="370840">
                    <a:tc>
                      <a:txBody>
                        <a:bodyPr/>
                        <a:lstStyle/>
                        <a:p>
                          <a:pPr algn="ctr"/>
                          <a:r>
                            <a:rPr lang="en-US" altLang="zh-CN"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0 </a:t>
                          </a:r>
                          <a:r>
                            <a:rPr lang="en-US" altLang="zh-CN" baseline="0" dirty="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50</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10</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14:m>
                            <m:oMathPara xmlns:m="http://schemas.openxmlformats.org/officeDocument/2006/math">
                              <m:oMathParaPr>
                                <m:jc m:val="centerGroup"/>
                              </m:oMathParaPr>
                              <m:oMath xmlns:m="http://schemas.openxmlformats.org/officeDocument/2006/math">
                                <m:r>
                                  <m:rPr>
                                    <m:brk m:alnAt="7"/>
                                  </m:rPr>
                                  <a:rPr lang="en-US" altLang="zh-CN" i="1" smtClean="0">
                                    <a:latin typeface="Cambria Math" panose="02040503050406030204" pitchFamily="18" charset="0"/>
                                    <a:ea typeface="Cambria Math" panose="02040503050406030204" pitchFamily="18" charset="0"/>
                                  </a:rPr>
                                  <m:t>∞</m:t>
                                </m:r>
                              </m:oMath>
                            </m:oMathPara>
                          </a14:m>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14:m>
                            <m:oMathPara xmlns:m="http://schemas.openxmlformats.org/officeDocument/2006/math">
                              <m:oMathParaPr>
                                <m:jc m:val="centerGroup"/>
                              </m:oMathParaPr>
                              <m:oMath xmlns:m="http://schemas.openxmlformats.org/officeDocument/2006/math">
                                <m:r>
                                  <m:rPr>
                                    <m:brk m:alnAt="7"/>
                                  </m:rPr>
                                  <a:rPr lang="en-US" altLang="zh-CN" i="1" smtClean="0">
                                    <a:latin typeface="Cambria Math" panose="02040503050406030204" pitchFamily="18" charset="0"/>
                                    <a:ea typeface="Cambria Math" panose="02040503050406030204" pitchFamily="18" charset="0"/>
                                  </a:rPr>
                                  <m:t>∞</m:t>
                                </m:r>
                              </m:oMath>
                            </m:oMathPara>
                          </a14:m>
                          <a:endParaRPr lang="zh-CN" altLang="en-US" dirty="0">
                            <a:latin typeface="华文中宋" panose="02010600040101010101" pitchFamily="2" charset="-122"/>
                            <a:ea typeface="华文中宋" panose="02010600040101010101" pitchFamily="2" charset="-122"/>
                          </a:endParaRPr>
                        </a:p>
                      </a:txBody>
                      <a:tcPr anchor="ct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0</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2 </a:t>
                          </a:r>
                          <a:r>
                            <a:rPr lang="en-US" altLang="zh-CN" baseline="0" dirty="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a:latin typeface="华文中宋" panose="02010600040101010101" pitchFamily="2" charset="-122"/>
                              <a:ea typeface="华文中宋" panose="02010600040101010101" pitchFamily="2" charset="-122"/>
                            </a:rPr>
                            <a:t>50</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a:latin typeface="华文中宋" panose="02010600040101010101" pitchFamily="2" charset="-122"/>
                              <a:ea typeface="华文中宋" panose="02010600040101010101" pitchFamily="2" charset="-122"/>
                            </a:rPr>
                            <a:t>25</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brk m:alnAt="7"/>
                                  </m:rPr>
                                  <a:rPr lang="en-US" altLang="zh-CN" i="1" smtClean="0">
                                    <a:latin typeface="Cambria Math" panose="02040503050406030204" pitchFamily="18" charset="0"/>
                                    <a:ea typeface="Cambria Math" panose="02040503050406030204" pitchFamily="18" charset="0"/>
                                  </a:rPr>
                                  <m:t>∞</m:t>
                                </m:r>
                              </m:oMath>
                            </m:oMathPara>
                          </a14:m>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0</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2 </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3</a:t>
                          </a:r>
                          <a:r>
                            <a:rPr lang="en-US" altLang="zh-CN" baseline="0" dirty="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extLst>
                      <a:ext uri="{0D108BD9-81ED-4DB2-BD59-A6C34878D82A}">
                        <a16:rowId xmlns:a16="http://schemas.microsoft.com/office/drawing/2014/main" val="10003"/>
                      </a:ext>
                    </a:extLst>
                  </a:tr>
                  <a:tr h="370840">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extLst>
                      <a:ext uri="{0D108BD9-81ED-4DB2-BD59-A6C34878D82A}">
                        <a16:rowId xmlns:a16="http://schemas.microsoft.com/office/drawing/2014/main" val="10004"/>
                      </a:ext>
                    </a:extLst>
                  </a:tr>
                  <a:tr h="370840">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extLst>
                      <a:ext uri="{0D108BD9-81ED-4DB2-BD59-A6C34878D82A}">
                        <a16:rowId xmlns:a16="http://schemas.microsoft.com/office/drawing/2014/main" val="10005"/>
                      </a:ext>
                    </a:extLst>
                  </a:tr>
                  <a:tr h="370840">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extLst>
                      <a:ext uri="{0D108BD9-81ED-4DB2-BD59-A6C34878D82A}">
                        <a16:rowId xmlns:a16="http://schemas.microsoft.com/office/drawing/2014/main" val="10006"/>
                      </a:ext>
                    </a:extLst>
                  </a:tr>
                </a:tbl>
              </a:graphicData>
            </a:graphic>
          </p:graphicFrame>
        </mc:Choice>
        <mc:Fallback xmlns="">
          <p:graphicFrame>
            <p:nvGraphicFramePr>
              <p:cNvPr id="38" name="表格 37"/>
              <p:cNvGraphicFramePr>
                <a:graphicFrameLocks noGrp="1"/>
              </p:cNvGraphicFramePr>
              <p:nvPr>
                <p:extLst>
                  <p:ext uri="{D42A27DB-BD31-4B8C-83A1-F6EECF244321}">
                    <p14:modId xmlns:p14="http://schemas.microsoft.com/office/powerpoint/2010/main" xmlns="" xmlns:a14="http://schemas.microsoft.com/office/drawing/2010/main" val="2918185284"/>
                  </p:ext>
                </p:extLst>
              </p:nvPr>
            </p:nvGraphicFramePr>
            <p:xfrm>
              <a:off x="84428" y="4029682"/>
              <a:ext cx="6467803" cy="2595880"/>
            </p:xfrm>
            <a:graphic>
              <a:graphicData uri="http://schemas.openxmlformats.org/drawingml/2006/table">
                <a:tbl>
                  <a:tblPr firstRow="1" bandRow="1">
                    <a:tableStyleId>{5C22544A-7EE6-4342-B048-85BDC9FD1C3A}</a:tableStyleId>
                  </a:tblPr>
                  <a:tblGrid>
                    <a:gridCol w="2837103"/>
                    <a:gridCol w="726140"/>
                    <a:gridCol w="726140"/>
                    <a:gridCol w="726140"/>
                    <a:gridCol w="726140"/>
                    <a:gridCol w="726140"/>
                  </a:tblGrid>
                  <a:tr h="370840">
                    <a:tc>
                      <a:txBody>
                        <a:bodyPr/>
                        <a:lstStyle/>
                        <a:p>
                          <a:pPr algn="ctr"/>
                          <a:r>
                            <a:rPr lang="en-US" altLang="zh-CN" dirty="0" smtClean="0">
                              <a:solidFill>
                                <a:srgbClr val="002060"/>
                              </a:solidFill>
                              <a:latin typeface="华文中宋" panose="02010600040101010101" pitchFamily="2" charset="-122"/>
                              <a:ea typeface="华文中宋" panose="02010600040101010101" pitchFamily="2" charset="-122"/>
                            </a:rPr>
                            <a:t>U</a:t>
                          </a:r>
                          <a:endParaRPr lang="zh-CN" altLang="en-US"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solidFill>
                                <a:srgbClr val="002060"/>
                              </a:solidFill>
                              <a:latin typeface="华文中宋" panose="02010600040101010101" pitchFamily="2" charset="-122"/>
                              <a:ea typeface="华文中宋" panose="02010600040101010101" pitchFamily="2" charset="-122"/>
                            </a:rPr>
                            <a:t>V</a:t>
                          </a:r>
                          <a:r>
                            <a:rPr lang="en-US" altLang="zh-CN" baseline="-25000" dirty="0" smtClean="0">
                              <a:solidFill>
                                <a:srgbClr val="002060"/>
                              </a:solidFill>
                              <a:latin typeface="华文中宋" panose="02010600040101010101" pitchFamily="2" charset="-122"/>
                              <a:ea typeface="华文中宋" panose="02010600040101010101" pitchFamily="2" charset="-122"/>
                            </a:rPr>
                            <a:t>1</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solidFill>
                                <a:srgbClr val="FF0000"/>
                              </a:solidFill>
                              <a:latin typeface="华文中宋" panose="02010600040101010101" pitchFamily="2" charset="-122"/>
                              <a:ea typeface="华文中宋" panose="02010600040101010101" pitchFamily="2" charset="-122"/>
                            </a:rPr>
                            <a:t>V</a:t>
                          </a:r>
                          <a:r>
                            <a:rPr lang="en-US" altLang="zh-CN" baseline="-25000" dirty="0" smtClean="0">
                              <a:solidFill>
                                <a:srgbClr val="FF0000"/>
                              </a:solidFill>
                              <a:latin typeface="华文中宋" panose="02010600040101010101" pitchFamily="2" charset="-122"/>
                              <a:ea typeface="华文中宋" panose="02010600040101010101" pitchFamily="2" charset="-122"/>
                            </a:rPr>
                            <a:t>2</a:t>
                          </a:r>
                          <a:endParaRPr lang="zh-CN" altLang="en-US" baseline="-25000" dirty="0">
                            <a:solidFill>
                              <a:srgbClr val="FF0000"/>
                            </a:solidFill>
                            <a:latin typeface="华文中宋" panose="02010600040101010101" pitchFamily="2" charset="-122"/>
                            <a:ea typeface="华文中宋" panose="02010600040101010101" pitchFamily="2" charset="-122"/>
                          </a:endParaRPr>
                        </a:p>
                      </a:txBody>
                      <a:tcPr anchor="ctr">
                        <a:solidFill>
                          <a:srgbClr val="FFFF00"/>
                        </a:solidFill>
                      </a:tcPr>
                    </a:tc>
                    <a:tc>
                      <a:txBody>
                        <a:bodyPr/>
                        <a:lstStyle/>
                        <a:p>
                          <a:pPr algn="ctr"/>
                          <a:r>
                            <a:rPr lang="en-US" altLang="zh-CN" dirty="0" smtClean="0">
                              <a:solidFill>
                                <a:srgbClr val="002060"/>
                              </a:solidFill>
                              <a:latin typeface="华文中宋" panose="02010600040101010101" pitchFamily="2" charset="-122"/>
                              <a:ea typeface="华文中宋" panose="02010600040101010101" pitchFamily="2" charset="-122"/>
                            </a:rPr>
                            <a:t>V</a:t>
                          </a:r>
                          <a:r>
                            <a:rPr lang="en-US" altLang="zh-CN" baseline="-25000" dirty="0" smtClean="0">
                              <a:solidFill>
                                <a:srgbClr val="002060"/>
                              </a:solidFill>
                              <a:latin typeface="华文中宋" panose="02010600040101010101" pitchFamily="2" charset="-122"/>
                              <a:ea typeface="华文中宋" panose="02010600040101010101" pitchFamily="2" charset="-122"/>
                            </a:rPr>
                            <a:t>3</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solidFill>
                                <a:srgbClr val="002060"/>
                              </a:solidFill>
                              <a:latin typeface="华文中宋" panose="02010600040101010101" pitchFamily="2" charset="-122"/>
                              <a:ea typeface="华文中宋" panose="02010600040101010101" pitchFamily="2" charset="-122"/>
                            </a:rPr>
                            <a:t>V</a:t>
                          </a:r>
                          <a:r>
                            <a:rPr lang="en-US" altLang="zh-CN" baseline="-25000" dirty="0" smtClean="0">
                              <a:solidFill>
                                <a:srgbClr val="002060"/>
                              </a:solidFill>
                              <a:latin typeface="华文中宋" panose="02010600040101010101" pitchFamily="2" charset="-122"/>
                              <a:ea typeface="华文中宋" panose="02010600040101010101" pitchFamily="2" charset="-122"/>
                            </a:rPr>
                            <a:t>4</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solidFill>
                                <a:srgbClr val="002060"/>
                              </a:solidFill>
                              <a:latin typeface="华文中宋" panose="02010600040101010101" pitchFamily="2" charset="-122"/>
                              <a:ea typeface="华文中宋" panose="02010600040101010101" pitchFamily="2" charset="-122"/>
                            </a:rPr>
                            <a:t>V</a:t>
                          </a:r>
                          <a:r>
                            <a:rPr lang="en-US" altLang="zh-CN" baseline="-25000" dirty="0" smtClean="0">
                              <a:solidFill>
                                <a:srgbClr val="002060"/>
                              </a:solidFill>
                              <a:latin typeface="华文中宋" panose="02010600040101010101" pitchFamily="2" charset="-122"/>
                              <a:ea typeface="华文中宋" panose="02010600040101010101" pitchFamily="2" charset="-122"/>
                            </a:rPr>
                            <a:t>5</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tr>
                  <a:tr h="370840">
                    <a:tc>
                      <a:txBody>
                        <a:bodyPr/>
                        <a:lstStyle/>
                        <a:p>
                          <a:pPr algn="ctr"/>
                          <a:r>
                            <a:rPr lang="en-US" altLang="zh-CN"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0 </a:t>
                          </a:r>
                          <a:r>
                            <a:rPr lang="en-US" altLang="zh-CN" baseline="0" dirty="0" smtClean="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latin typeface="华文中宋" panose="02010600040101010101" pitchFamily="2" charset="-122"/>
                              <a:ea typeface="华文中宋" panose="02010600040101010101" pitchFamily="2" charset="-122"/>
                            </a:rPr>
                            <a:t>50</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latin typeface="华文中宋" panose="02010600040101010101" pitchFamily="2" charset="-122"/>
                              <a:ea typeface="华文中宋" panose="02010600040101010101" pitchFamily="2" charset="-122"/>
                            </a:rPr>
                            <a:t>10</a:t>
                          </a:r>
                          <a:endParaRPr lang="zh-CN" altLang="en-US" dirty="0">
                            <a:latin typeface="华文中宋" panose="02010600040101010101" pitchFamily="2" charset="-122"/>
                            <a:ea typeface="华文中宋" panose="02010600040101010101" pitchFamily="2" charset="-122"/>
                          </a:endParaRPr>
                        </a:p>
                      </a:txBody>
                      <a:tcPr anchor="ctr"/>
                    </a:tc>
                    <a:tc>
                      <a:txBody>
                        <a:bodyPr/>
                        <a:lstStyle/>
                        <a:p>
                          <a:endParaRPr lang="zh-CN"/>
                        </a:p>
                      </a:txBody>
                      <a:tcPr anchor="ctr">
                        <a:blipFill rotWithShape="0">
                          <a:blip r:embed="rId2"/>
                          <a:stretch>
                            <a:fillRect l="-587500" t="-108197" r="-202500" b="-501639"/>
                          </a:stretch>
                        </a:blipFill>
                      </a:tcPr>
                    </a:tc>
                    <a:tc>
                      <a:txBody>
                        <a:bodyPr/>
                        <a:lstStyle/>
                        <a:p>
                          <a:pPr algn="ctr"/>
                          <a:r>
                            <a:rPr lang="en-US" altLang="zh-CN" dirty="0" smtClean="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endParaRPr lang="zh-CN"/>
                        </a:p>
                      </a:txBody>
                      <a:tcPr anchor="ctr">
                        <a:blipFill rotWithShape="0">
                          <a:blip r:embed="rId2"/>
                          <a:stretch>
                            <a:fillRect l="-793277" t="-108197" r="-4202" b="-501639"/>
                          </a:stretch>
                        </a:blip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0</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2 </a:t>
                          </a:r>
                          <a:r>
                            <a:rPr lang="en-US" altLang="zh-CN" baseline="0" dirty="0" smtClean="0">
                              <a:latin typeface="华文中宋" panose="02010600040101010101" pitchFamily="2" charset="-122"/>
                              <a:ea typeface="华文中宋" panose="02010600040101010101" pitchFamily="2" charset="-122"/>
                            </a:rPr>
                            <a:t>}</a:t>
                          </a:r>
                          <a:endParaRPr lang="zh-CN" altLang="en-US" baseline="0" dirty="0" smtClean="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smtClean="0">
                              <a:latin typeface="华文中宋" panose="02010600040101010101" pitchFamily="2" charset="-122"/>
                              <a:ea typeface="华文中宋" panose="02010600040101010101" pitchFamily="2" charset="-122"/>
                            </a:rPr>
                            <a:t>50</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smtClean="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smtClean="0">
                              <a:latin typeface="华文中宋" panose="02010600040101010101" pitchFamily="2" charset="-122"/>
                              <a:ea typeface="华文中宋" panose="02010600040101010101" pitchFamily="2" charset="-122"/>
                            </a:rPr>
                            <a:t>25</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smtClean="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endParaRPr lang="zh-CN"/>
                        </a:p>
                      </a:txBody>
                      <a:tcPr anchor="ctr">
                        <a:blipFill rotWithShape="0">
                          <a:blip r:embed="rId2"/>
                          <a:stretch>
                            <a:fillRect l="-793277" t="-208197" r="-4202" b="-401639"/>
                          </a:stretch>
                        </a:blip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0</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2 </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3</a:t>
                          </a:r>
                          <a:r>
                            <a:rPr lang="en-US" altLang="zh-CN" baseline="0" dirty="0" smtClean="0">
                              <a:latin typeface="华文中宋" panose="02010600040101010101" pitchFamily="2" charset="-122"/>
                              <a:ea typeface="华文中宋" panose="02010600040101010101" pitchFamily="2" charset="-122"/>
                            </a:rPr>
                            <a:t>}</a:t>
                          </a:r>
                          <a:endParaRPr lang="zh-CN" altLang="en-US" baseline="0" dirty="0" smtClean="0">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r>
                  <a:tr h="370840">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r>
                  <a:tr h="370840">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r>
                  <a:tr h="370840">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r>
                </a:tbl>
              </a:graphicData>
            </a:graphic>
          </p:graphicFrame>
        </mc:Fallback>
      </mc:AlternateContent>
      <mc:AlternateContent xmlns:mc="http://schemas.openxmlformats.org/markup-compatibility/2006" xmlns:a14="http://schemas.microsoft.com/office/drawing/2010/main">
        <mc:Choice Requires="a14">
          <p:sp>
            <p:nvSpPr>
              <p:cNvPr id="39" name="文本框 38"/>
              <p:cNvSpPr txBox="1"/>
              <p:nvPr/>
            </p:nvSpPr>
            <p:spPr>
              <a:xfrm>
                <a:off x="483908" y="1687719"/>
                <a:ext cx="3042500" cy="15276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50</m:t>
                                      </m:r>
                                    </m:e>
                                    <m:e>
                                      <m:r>
                                        <a:rPr lang="en-US" altLang="zh-CN" b="0" i="1" smtClean="0">
                                          <a:latin typeface="Cambria Math" panose="02040503050406030204" pitchFamily="18" charset="0"/>
                                        </a:rPr>
                                        <m:t>10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15</m:t>
                                      </m:r>
                                    </m:e>
                                  </m:mr>
                                </m:m>
                              </m:e>
                              <m:e>
                                <m:m>
                                  <m:mPr>
                                    <m:mcs>
                                      <m:mc>
                                        <m:mcPr>
                                          <m:count m:val="2"/>
                                          <m:mcJc m:val="center"/>
                                        </m:mcPr>
                                      </m:mc>
                                    </m:mcs>
                                    <m:ctrlPr>
                                      <a:rPr lang="en-US" altLang="zh-CN" i="1" smtClean="0">
                                        <a:latin typeface="Cambria Math" panose="02040503050406030204" pitchFamily="18" charset="0"/>
                                      </a:rPr>
                                    </m:ctrlPr>
                                  </m:mP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ea typeface="Cambria Math" panose="02040503050406030204" pitchFamily="18" charset="0"/>
                                                    </a:rPr>
                                                    <m:t>5</m:t>
                                                  </m:r>
                                                </m:e>
                                                <m:e>
                                                  <m:r>
                                                    <a:rPr lang="en-US" altLang="zh-CN" b="0" i="1" smtClean="0">
                                                      <a:latin typeface="Cambria Math" panose="02040503050406030204" pitchFamily="18" charset="0"/>
                                                      <a:ea typeface="Cambria Math" panose="02040503050406030204" pitchFamily="18" charset="0"/>
                                                    </a:rPr>
                                                    <m:t>  </m:t>
                                                  </m:r>
                                                  <m:r>
                                                    <m:rPr>
                                                      <m:brk m:alnAt="7"/>
                                                    </m:rPr>
                                                    <a:rPr lang="en-US" altLang="zh-CN" i="1">
                                                      <a:latin typeface="Cambria Math" panose="02040503050406030204" pitchFamily="18" charset="0"/>
                                                      <a:ea typeface="Cambria Math" panose="02040503050406030204" pitchFamily="18" charset="0"/>
                                                    </a:rPr>
                                                    <m:t>∞</m:t>
                                                  </m:r>
                                                </m:e>
                                              </m:mr>
                                            </m:m>
                                          </m:e>
                                        </m:mr>
                                      </m:m>
                                    </m:e>
                                  </m:mr>
                                </m:m>
                              </m:e>
                            </m:mr>
                            <m:m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0</m:t>
                                      </m:r>
                                    </m:e>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mr>
                                      </m:m>
                                    </m:e>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ea typeface="Cambria Math" panose="02040503050406030204" pitchFamily="18" charset="0"/>
                                              </a:rPr>
                                              <m:t>20</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mr>
                                      </m:m>
                                    </m:e>
                                    <m:e>
                                      <m:m>
                                        <m:mPr>
                                          <m:mcs>
                                            <m:mc>
                                              <m:mcPr>
                                                <m:count m:val="1"/>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mr>
                                      </m:m>
                                    </m:e>
                                  </m:mr>
                                </m:m>
                              </m:e>
                              <m:e>
                                <m:m>
                                  <m:mPr>
                                    <m:mcs>
                                      <m:mc>
                                        <m:mcPr>
                                          <m:count m:val="2"/>
                                          <m:mcJc m:val="center"/>
                                        </m:mcPr>
                                      </m:mc>
                                    </m:mcs>
                                    <m:ctrlPr>
                                      <a:rPr lang="en-US" altLang="zh-CN" i="1" smtClean="0">
                                        <a:latin typeface="Cambria Math" panose="02040503050406030204" pitchFamily="18" charset="0"/>
                                      </a:rPr>
                                    </m:ctrlPr>
                                  </m:mPr>
                                  <m:mr>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rPr>
                                              <m:t>15</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mr>
                                              <m:mr>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ea typeface="Cambria Math" panose="02040503050406030204" pitchFamily="18" charset="0"/>
                                                          </a:rPr>
                                                          <m:t>30</m:t>
                                                        </m:r>
                                                      </m:e>
                                                    </m:mr>
                                                    <m:mr>
                                                      <m:e>
                                                        <m:r>
                                                          <a:rPr lang="en-US" altLang="zh-CN" b="0" i="1" smtClean="0">
                                                            <a:latin typeface="Cambria Math" panose="02040503050406030204" pitchFamily="18" charset="0"/>
                                                          </a:rPr>
                                                          <m:t>3</m:t>
                                                        </m:r>
                                                      </m:e>
                                                    </m:mr>
                                                  </m:m>
                                                </m:e>
                                              </m:mr>
                                            </m:m>
                                          </m:e>
                                        </m:mr>
                                      </m:m>
                                    </m:e>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e>
                                                  <m:r>
                                                    <a:rPr lang="en-US" altLang="zh-CN" i="1" smtClean="0">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3</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4</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mr>
                                                  </m:m>
                                                </m:e>
                                              </m:mr>
                                            </m:m>
                                          </m:e>
                                        </m:mr>
                                      </m:m>
                                    </m:e>
                                  </m:mr>
                                </m:m>
                              </m:e>
                            </m:mr>
                          </m:m>
                        </m:e>
                      </m:d>
                    </m:oMath>
                  </m:oMathPara>
                </a14:m>
                <a:endParaRPr lang="zh-CN" altLang="en-US" dirty="0"/>
              </a:p>
            </p:txBody>
          </p:sp>
        </mc:Choice>
        <mc:Fallback xmlns="">
          <p:sp>
            <p:nvSpPr>
              <p:cNvPr id="39" name="文本框 38"/>
              <p:cNvSpPr txBox="1">
                <a:spLocks noRot="1" noChangeAspect="1" noMove="1" noResize="1" noEditPoints="1" noAdjustHandles="1" noChangeArrowheads="1" noChangeShapeType="1" noTextEdit="1"/>
              </p:cNvSpPr>
              <p:nvPr/>
            </p:nvSpPr>
            <p:spPr>
              <a:xfrm>
                <a:off x="483908" y="1687719"/>
                <a:ext cx="3042500" cy="1527662"/>
              </a:xfrm>
              <a:prstGeom prst="rect">
                <a:avLst/>
              </a:prstGeom>
              <a:blipFill rotWithShape="0">
                <a:blip r:embed="rId3" cstate="print"/>
                <a:stretch>
                  <a:fillRect/>
                </a:stretch>
              </a:blipFill>
            </p:spPr>
            <p:txBody>
              <a:bodyPr/>
              <a:lstStyle/>
              <a:p>
                <a:r>
                  <a:rPr lang="zh-CN" altLang="en-US">
                    <a:noFill/>
                  </a:rPr>
                  <a:t> </a:t>
                </a:r>
              </a:p>
            </p:txBody>
          </p:sp>
        </mc:Fallback>
      </mc:AlternateContent>
      <p:sp>
        <p:nvSpPr>
          <p:cNvPr id="40" name="文本框 39"/>
          <p:cNvSpPr txBox="1"/>
          <p:nvPr/>
        </p:nvSpPr>
        <p:spPr>
          <a:xfrm>
            <a:off x="537769" y="1349866"/>
            <a:ext cx="2714486" cy="502702"/>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a:p>
            <a:endParaRPr lang="zh-CN" altLang="en-US" sz="1600" baseline="-25000" dirty="0">
              <a:latin typeface="华文中宋" panose="02010600040101010101" pitchFamily="2" charset="-122"/>
              <a:ea typeface="华文中宋" panose="02010600040101010101" pitchFamily="2" charset="-122"/>
            </a:endParaRPr>
          </a:p>
        </p:txBody>
      </p:sp>
      <p:sp>
        <p:nvSpPr>
          <p:cNvPr id="41" name="文本框 40"/>
          <p:cNvSpPr txBox="1"/>
          <p:nvPr/>
        </p:nvSpPr>
        <p:spPr>
          <a:xfrm>
            <a:off x="183098" y="1665606"/>
            <a:ext cx="535986" cy="1569660"/>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a:t>
            </a:r>
            <a:endParaRPr lang="zh-CN" altLang="en-US" sz="1600" baseline="-250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p:txBody>
      </p:sp>
      <p:sp>
        <p:nvSpPr>
          <p:cNvPr id="43" name="矩形 42"/>
          <p:cNvSpPr/>
          <p:nvPr/>
        </p:nvSpPr>
        <p:spPr bwMode="auto">
          <a:xfrm>
            <a:off x="84427" y="5181447"/>
            <a:ext cx="6467803" cy="352061"/>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圆角矩形 22"/>
          <p:cNvSpPr/>
          <p:nvPr/>
        </p:nvSpPr>
        <p:spPr bwMode="auto">
          <a:xfrm>
            <a:off x="631717" y="2175602"/>
            <a:ext cx="2746882" cy="323690"/>
          </a:xfrm>
          <a:prstGeom prst="roundRect">
            <a:avLst/>
          </a:prstGeom>
          <a:solidFill>
            <a:srgbClr val="92D050">
              <a:alpha val="44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nvSpPr>
        <p:spPr bwMode="auto">
          <a:xfrm>
            <a:off x="2946526" y="4760820"/>
            <a:ext cx="3605705" cy="414038"/>
          </a:xfrm>
          <a:prstGeom prst="rect">
            <a:avLst/>
          </a:prstGeom>
          <a:solidFill>
            <a:srgbClr val="CCFF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8" name="任意多边形 27"/>
          <p:cNvSpPr/>
          <p:nvPr/>
        </p:nvSpPr>
        <p:spPr bwMode="auto">
          <a:xfrm>
            <a:off x="4275171" y="2093153"/>
            <a:ext cx="300019" cy="1515590"/>
          </a:xfrm>
          <a:custGeom>
            <a:avLst/>
            <a:gdLst>
              <a:gd name="connsiteX0" fmla="*/ 274354 w 289594"/>
              <a:gd name="connsiteY0" fmla="*/ 1661160 h 1661160"/>
              <a:gd name="connsiteX1" fmla="*/ 34 w 289594"/>
              <a:gd name="connsiteY1" fmla="*/ 1188720 h 1661160"/>
              <a:gd name="connsiteX2" fmla="*/ 289594 w 289594"/>
              <a:gd name="connsiteY2" fmla="*/ 0 h 1661160"/>
            </a:gdLst>
            <a:ahLst/>
            <a:cxnLst>
              <a:cxn ang="0">
                <a:pos x="connsiteX0" y="connsiteY0"/>
              </a:cxn>
              <a:cxn ang="0">
                <a:pos x="connsiteX1" y="connsiteY1"/>
              </a:cxn>
              <a:cxn ang="0">
                <a:pos x="connsiteX2" y="connsiteY2"/>
              </a:cxn>
            </a:cxnLst>
            <a:rect l="l" t="t" r="r" b="b"/>
            <a:pathLst>
              <a:path w="289594" h="1661160">
                <a:moveTo>
                  <a:pt x="274354" y="1661160"/>
                </a:moveTo>
                <a:cubicBezTo>
                  <a:pt x="135924" y="1563370"/>
                  <a:pt x="-2506" y="1465580"/>
                  <a:pt x="34" y="1188720"/>
                </a:cubicBezTo>
                <a:cubicBezTo>
                  <a:pt x="2574" y="911860"/>
                  <a:pt x="289594" y="0"/>
                  <a:pt x="289594" y="0"/>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29" name="直接连接符 28"/>
          <p:cNvCxnSpPr/>
          <p:nvPr/>
        </p:nvCxnSpPr>
        <p:spPr bwMode="auto">
          <a:xfrm>
            <a:off x="5151506" y="3631603"/>
            <a:ext cx="1318596" cy="0"/>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文本框 29"/>
          <p:cNvSpPr txBox="1"/>
          <p:nvPr/>
        </p:nvSpPr>
        <p:spPr>
          <a:xfrm>
            <a:off x="3881920" y="2561529"/>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20</a:t>
            </a:r>
            <a:endParaRPr lang="en-US" altLang="zh-CN" sz="1600" baseline="-25000" dirty="0">
              <a:latin typeface="华文中宋" panose="02010600040101010101" pitchFamily="2" charset="-122"/>
              <a:ea typeface="华文中宋" panose="02010600040101010101" pitchFamily="2" charset="-122"/>
            </a:endParaRPr>
          </a:p>
        </p:txBody>
      </p:sp>
      <p:sp>
        <p:nvSpPr>
          <p:cNvPr id="31" name="文本框 30"/>
          <p:cNvSpPr txBox="1"/>
          <p:nvPr/>
        </p:nvSpPr>
        <p:spPr>
          <a:xfrm>
            <a:off x="5730626" y="3636116"/>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15</a:t>
            </a:r>
            <a:endParaRPr lang="en-US" altLang="zh-CN" sz="1600" baseline="-25000" dirty="0">
              <a:latin typeface="华文中宋" panose="02010600040101010101" pitchFamily="2" charset="-122"/>
              <a:ea typeface="华文中宋" panose="02010600040101010101" pitchFamily="2" charset="-122"/>
            </a:endParaRPr>
          </a:p>
        </p:txBody>
      </p:sp>
      <p:sp>
        <p:nvSpPr>
          <p:cNvPr id="32" name="圆角矩形 31"/>
          <p:cNvSpPr/>
          <p:nvPr/>
        </p:nvSpPr>
        <p:spPr bwMode="auto">
          <a:xfrm>
            <a:off x="623914" y="1675971"/>
            <a:ext cx="2746882" cy="323690"/>
          </a:xfrm>
          <a:prstGeom prst="roundRect">
            <a:avLst/>
          </a:prstGeom>
          <a:solidFill>
            <a:srgbClr val="92D050">
              <a:alpha val="44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89077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27"/>
                                        </p:tgtEl>
                                      </p:cBhvr>
                                    </p:animEffect>
                                    <p:set>
                                      <p:cBhvr>
                                        <p:cTn id="26" dur="1" fill="hold">
                                          <p:stCondLst>
                                            <p:cond delay="499"/>
                                          </p:stCondLst>
                                        </p:cTn>
                                        <p:tgtEl>
                                          <p:spTgt spid="2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7" presetClass="emph" presetSubtype="1" nodeType="clickEffect">
                                  <p:stCondLst>
                                    <p:cond delay="0"/>
                                  </p:stCondLst>
                                  <p:childTnLst>
                                    <p:set>
                                      <p:cBhvr>
                                        <p:cTn id="30" dur="indefinite"/>
                                        <p:tgtEl>
                                          <p:spTgt spid="29"/>
                                        </p:tgtEl>
                                        <p:attrNameLst>
                                          <p:attrName>stroke.color</p:attrName>
                                        </p:attrNameLst>
                                      </p:cBhvr>
                                      <p:to>
                                        <p:clrVal>
                                          <a:srgbClr val="0033CC"/>
                                        </p:clrVal>
                                      </p:to>
                                    </p:set>
                                    <p:set>
                                      <p:cBhvr>
                                        <p:cTn id="31" dur="indefinite"/>
                                        <p:tgtEl>
                                          <p:spTgt spid="29"/>
                                        </p:tgtEl>
                                        <p:attrNameLst>
                                          <p:attrName>stroke.on</p:attrName>
                                        </p:attrNameLst>
                                      </p:cBhvr>
                                      <p:to>
                                        <p:strVal val="true"/>
                                      </p:to>
                                    </p:set>
                                  </p:childTnLst>
                                </p:cTn>
                              </p:par>
                            </p:childTnLst>
                          </p:cTn>
                        </p:par>
                        <p:par>
                          <p:cTn id="32" fill="hold">
                            <p:stCondLst>
                              <p:cond delay="0"/>
                            </p:stCondLst>
                            <p:childTnLst>
                              <p:par>
                                <p:cTn id="33" presetID="1" presetClass="emph" presetSubtype="1" nodeType="afterEffect">
                                  <p:stCondLst>
                                    <p:cond delay="0"/>
                                  </p:stCondLst>
                                  <p:childTnLst>
                                    <p:set>
                                      <p:cBhvr>
                                        <p:cTn id="34" dur="indefinite"/>
                                        <p:tgtEl>
                                          <p:spTgt spid="7"/>
                                        </p:tgtEl>
                                        <p:attrNameLst>
                                          <p:attrName>fillcolor</p:attrName>
                                        </p:attrNameLst>
                                      </p:cBhvr>
                                      <p:to>
                                        <p:clrVal>
                                          <a:srgbClr val="F169CD"/>
                                        </p:clrVal>
                                      </p:to>
                                    </p:set>
                                    <p:set>
                                      <p:cBhvr>
                                        <p:cTn id="35" dur="indefinite"/>
                                        <p:tgtEl>
                                          <p:spTgt spid="7"/>
                                        </p:tgtEl>
                                        <p:attrNameLst>
                                          <p:attrName>fill.type</p:attrName>
                                        </p:attrNameLst>
                                      </p:cBhvr>
                                      <p:to>
                                        <p:strVal val="solid"/>
                                      </p:to>
                                    </p:set>
                                    <p:set>
                                      <p:cBhvr>
                                        <p:cTn id="36" dur="indefinite"/>
                                        <p:tgtEl>
                                          <p:spTgt spid="7"/>
                                        </p:tgtEl>
                                        <p:attrNameLst>
                                          <p:attrName>fill.on</p:attrName>
                                        </p:attrNameLst>
                                      </p:cBhvr>
                                      <p:to>
                                        <p:strVal val="true"/>
                                      </p:to>
                                    </p:set>
                                  </p:childTnLst>
                                </p:cTn>
                              </p:par>
                            </p:childTnLst>
                          </p:cTn>
                        </p:par>
                        <p:par>
                          <p:cTn id="37" fill="hold">
                            <p:stCondLst>
                              <p:cond delay="0"/>
                            </p:stCondLst>
                            <p:childTnLst>
                              <p:par>
                                <p:cTn id="38" presetID="10" presetClass="exit" presetSubtype="0" fill="hold" grpId="0" nodeType="afterEffect">
                                  <p:stCondLst>
                                    <p:cond delay="0"/>
                                  </p:stCondLst>
                                  <p:childTnLst>
                                    <p:animEffect transition="out" filter="fade">
                                      <p:cBhvr>
                                        <p:cTn id="39" dur="500"/>
                                        <p:tgtEl>
                                          <p:spTgt spid="43"/>
                                        </p:tgtEl>
                                      </p:cBhvr>
                                    </p:animEffect>
                                    <p:set>
                                      <p:cBhvr>
                                        <p:cTn id="40"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3" grpId="0" animBg="1"/>
      <p:bldP spid="27" grpId="0" animBg="1"/>
      <p:bldP spid="28" grpId="0" animBg="1"/>
      <p:bldP spid="30" grpId="0"/>
      <p:bldP spid="3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Dijkstra</a:t>
            </a:r>
            <a:r>
              <a:rPr lang="zh-CN" altLang="en-US" dirty="0"/>
              <a:t>算法</a:t>
            </a:r>
          </a:p>
        </p:txBody>
      </p:sp>
      <p:sp>
        <p:nvSpPr>
          <p:cNvPr id="5" name="椭圆 4"/>
          <p:cNvSpPr/>
          <p:nvPr/>
        </p:nvSpPr>
        <p:spPr bwMode="auto">
          <a:xfrm>
            <a:off x="4567388" y="3349830"/>
            <a:ext cx="579120" cy="624840"/>
          </a:xfrm>
          <a:prstGeom prst="ellipse">
            <a:avLst/>
          </a:prstGeom>
          <a:solidFill>
            <a:srgbClr val="F874C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2</a:t>
            </a:r>
            <a:endParaRPr lang="zh-CN" altLang="en-US" sz="1400" baseline="-25000" dirty="0">
              <a:latin typeface="华文中宋" panose="02010600040101010101" pitchFamily="2" charset="-122"/>
              <a:ea typeface="华文中宋" panose="02010600040101010101" pitchFamily="2" charset="-122"/>
            </a:endParaRPr>
          </a:p>
        </p:txBody>
      </p:sp>
      <p:sp>
        <p:nvSpPr>
          <p:cNvPr id="6" name="椭圆 5"/>
          <p:cNvSpPr/>
          <p:nvPr/>
        </p:nvSpPr>
        <p:spPr bwMode="auto">
          <a:xfrm>
            <a:off x="8367452" y="333459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5</a:t>
            </a:r>
            <a:endParaRPr lang="zh-CN" altLang="en-US" sz="1400" baseline="-25000" dirty="0">
              <a:latin typeface="华文中宋" panose="02010600040101010101" pitchFamily="2" charset="-122"/>
              <a:ea typeface="华文中宋" panose="02010600040101010101" pitchFamily="2" charset="-122"/>
            </a:endParaRPr>
          </a:p>
        </p:txBody>
      </p:sp>
      <p:sp>
        <p:nvSpPr>
          <p:cNvPr id="7" name="椭圆 6"/>
          <p:cNvSpPr/>
          <p:nvPr/>
        </p:nvSpPr>
        <p:spPr bwMode="auto">
          <a:xfrm>
            <a:off x="6465104" y="3349830"/>
            <a:ext cx="579120" cy="624840"/>
          </a:xfrm>
          <a:prstGeom prst="ellipse">
            <a:avLst/>
          </a:prstGeom>
          <a:solidFill>
            <a:srgbClr val="F874C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3</a:t>
            </a:r>
            <a:endParaRPr lang="zh-CN" altLang="en-US" sz="1400" baseline="-25000" dirty="0">
              <a:latin typeface="华文中宋" panose="02010600040101010101" pitchFamily="2" charset="-122"/>
              <a:ea typeface="华文中宋" panose="02010600040101010101" pitchFamily="2" charset="-122"/>
            </a:endParaRPr>
          </a:p>
        </p:txBody>
      </p:sp>
      <p:sp>
        <p:nvSpPr>
          <p:cNvPr id="8" name="椭圆 7"/>
          <p:cNvSpPr/>
          <p:nvPr/>
        </p:nvSpPr>
        <p:spPr bwMode="auto">
          <a:xfrm>
            <a:off x="4567388" y="1672001"/>
            <a:ext cx="579120" cy="624840"/>
          </a:xfrm>
          <a:prstGeom prst="ellipse">
            <a:avLst/>
          </a:prstGeom>
          <a:solidFill>
            <a:srgbClr val="F874C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椭圆 8"/>
          <p:cNvSpPr/>
          <p:nvPr/>
        </p:nvSpPr>
        <p:spPr bwMode="auto">
          <a:xfrm>
            <a:off x="6467420" y="1672001"/>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1</a:t>
            </a:r>
            <a:endParaRPr lang="zh-CN" altLang="en-US" sz="1400" baseline="-25000" dirty="0">
              <a:latin typeface="华文中宋" panose="02010600040101010101" pitchFamily="2" charset="-122"/>
              <a:ea typeface="华文中宋" panose="02010600040101010101" pitchFamily="2" charset="-122"/>
            </a:endParaRPr>
          </a:p>
        </p:txBody>
      </p:sp>
      <p:sp>
        <p:nvSpPr>
          <p:cNvPr id="10" name="椭圆 9"/>
          <p:cNvSpPr/>
          <p:nvPr/>
        </p:nvSpPr>
        <p:spPr bwMode="auto">
          <a:xfrm>
            <a:off x="8367452" y="1674065"/>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4</a:t>
            </a:r>
            <a:endParaRPr lang="zh-CN" altLang="en-US" sz="1400" baseline="-25000" dirty="0">
              <a:latin typeface="华文中宋" panose="02010600040101010101" pitchFamily="2" charset="-122"/>
              <a:ea typeface="华文中宋" panose="02010600040101010101" pitchFamily="2" charset="-122"/>
            </a:endParaRPr>
          </a:p>
        </p:txBody>
      </p:sp>
      <p:sp>
        <p:nvSpPr>
          <p:cNvPr id="13" name="任意多边形 12"/>
          <p:cNvSpPr/>
          <p:nvPr/>
        </p:nvSpPr>
        <p:spPr bwMode="auto">
          <a:xfrm>
            <a:off x="5088704" y="2175602"/>
            <a:ext cx="164652" cy="1266415"/>
          </a:xfrm>
          <a:custGeom>
            <a:avLst/>
            <a:gdLst>
              <a:gd name="connsiteX0" fmla="*/ 0 w 152400"/>
              <a:gd name="connsiteY0" fmla="*/ 0 h 1478280"/>
              <a:gd name="connsiteX1" fmla="*/ 152400 w 152400"/>
              <a:gd name="connsiteY1" fmla="*/ 609600 h 1478280"/>
              <a:gd name="connsiteX2" fmla="*/ 0 w 152400"/>
              <a:gd name="connsiteY2" fmla="*/ 1478280 h 1478280"/>
              <a:gd name="connsiteX3" fmla="*/ 0 w 152400"/>
              <a:gd name="connsiteY3" fmla="*/ 1478280 h 1478280"/>
            </a:gdLst>
            <a:ahLst/>
            <a:cxnLst>
              <a:cxn ang="0">
                <a:pos x="connsiteX0" y="connsiteY0"/>
              </a:cxn>
              <a:cxn ang="0">
                <a:pos x="connsiteX1" y="connsiteY1"/>
              </a:cxn>
              <a:cxn ang="0">
                <a:pos x="connsiteX2" y="connsiteY2"/>
              </a:cxn>
              <a:cxn ang="0">
                <a:pos x="connsiteX3" y="connsiteY3"/>
              </a:cxn>
            </a:cxnLst>
            <a:rect l="l" t="t" r="r" b="b"/>
            <a:pathLst>
              <a:path w="152400" h="1478280">
                <a:moveTo>
                  <a:pt x="0" y="0"/>
                </a:moveTo>
                <a:cubicBezTo>
                  <a:pt x="76200" y="181610"/>
                  <a:pt x="152400" y="363220"/>
                  <a:pt x="152400" y="609600"/>
                </a:cubicBezTo>
                <a:cubicBezTo>
                  <a:pt x="152400" y="855980"/>
                  <a:pt x="0" y="1478280"/>
                  <a:pt x="0" y="1478280"/>
                </a:cubicBezTo>
                <a:lnTo>
                  <a:pt x="0" y="1478280"/>
                </a:lnTo>
              </a:path>
            </a:pathLst>
          </a:custGeom>
          <a:noFill/>
          <a:ln w="38100" cap="flat" cmpd="sng" algn="ctr">
            <a:solidFill>
              <a:srgbClr val="1B10F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cxnSp>
        <p:nvCxnSpPr>
          <p:cNvPr id="14" name="直接连接符 13"/>
          <p:cNvCxnSpPr>
            <a:stCxn id="8" idx="6"/>
            <a:endCxn id="9" idx="2"/>
          </p:cNvCxnSpPr>
          <p:nvPr/>
        </p:nvCxnSpPr>
        <p:spPr bwMode="auto">
          <a:xfrm>
            <a:off x="5146508" y="1984421"/>
            <a:ext cx="1320912" cy="0"/>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任意多边形 21"/>
          <p:cNvSpPr/>
          <p:nvPr/>
        </p:nvSpPr>
        <p:spPr bwMode="auto">
          <a:xfrm>
            <a:off x="4841541" y="1353156"/>
            <a:ext cx="3665387" cy="382648"/>
          </a:xfrm>
          <a:custGeom>
            <a:avLst/>
            <a:gdLst>
              <a:gd name="connsiteX0" fmla="*/ 0 w 3657600"/>
              <a:gd name="connsiteY0" fmla="*/ 350754 h 396474"/>
              <a:gd name="connsiteX1" fmla="*/ 1295400 w 3657600"/>
              <a:gd name="connsiteY1" fmla="*/ 234 h 396474"/>
              <a:gd name="connsiteX2" fmla="*/ 3657600 w 3657600"/>
              <a:gd name="connsiteY2" fmla="*/ 396474 h 396474"/>
            </a:gdLst>
            <a:ahLst/>
            <a:cxnLst>
              <a:cxn ang="0">
                <a:pos x="connsiteX0" y="connsiteY0"/>
              </a:cxn>
              <a:cxn ang="0">
                <a:pos x="connsiteX1" y="connsiteY1"/>
              </a:cxn>
              <a:cxn ang="0">
                <a:pos x="connsiteX2" y="connsiteY2"/>
              </a:cxn>
            </a:cxnLst>
            <a:rect l="l" t="t" r="r" b="b"/>
            <a:pathLst>
              <a:path w="3657600" h="396474">
                <a:moveTo>
                  <a:pt x="0" y="350754"/>
                </a:moveTo>
                <a:cubicBezTo>
                  <a:pt x="342900" y="171684"/>
                  <a:pt x="685800" y="-7386"/>
                  <a:pt x="1295400" y="234"/>
                </a:cubicBezTo>
                <a:cubicBezTo>
                  <a:pt x="1905000" y="7854"/>
                  <a:pt x="2781300" y="202164"/>
                  <a:pt x="3657600" y="396474"/>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文本框 23"/>
          <p:cNvSpPr txBox="1"/>
          <p:nvPr/>
        </p:nvSpPr>
        <p:spPr>
          <a:xfrm>
            <a:off x="4815416" y="2563333"/>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10</a:t>
            </a:r>
            <a:endParaRPr lang="en-US" altLang="zh-CN" sz="1600" baseline="-25000" dirty="0">
              <a:latin typeface="华文中宋" panose="02010600040101010101" pitchFamily="2" charset="-122"/>
              <a:ea typeface="华文中宋" panose="02010600040101010101" pitchFamily="2" charset="-122"/>
            </a:endParaRPr>
          </a:p>
        </p:txBody>
      </p:sp>
      <p:sp>
        <p:nvSpPr>
          <p:cNvPr id="25" name="文本框 24"/>
          <p:cNvSpPr txBox="1"/>
          <p:nvPr/>
        </p:nvSpPr>
        <p:spPr>
          <a:xfrm>
            <a:off x="5961458" y="103560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45</a:t>
            </a:r>
            <a:endParaRPr lang="en-US" altLang="zh-CN" sz="1600" baseline="-25000" dirty="0">
              <a:latin typeface="华文中宋" panose="02010600040101010101" pitchFamily="2" charset="-122"/>
              <a:ea typeface="华文中宋" panose="02010600040101010101" pitchFamily="2" charset="-122"/>
            </a:endParaRPr>
          </a:p>
        </p:txBody>
      </p:sp>
      <p:sp>
        <p:nvSpPr>
          <p:cNvPr id="26" name="文本框 25"/>
          <p:cNvSpPr txBox="1"/>
          <p:nvPr/>
        </p:nvSpPr>
        <p:spPr>
          <a:xfrm>
            <a:off x="5650154" y="164586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50</a:t>
            </a:r>
            <a:endParaRPr lang="en-US" altLang="zh-CN" sz="1600" baseline="-25000"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graphicFrame>
            <p:nvGraphicFramePr>
              <p:cNvPr id="38" name="表格 37"/>
              <p:cNvGraphicFramePr>
                <a:graphicFrameLocks noGrp="1"/>
              </p:cNvGraphicFramePr>
              <p:nvPr>
                <p:extLst>
                  <p:ext uri="{D42A27DB-BD31-4B8C-83A1-F6EECF244321}">
                    <p14:modId xmlns:p14="http://schemas.microsoft.com/office/powerpoint/2010/main" val="375139189"/>
                  </p:ext>
                </p:extLst>
              </p:nvPr>
            </p:nvGraphicFramePr>
            <p:xfrm>
              <a:off x="84428" y="4029682"/>
              <a:ext cx="6467803" cy="2595880"/>
            </p:xfrm>
            <a:graphic>
              <a:graphicData uri="http://schemas.openxmlformats.org/drawingml/2006/table">
                <a:tbl>
                  <a:tblPr firstRow="1" bandRow="1">
                    <a:tableStyleId>{5C22544A-7EE6-4342-B048-85BDC9FD1C3A}</a:tableStyleId>
                  </a:tblPr>
                  <a:tblGrid>
                    <a:gridCol w="2837103">
                      <a:extLst>
                        <a:ext uri="{9D8B030D-6E8A-4147-A177-3AD203B41FA5}">
                          <a16:colId xmlns:a16="http://schemas.microsoft.com/office/drawing/2014/main" val="20000"/>
                        </a:ext>
                      </a:extLst>
                    </a:gridCol>
                    <a:gridCol w="726140">
                      <a:extLst>
                        <a:ext uri="{9D8B030D-6E8A-4147-A177-3AD203B41FA5}">
                          <a16:colId xmlns:a16="http://schemas.microsoft.com/office/drawing/2014/main" val="20001"/>
                        </a:ext>
                      </a:extLst>
                    </a:gridCol>
                    <a:gridCol w="726140">
                      <a:extLst>
                        <a:ext uri="{9D8B030D-6E8A-4147-A177-3AD203B41FA5}">
                          <a16:colId xmlns:a16="http://schemas.microsoft.com/office/drawing/2014/main" val="20002"/>
                        </a:ext>
                      </a:extLst>
                    </a:gridCol>
                    <a:gridCol w="726140">
                      <a:extLst>
                        <a:ext uri="{9D8B030D-6E8A-4147-A177-3AD203B41FA5}">
                          <a16:colId xmlns:a16="http://schemas.microsoft.com/office/drawing/2014/main" val="20003"/>
                        </a:ext>
                      </a:extLst>
                    </a:gridCol>
                    <a:gridCol w="726140">
                      <a:extLst>
                        <a:ext uri="{9D8B030D-6E8A-4147-A177-3AD203B41FA5}">
                          <a16:colId xmlns:a16="http://schemas.microsoft.com/office/drawing/2014/main" val="20004"/>
                        </a:ext>
                      </a:extLst>
                    </a:gridCol>
                    <a:gridCol w="726140">
                      <a:extLst>
                        <a:ext uri="{9D8B030D-6E8A-4147-A177-3AD203B41FA5}">
                          <a16:colId xmlns:a16="http://schemas.microsoft.com/office/drawing/2014/main" val="20005"/>
                        </a:ext>
                      </a:extLst>
                    </a:gridCol>
                  </a:tblGrid>
                  <a:tr h="370840">
                    <a:tc>
                      <a:txBody>
                        <a:bodyPr/>
                        <a:lstStyle/>
                        <a:p>
                          <a:pPr algn="ctr"/>
                          <a:r>
                            <a:rPr lang="en-US" altLang="zh-CN" dirty="0">
                              <a:solidFill>
                                <a:srgbClr val="002060"/>
                              </a:solidFill>
                              <a:latin typeface="华文中宋" panose="02010600040101010101" pitchFamily="2" charset="-122"/>
                              <a:ea typeface="华文中宋" panose="02010600040101010101" pitchFamily="2" charset="-122"/>
                            </a:rPr>
                            <a:t>U</a:t>
                          </a:r>
                          <a:endParaRPr lang="zh-CN" altLang="en-US"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solidFill>
                                <a:srgbClr val="002060"/>
                              </a:solidFill>
                              <a:latin typeface="华文中宋" panose="02010600040101010101" pitchFamily="2" charset="-122"/>
                              <a:ea typeface="华文中宋" panose="02010600040101010101" pitchFamily="2" charset="-122"/>
                            </a:rPr>
                            <a:t>V</a:t>
                          </a:r>
                          <a:r>
                            <a:rPr lang="en-US" altLang="zh-CN" baseline="-25000" dirty="0">
                              <a:solidFill>
                                <a:srgbClr val="002060"/>
                              </a:solidFill>
                              <a:latin typeface="华文中宋" panose="02010600040101010101" pitchFamily="2" charset="-122"/>
                              <a:ea typeface="华文中宋" panose="02010600040101010101" pitchFamily="2" charset="-122"/>
                            </a:rPr>
                            <a:t>1</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solidFill>
                                <a:srgbClr val="FF0000"/>
                              </a:solidFill>
                              <a:latin typeface="华文中宋" panose="02010600040101010101" pitchFamily="2" charset="-122"/>
                              <a:ea typeface="华文中宋" panose="02010600040101010101" pitchFamily="2" charset="-122"/>
                            </a:rPr>
                            <a:t>V</a:t>
                          </a:r>
                          <a:r>
                            <a:rPr lang="en-US" altLang="zh-CN" baseline="-25000" dirty="0">
                              <a:solidFill>
                                <a:srgbClr val="FF0000"/>
                              </a:solidFill>
                              <a:latin typeface="华文中宋" panose="02010600040101010101" pitchFamily="2" charset="-122"/>
                              <a:ea typeface="华文中宋" panose="02010600040101010101" pitchFamily="2" charset="-122"/>
                            </a:rPr>
                            <a:t>2</a:t>
                          </a:r>
                          <a:endParaRPr lang="zh-CN" altLang="en-US" baseline="-25000" dirty="0">
                            <a:solidFill>
                              <a:srgbClr val="FF0000"/>
                            </a:solidFill>
                            <a:latin typeface="华文中宋" panose="02010600040101010101" pitchFamily="2" charset="-122"/>
                            <a:ea typeface="华文中宋" panose="02010600040101010101" pitchFamily="2" charset="-122"/>
                          </a:endParaRPr>
                        </a:p>
                      </a:txBody>
                      <a:tcPr anchor="ctr">
                        <a:solidFill>
                          <a:srgbClr val="FFFF00"/>
                        </a:solidFill>
                      </a:tcPr>
                    </a:tc>
                    <a:tc>
                      <a:txBody>
                        <a:bodyPr/>
                        <a:lstStyle/>
                        <a:p>
                          <a:pPr algn="ctr"/>
                          <a:r>
                            <a:rPr lang="en-US" altLang="zh-CN" sz="1800" b="1" kern="1200" dirty="0">
                              <a:solidFill>
                                <a:srgbClr val="FF0000"/>
                              </a:solidFill>
                              <a:latin typeface="华文中宋" panose="02010600040101010101" pitchFamily="2" charset="-122"/>
                              <a:ea typeface="华文中宋" panose="02010600040101010101" pitchFamily="2" charset="-122"/>
                              <a:cs typeface="+mn-cs"/>
                            </a:rPr>
                            <a:t>V</a:t>
                          </a:r>
                          <a:r>
                            <a:rPr lang="en-US" altLang="zh-CN" sz="1800" b="1" kern="1200" baseline="-25000" dirty="0">
                              <a:solidFill>
                                <a:srgbClr val="FF0000"/>
                              </a:solidFill>
                              <a:latin typeface="华文中宋" panose="02010600040101010101" pitchFamily="2" charset="-122"/>
                              <a:ea typeface="华文中宋" panose="02010600040101010101" pitchFamily="2" charset="-122"/>
                              <a:cs typeface="+mn-cs"/>
                            </a:rPr>
                            <a:t>3</a:t>
                          </a:r>
                          <a:endParaRPr lang="zh-CN" altLang="en-US" sz="1800" b="1" kern="1200" baseline="-25000" dirty="0">
                            <a:solidFill>
                              <a:srgbClr val="FF0000"/>
                            </a:solidFill>
                            <a:latin typeface="华文中宋" panose="02010600040101010101" pitchFamily="2" charset="-122"/>
                            <a:ea typeface="华文中宋" panose="02010600040101010101" pitchFamily="2" charset="-122"/>
                            <a:cs typeface="+mn-cs"/>
                          </a:endParaRPr>
                        </a:p>
                      </a:txBody>
                      <a:tcPr anchor="ctr">
                        <a:solidFill>
                          <a:srgbClr val="FFFF00"/>
                        </a:solidFill>
                      </a:tcPr>
                    </a:tc>
                    <a:tc>
                      <a:txBody>
                        <a:bodyPr/>
                        <a:lstStyle/>
                        <a:p>
                          <a:pPr algn="ctr"/>
                          <a:r>
                            <a:rPr lang="en-US" altLang="zh-CN" dirty="0">
                              <a:solidFill>
                                <a:srgbClr val="002060"/>
                              </a:solidFill>
                              <a:latin typeface="华文中宋" panose="02010600040101010101" pitchFamily="2" charset="-122"/>
                              <a:ea typeface="华文中宋" panose="02010600040101010101" pitchFamily="2" charset="-122"/>
                            </a:rPr>
                            <a:t>V</a:t>
                          </a:r>
                          <a:r>
                            <a:rPr lang="en-US" altLang="zh-CN" baseline="-25000" dirty="0">
                              <a:solidFill>
                                <a:srgbClr val="002060"/>
                              </a:solidFill>
                              <a:latin typeface="华文中宋" panose="02010600040101010101" pitchFamily="2" charset="-122"/>
                              <a:ea typeface="华文中宋" panose="02010600040101010101" pitchFamily="2" charset="-122"/>
                            </a:rPr>
                            <a:t>4</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solidFill>
                                <a:srgbClr val="002060"/>
                              </a:solidFill>
                              <a:latin typeface="华文中宋" panose="02010600040101010101" pitchFamily="2" charset="-122"/>
                              <a:ea typeface="华文中宋" panose="02010600040101010101" pitchFamily="2" charset="-122"/>
                            </a:rPr>
                            <a:t>V</a:t>
                          </a:r>
                          <a:r>
                            <a:rPr lang="en-US" altLang="zh-CN" baseline="-25000" dirty="0">
                              <a:solidFill>
                                <a:srgbClr val="002060"/>
                              </a:solidFill>
                              <a:latin typeface="华文中宋" panose="02010600040101010101" pitchFamily="2" charset="-122"/>
                              <a:ea typeface="华文中宋" panose="02010600040101010101" pitchFamily="2" charset="-122"/>
                            </a:rPr>
                            <a:t>5</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extLst>
                      <a:ext uri="{0D108BD9-81ED-4DB2-BD59-A6C34878D82A}">
                        <a16:rowId xmlns:a16="http://schemas.microsoft.com/office/drawing/2014/main" val="10000"/>
                      </a:ext>
                    </a:extLst>
                  </a:tr>
                  <a:tr h="370840">
                    <a:tc>
                      <a:txBody>
                        <a:bodyPr/>
                        <a:lstStyle/>
                        <a:p>
                          <a:pPr algn="ctr"/>
                          <a:r>
                            <a:rPr lang="en-US" altLang="zh-CN"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0 </a:t>
                          </a:r>
                          <a:r>
                            <a:rPr lang="en-US" altLang="zh-CN" baseline="0" dirty="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50</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10</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14:m>
                            <m:oMathPara xmlns:m="http://schemas.openxmlformats.org/officeDocument/2006/math">
                              <m:oMathParaPr>
                                <m:jc m:val="centerGroup"/>
                              </m:oMathParaPr>
                              <m:oMath xmlns:m="http://schemas.openxmlformats.org/officeDocument/2006/math">
                                <m:r>
                                  <m:rPr>
                                    <m:brk m:alnAt="7"/>
                                  </m:rPr>
                                  <a:rPr lang="en-US" altLang="zh-CN" i="1" smtClean="0">
                                    <a:latin typeface="Cambria Math" panose="02040503050406030204" pitchFamily="18" charset="0"/>
                                    <a:ea typeface="Cambria Math" panose="02040503050406030204" pitchFamily="18" charset="0"/>
                                  </a:rPr>
                                  <m:t>∞</m:t>
                                </m:r>
                              </m:oMath>
                            </m:oMathPara>
                          </a14:m>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14:m>
                            <m:oMathPara xmlns:m="http://schemas.openxmlformats.org/officeDocument/2006/math">
                              <m:oMathParaPr>
                                <m:jc m:val="centerGroup"/>
                              </m:oMathParaPr>
                              <m:oMath xmlns:m="http://schemas.openxmlformats.org/officeDocument/2006/math">
                                <m:r>
                                  <m:rPr>
                                    <m:brk m:alnAt="7"/>
                                  </m:rPr>
                                  <a:rPr lang="en-US" altLang="zh-CN" i="1" smtClean="0">
                                    <a:latin typeface="Cambria Math" panose="02040503050406030204" pitchFamily="18" charset="0"/>
                                    <a:ea typeface="Cambria Math" panose="02040503050406030204" pitchFamily="18" charset="0"/>
                                  </a:rPr>
                                  <m:t>∞</m:t>
                                </m:r>
                              </m:oMath>
                            </m:oMathPara>
                          </a14:m>
                          <a:endParaRPr lang="zh-CN" altLang="en-US" dirty="0">
                            <a:latin typeface="华文中宋" panose="02010600040101010101" pitchFamily="2" charset="-122"/>
                            <a:ea typeface="华文中宋" panose="02010600040101010101" pitchFamily="2" charset="-122"/>
                          </a:endParaRPr>
                        </a:p>
                      </a:txBody>
                      <a:tcPr anchor="ct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0</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2 </a:t>
                          </a:r>
                          <a:r>
                            <a:rPr lang="en-US" altLang="zh-CN" baseline="0" dirty="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a:latin typeface="华文中宋" panose="02010600040101010101" pitchFamily="2" charset="-122"/>
                              <a:ea typeface="华文中宋" panose="02010600040101010101" pitchFamily="2" charset="-122"/>
                            </a:rPr>
                            <a:t>50</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a:latin typeface="华文中宋" panose="02010600040101010101" pitchFamily="2" charset="-122"/>
                              <a:ea typeface="华文中宋" panose="02010600040101010101" pitchFamily="2" charset="-122"/>
                            </a:rPr>
                            <a:t>25</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brk m:alnAt="7"/>
                                  </m:rPr>
                                  <a:rPr lang="en-US" altLang="zh-CN" i="1" smtClean="0">
                                    <a:latin typeface="Cambria Math" panose="02040503050406030204" pitchFamily="18" charset="0"/>
                                    <a:ea typeface="Cambria Math" panose="02040503050406030204" pitchFamily="18" charset="0"/>
                                  </a:rPr>
                                  <m:t>∞</m:t>
                                </m:r>
                              </m:oMath>
                            </m:oMathPara>
                          </a14:m>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0</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2 </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3</a:t>
                          </a:r>
                          <a:r>
                            <a:rPr lang="en-US" altLang="zh-CN" baseline="0" dirty="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brk m:alnAt="7"/>
                                  </m:rPr>
                                  <a:rPr lang="en-US" altLang="zh-CN" i="1" smtClean="0">
                                    <a:latin typeface="Cambria Math" panose="02040503050406030204" pitchFamily="18" charset="0"/>
                                    <a:ea typeface="Cambria Math" panose="02040503050406030204" pitchFamily="18" charset="0"/>
                                  </a:rPr>
                                  <m:t>∞</m:t>
                                </m:r>
                              </m:oMath>
                            </m:oMathPara>
                          </a14:m>
                          <a:endParaRPr lang="zh-CN" altLang="en-US" dirty="0">
                            <a:latin typeface="华文中宋" panose="02010600040101010101" pitchFamily="2" charset="-122"/>
                            <a:ea typeface="华文中宋" panose="02010600040101010101" pitchFamily="2" charset="-122"/>
                          </a:endParaRPr>
                        </a:p>
                      </a:txBody>
                      <a:tcPr anchor="ct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0</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2 </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3</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1</a:t>
                          </a:r>
                          <a:r>
                            <a:rPr lang="en-US" altLang="zh-CN" baseline="0" dirty="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extLst>
                      <a:ext uri="{0D108BD9-81ED-4DB2-BD59-A6C34878D82A}">
                        <a16:rowId xmlns:a16="http://schemas.microsoft.com/office/drawing/2014/main" val="10004"/>
                      </a:ext>
                    </a:extLst>
                  </a:tr>
                  <a:tr h="370840">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extLst>
                      <a:ext uri="{0D108BD9-81ED-4DB2-BD59-A6C34878D82A}">
                        <a16:rowId xmlns:a16="http://schemas.microsoft.com/office/drawing/2014/main" val="10005"/>
                      </a:ext>
                    </a:extLst>
                  </a:tr>
                  <a:tr h="370840">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extLst>
                      <a:ext uri="{0D108BD9-81ED-4DB2-BD59-A6C34878D82A}">
                        <a16:rowId xmlns:a16="http://schemas.microsoft.com/office/drawing/2014/main" val="10006"/>
                      </a:ext>
                    </a:extLst>
                  </a:tr>
                </a:tbl>
              </a:graphicData>
            </a:graphic>
          </p:graphicFrame>
        </mc:Choice>
        <mc:Fallback xmlns="">
          <p:graphicFrame>
            <p:nvGraphicFramePr>
              <p:cNvPr id="38" name="表格 37"/>
              <p:cNvGraphicFramePr>
                <a:graphicFrameLocks noGrp="1"/>
              </p:cNvGraphicFramePr>
              <p:nvPr>
                <p:extLst>
                  <p:ext uri="{D42A27DB-BD31-4B8C-83A1-F6EECF244321}">
                    <p14:modId xmlns:p14="http://schemas.microsoft.com/office/powerpoint/2010/main" xmlns="" xmlns:a14="http://schemas.microsoft.com/office/drawing/2010/main" val="375139189"/>
                  </p:ext>
                </p:extLst>
              </p:nvPr>
            </p:nvGraphicFramePr>
            <p:xfrm>
              <a:off x="84428" y="4029682"/>
              <a:ext cx="6467803" cy="2595880"/>
            </p:xfrm>
            <a:graphic>
              <a:graphicData uri="http://schemas.openxmlformats.org/drawingml/2006/table">
                <a:tbl>
                  <a:tblPr firstRow="1" bandRow="1">
                    <a:tableStyleId>{5C22544A-7EE6-4342-B048-85BDC9FD1C3A}</a:tableStyleId>
                  </a:tblPr>
                  <a:tblGrid>
                    <a:gridCol w="2837103"/>
                    <a:gridCol w="726140"/>
                    <a:gridCol w="726140"/>
                    <a:gridCol w="726140"/>
                    <a:gridCol w="726140"/>
                    <a:gridCol w="726140"/>
                  </a:tblGrid>
                  <a:tr h="370840">
                    <a:tc>
                      <a:txBody>
                        <a:bodyPr/>
                        <a:lstStyle/>
                        <a:p>
                          <a:pPr algn="ctr"/>
                          <a:r>
                            <a:rPr lang="en-US" altLang="zh-CN" dirty="0" smtClean="0">
                              <a:solidFill>
                                <a:srgbClr val="002060"/>
                              </a:solidFill>
                              <a:latin typeface="华文中宋" panose="02010600040101010101" pitchFamily="2" charset="-122"/>
                              <a:ea typeface="华文中宋" panose="02010600040101010101" pitchFamily="2" charset="-122"/>
                            </a:rPr>
                            <a:t>U</a:t>
                          </a:r>
                          <a:endParaRPr lang="zh-CN" altLang="en-US"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solidFill>
                                <a:srgbClr val="002060"/>
                              </a:solidFill>
                              <a:latin typeface="华文中宋" panose="02010600040101010101" pitchFamily="2" charset="-122"/>
                              <a:ea typeface="华文中宋" panose="02010600040101010101" pitchFamily="2" charset="-122"/>
                            </a:rPr>
                            <a:t>V</a:t>
                          </a:r>
                          <a:r>
                            <a:rPr lang="en-US" altLang="zh-CN" baseline="-25000" dirty="0" smtClean="0">
                              <a:solidFill>
                                <a:srgbClr val="002060"/>
                              </a:solidFill>
                              <a:latin typeface="华文中宋" panose="02010600040101010101" pitchFamily="2" charset="-122"/>
                              <a:ea typeface="华文中宋" panose="02010600040101010101" pitchFamily="2" charset="-122"/>
                            </a:rPr>
                            <a:t>1</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solidFill>
                                <a:srgbClr val="FF0000"/>
                              </a:solidFill>
                              <a:latin typeface="华文中宋" panose="02010600040101010101" pitchFamily="2" charset="-122"/>
                              <a:ea typeface="华文中宋" panose="02010600040101010101" pitchFamily="2" charset="-122"/>
                            </a:rPr>
                            <a:t>V</a:t>
                          </a:r>
                          <a:r>
                            <a:rPr lang="en-US" altLang="zh-CN" baseline="-25000" dirty="0" smtClean="0">
                              <a:solidFill>
                                <a:srgbClr val="FF0000"/>
                              </a:solidFill>
                              <a:latin typeface="华文中宋" panose="02010600040101010101" pitchFamily="2" charset="-122"/>
                              <a:ea typeface="华文中宋" panose="02010600040101010101" pitchFamily="2" charset="-122"/>
                            </a:rPr>
                            <a:t>2</a:t>
                          </a:r>
                          <a:endParaRPr lang="zh-CN" altLang="en-US" baseline="-25000" dirty="0">
                            <a:solidFill>
                              <a:srgbClr val="FF0000"/>
                            </a:solidFill>
                            <a:latin typeface="华文中宋" panose="02010600040101010101" pitchFamily="2" charset="-122"/>
                            <a:ea typeface="华文中宋" panose="02010600040101010101" pitchFamily="2" charset="-122"/>
                          </a:endParaRPr>
                        </a:p>
                      </a:txBody>
                      <a:tcPr anchor="ctr">
                        <a:solidFill>
                          <a:srgbClr val="FFFF00"/>
                        </a:solidFill>
                      </a:tcPr>
                    </a:tc>
                    <a:tc>
                      <a:txBody>
                        <a:bodyPr/>
                        <a:lstStyle/>
                        <a:p>
                          <a:pPr algn="ctr"/>
                          <a:r>
                            <a:rPr lang="en-US" altLang="zh-CN" sz="1800" b="1" kern="1200" dirty="0" smtClean="0">
                              <a:solidFill>
                                <a:srgbClr val="FF0000"/>
                              </a:solidFill>
                              <a:latin typeface="华文中宋" panose="02010600040101010101" pitchFamily="2" charset="-122"/>
                              <a:ea typeface="华文中宋" panose="02010600040101010101" pitchFamily="2" charset="-122"/>
                              <a:cs typeface="+mn-cs"/>
                            </a:rPr>
                            <a:t>V</a:t>
                          </a:r>
                          <a:r>
                            <a:rPr lang="en-US" altLang="zh-CN" sz="1800" b="1" kern="1200" baseline="-25000" dirty="0" smtClean="0">
                              <a:solidFill>
                                <a:srgbClr val="FF0000"/>
                              </a:solidFill>
                              <a:latin typeface="华文中宋" panose="02010600040101010101" pitchFamily="2" charset="-122"/>
                              <a:ea typeface="华文中宋" panose="02010600040101010101" pitchFamily="2" charset="-122"/>
                              <a:cs typeface="+mn-cs"/>
                            </a:rPr>
                            <a:t>3</a:t>
                          </a:r>
                          <a:endParaRPr lang="zh-CN" altLang="en-US" sz="1800" b="1" kern="1200" baseline="-25000" dirty="0">
                            <a:solidFill>
                              <a:srgbClr val="FF0000"/>
                            </a:solidFill>
                            <a:latin typeface="华文中宋" panose="02010600040101010101" pitchFamily="2" charset="-122"/>
                            <a:ea typeface="华文中宋" panose="02010600040101010101" pitchFamily="2" charset="-122"/>
                            <a:cs typeface="+mn-cs"/>
                          </a:endParaRPr>
                        </a:p>
                      </a:txBody>
                      <a:tcPr anchor="ctr">
                        <a:solidFill>
                          <a:srgbClr val="FFFF00"/>
                        </a:solidFill>
                      </a:tcPr>
                    </a:tc>
                    <a:tc>
                      <a:txBody>
                        <a:bodyPr/>
                        <a:lstStyle/>
                        <a:p>
                          <a:pPr algn="ctr"/>
                          <a:r>
                            <a:rPr lang="en-US" altLang="zh-CN" dirty="0" smtClean="0">
                              <a:solidFill>
                                <a:srgbClr val="002060"/>
                              </a:solidFill>
                              <a:latin typeface="华文中宋" panose="02010600040101010101" pitchFamily="2" charset="-122"/>
                              <a:ea typeface="华文中宋" panose="02010600040101010101" pitchFamily="2" charset="-122"/>
                            </a:rPr>
                            <a:t>V</a:t>
                          </a:r>
                          <a:r>
                            <a:rPr lang="en-US" altLang="zh-CN" baseline="-25000" dirty="0" smtClean="0">
                              <a:solidFill>
                                <a:srgbClr val="002060"/>
                              </a:solidFill>
                              <a:latin typeface="华文中宋" panose="02010600040101010101" pitchFamily="2" charset="-122"/>
                              <a:ea typeface="华文中宋" panose="02010600040101010101" pitchFamily="2" charset="-122"/>
                            </a:rPr>
                            <a:t>4</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solidFill>
                                <a:srgbClr val="002060"/>
                              </a:solidFill>
                              <a:latin typeface="华文中宋" panose="02010600040101010101" pitchFamily="2" charset="-122"/>
                              <a:ea typeface="华文中宋" panose="02010600040101010101" pitchFamily="2" charset="-122"/>
                            </a:rPr>
                            <a:t>V</a:t>
                          </a:r>
                          <a:r>
                            <a:rPr lang="en-US" altLang="zh-CN" baseline="-25000" dirty="0" smtClean="0">
                              <a:solidFill>
                                <a:srgbClr val="002060"/>
                              </a:solidFill>
                              <a:latin typeface="华文中宋" panose="02010600040101010101" pitchFamily="2" charset="-122"/>
                              <a:ea typeface="华文中宋" panose="02010600040101010101" pitchFamily="2" charset="-122"/>
                            </a:rPr>
                            <a:t>5</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tr>
                  <a:tr h="370840">
                    <a:tc>
                      <a:txBody>
                        <a:bodyPr/>
                        <a:lstStyle/>
                        <a:p>
                          <a:pPr algn="ctr"/>
                          <a:r>
                            <a:rPr lang="en-US" altLang="zh-CN"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0 </a:t>
                          </a:r>
                          <a:r>
                            <a:rPr lang="en-US" altLang="zh-CN" baseline="0" dirty="0" smtClean="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latin typeface="华文中宋" panose="02010600040101010101" pitchFamily="2" charset="-122"/>
                              <a:ea typeface="华文中宋" panose="02010600040101010101" pitchFamily="2" charset="-122"/>
                            </a:rPr>
                            <a:t>50</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latin typeface="华文中宋" panose="02010600040101010101" pitchFamily="2" charset="-122"/>
                              <a:ea typeface="华文中宋" panose="02010600040101010101" pitchFamily="2" charset="-122"/>
                            </a:rPr>
                            <a:t>10</a:t>
                          </a:r>
                          <a:endParaRPr lang="zh-CN" altLang="en-US" dirty="0">
                            <a:latin typeface="华文中宋" panose="02010600040101010101" pitchFamily="2" charset="-122"/>
                            <a:ea typeface="华文中宋" panose="02010600040101010101" pitchFamily="2" charset="-122"/>
                          </a:endParaRPr>
                        </a:p>
                      </a:txBody>
                      <a:tcPr anchor="ctr"/>
                    </a:tc>
                    <a:tc>
                      <a:txBody>
                        <a:bodyPr/>
                        <a:lstStyle/>
                        <a:p>
                          <a:endParaRPr lang="zh-CN"/>
                        </a:p>
                      </a:txBody>
                      <a:tcPr anchor="ctr">
                        <a:blipFill rotWithShape="0">
                          <a:blip r:embed="rId2"/>
                          <a:stretch>
                            <a:fillRect l="-587500" t="-108197" r="-202500" b="-501639"/>
                          </a:stretch>
                        </a:blipFill>
                      </a:tcPr>
                    </a:tc>
                    <a:tc>
                      <a:txBody>
                        <a:bodyPr/>
                        <a:lstStyle/>
                        <a:p>
                          <a:pPr algn="ctr"/>
                          <a:r>
                            <a:rPr lang="en-US" altLang="zh-CN" dirty="0" smtClean="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endParaRPr lang="zh-CN"/>
                        </a:p>
                      </a:txBody>
                      <a:tcPr anchor="ctr">
                        <a:blipFill rotWithShape="0">
                          <a:blip r:embed="rId2"/>
                          <a:stretch>
                            <a:fillRect l="-793277" t="-108197" r="-4202" b="-501639"/>
                          </a:stretch>
                        </a:blip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0</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2 </a:t>
                          </a:r>
                          <a:r>
                            <a:rPr lang="en-US" altLang="zh-CN" baseline="0" dirty="0" smtClean="0">
                              <a:latin typeface="华文中宋" panose="02010600040101010101" pitchFamily="2" charset="-122"/>
                              <a:ea typeface="华文中宋" panose="02010600040101010101" pitchFamily="2" charset="-122"/>
                            </a:rPr>
                            <a:t>}</a:t>
                          </a:r>
                          <a:endParaRPr lang="zh-CN" altLang="en-US" baseline="0" dirty="0" smtClean="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smtClean="0">
                              <a:latin typeface="华文中宋" panose="02010600040101010101" pitchFamily="2" charset="-122"/>
                              <a:ea typeface="华文中宋" panose="02010600040101010101" pitchFamily="2" charset="-122"/>
                            </a:rPr>
                            <a:t>50</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smtClean="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smtClean="0">
                              <a:latin typeface="华文中宋" panose="02010600040101010101" pitchFamily="2" charset="-122"/>
                              <a:ea typeface="华文中宋" panose="02010600040101010101" pitchFamily="2" charset="-122"/>
                            </a:rPr>
                            <a:t>25</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smtClean="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endParaRPr lang="zh-CN"/>
                        </a:p>
                      </a:txBody>
                      <a:tcPr anchor="ctr">
                        <a:blipFill rotWithShape="0">
                          <a:blip r:embed="rId2"/>
                          <a:stretch>
                            <a:fillRect l="-793277" t="-208197" r="-4202" b="-401639"/>
                          </a:stretch>
                        </a:blip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0</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2 </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3</a:t>
                          </a:r>
                          <a:r>
                            <a:rPr lang="en-US" altLang="zh-CN" baseline="0" dirty="0" smtClean="0">
                              <a:latin typeface="华文中宋" panose="02010600040101010101" pitchFamily="2" charset="-122"/>
                              <a:ea typeface="华文中宋" panose="02010600040101010101" pitchFamily="2" charset="-122"/>
                            </a:rPr>
                            <a:t>}</a:t>
                          </a:r>
                          <a:endParaRPr lang="zh-CN" altLang="en-US" baseline="0" dirty="0" smtClean="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endParaRPr lang="zh-CN"/>
                        </a:p>
                      </a:txBody>
                      <a:tcPr anchor="ctr">
                        <a:blipFill rotWithShape="0">
                          <a:blip r:embed="rId2"/>
                          <a:stretch>
                            <a:fillRect l="-793277" t="-313333" r="-4202" b="-308333"/>
                          </a:stretch>
                        </a:blip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0</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2 </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3</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1</a:t>
                          </a:r>
                          <a:r>
                            <a:rPr lang="en-US" altLang="zh-CN" baseline="0" dirty="0" smtClean="0">
                              <a:latin typeface="华文中宋" panose="02010600040101010101" pitchFamily="2" charset="-122"/>
                              <a:ea typeface="华文中宋" panose="02010600040101010101" pitchFamily="2" charset="-122"/>
                            </a:rPr>
                            <a:t>}</a:t>
                          </a:r>
                          <a:endParaRPr lang="zh-CN" altLang="en-US" baseline="0" dirty="0" smtClean="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r>
                  <a:tr h="370840">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r>
                  <a:tr h="370840">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r>
                </a:tbl>
              </a:graphicData>
            </a:graphic>
          </p:graphicFrame>
        </mc:Fallback>
      </mc:AlternateContent>
      <mc:AlternateContent xmlns:mc="http://schemas.openxmlformats.org/markup-compatibility/2006" xmlns:a14="http://schemas.microsoft.com/office/drawing/2010/main">
        <mc:Choice Requires="a14">
          <p:sp>
            <p:nvSpPr>
              <p:cNvPr id="39" name="文本框 38"/>
              <p:cNvSpPr txBox="1"/>
              <p:nvPr/>
            </p:nvSpPr>
            <p:spPr>
              <a:xfrm>
                <a:off x="483908" y="1687719"/>
                <a:ext cx="3042500" cy="15276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50</m:t>
                                      </m:r>
                                    </m:e>
                                    <m:e>
                                      <m:r>
                                        <a:rPr lang="en-US" altLang="zh-CN" b="0" i="1" smtClean="0">
                                          <a:latin typeface="Cambria Math" panose="02040503050406030204" pitchFamily="18" charset="0"/>
                                        </a:rPr>
                                        <m:t>10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15</m:t>
                                      </m:r>
                                    </m:e>
                                  </m:mr>
                                </m:m>
                              </m:e>
                              <m:e>
                                <m:m>
                                  <m:mPr>
                                    <m:mcs>
                                      <m:mc>
                                        <m:mcPr>
                                          <m:count m:val="2"/>
                                          <m:mcJc m:val="center"/>
                                        </m:mcPr>
                                      </m:mc>
                                    </m:mcs>
                                    <m:ctrlPr>
                                      <a:rPr lang="en-US" altLang="zh-CN" i="1" smtClean="0">
                                        <a:latin typeface="Cambria Math" panose="02040503050406030204" pitchFamily="18" charset="0"/>
                                      </a:rPr>
                                    </m:ctrlPr>
                                  </m:mP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ea typeface="Cambria Math" panose="02040503050406030204" pitchFamily="18" charset="0"/>
                                                    </a:rPr>
                                                    <m:t>5</m:t>
                                                  </m:r>
                                                </m:e>
                                                <m:e>
                                                  <m:r>
                                                    <a:rPr lang="en-US" altLang="zh-CN" b="0" i="1" smtClean="0">
                                                      <a:latin typeface="Cambria Math" panose="02040503050406030204" pitchFamily="18" charset="0"/>
                                                      <a:ea typeface="Cambria Math" panose="02040503050406030204" pitchFamily="18" charset="0"/>
                                                    </a:rPr>
                                                    <m:t>  </m:t>
                                                  </m:r>
                                                  <m:r>
                                                    <m:rPr>
                                                      <m:brk m:alnAt="7"/>
                                                    </m:rPr>
                                                    <a:rPr lang="en-US" altLang="zh-CN" i="1">
                                                      <a:latin typeface="Cambria Math" panose="02040503050406030204" pitchFamily="18" charset="0"/>
                                                      <a:ea typeface="Cambria Math" panose="02040503050406030204" pitchFamily="18" charset="0"/>
                                                    </a:rPr>
                                                    <m:t>∞</m:t>
                                                  </m:r>
                                                </m:e>
                                              </m:mr>
                                            </m:m>
                                          </m:e>
                                        </m:mr>
                                      </m:m>
                                    </m:e>
                                  </m:mr>
                                </m:m>
                              </m:e>
                            </m:mr>
                            <m:m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0</m:t>
                                      </m:r>
                                    </m:e>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mr>
                                      </m:m>
                                    </m:e>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ea typeface="Cambria Math" panose="02040503050406030204" pitchFamily="18" charset="0"/>
                                              </a:rPr>
                                              <m:t>20</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mr>
                                      </m:m>
                                    </m:e>
                                    <m:e>
                                      <m:m>
                                        <m:mPr>
                                          <m:mcs>
                                            <m:mc>
                                              <m:mcPr>
                                                <m:count m:val="1"/>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mr>
                                      </m:m>
                                    </m:e>
                                  </m:mr>
                                </m:m>
                              </m:e>
                              <m:e>
                                <m:m>
                                  <m:mPr>
                                    <m:mcs>
                                      <m:mc>
                                        <m:mcPr>
                                          <m:count m:val="2"/>
                                          <m:mcJc m:val="center"/>
                                        </m:mcPr>
                                      </m:mc>
                                    </m:mcs>
                                    <m:ctrlPr>
                                      <a:rPr lang="en-US" altLang="zh-CN" i="1" smtClean="0">
                                        <a:latin typeface="Cambria Math" panose="02040503050406030204" pitchFamily="18" charset="0"/>
                                      </a:rPr>
                                    </m:ctrlPr>
                                  </m:mPr>
                                  <m:mr>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rPr>
                                              <m:t>15</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mr>
                                              <m:mr>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ea typeface="Cambria Math" panose="02040503050406030204" pitchFamily="18" charset="0"/>
                                                          </a:rPr>
                                                          <m:t>30</m:t>
                                                        </m:r>
                                                      </m:e>
                                                    </m:mr>
                                                    <m:mr>
                                                      <m:e>
                                                        <m:r>
                                                          <a:rPr lang="en-US" altLang="zh-CN" b="0" i="1" smtClean="0">
                                                            <a:latin typeface="Cambria Math" panose="02040503050406030204" pitchFamily="18" charset="0"/>
                                                          </a:rPr>
                                                          <m:t>3</m:t>
                                                        </m:r>
                                                      </m:e>
                                                    </m:mr>
                                                  </m:m>
                                                </m:e>
                                              </m:mr>
                                            </m:m>
                                          </m:e>
                                        </m:mr>
                                      </m:m>
                                    </m:e>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e>
                                                  <m:r>
                                                    <a:rPr lang="en-US" altLang="zh-CN" i="1" smtClean="0">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3</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4</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mr>
                                                  </m:m>
                                                </m:e>
                                              </m:mr>
                                            </m:m>
                                          </m:e>
                                        </m:mr>
                                      </m:m>
                                    </m:e>
                                  </m:mr>
                                </m:m>
                              </m:e>
                            </m:mr>
                          </m:m>
                        </m:e>
                      </m:d>
                    </m:oMath>
                  </m:oMathPara>
                </a14:m>
                <a:endParaRPr lang="zh-CN" altLang="en-US" dirty="0"/>
              </a:p>
            </p:txBody>
          </p:sp>
        </mc:Choice>
        <mc:Fallback xmlns="">
          <p:sp>
            <p:nvSpPr>
              <p:cNvPr id="39" name="文本框 38"/>
              <p:cNvSpPr txBox="1">
                <a:spLocks noRot="1" noChangeAspect="1" noMove="1" noResize="1" noEditPoints="1" noAdjustHandles="1" noChangeArrowheads="1" noChangeShapeType="1" noTextEdit="1"/>
              </p:cNvSpPr>
              <p:nvPr/>
            </p:nvSpPr>
            <p:spPr>
              <a:xfrm>
                <a:off x="483908" y="1687719"/>
                <a:ext cx="3042500" cy="1527662"/>
              </a:xfrm>
              <a:prstGeom prst="rect">
                <a:avLst/>
              </a:prstGeom>
              <a:blipFill rotWithShape="0">
                <a:blip r:embed="rId3" cstate="print"/>
                <a:stretch>
                  <a:fillRect/>
                </a:stretch>
              </a:blipFill>
            </p:spPr>
            <p:txBody>
              <a:bodyPr/>
              <a:lstStyle/>
              <a:p>
                <a:r>
                  <a:rPr lang="zh-CN" altLang="en-US">
                    <a:noFill/>
                  </a:rPr>
                  <a:t> </a:t>
                </a:r>
              </a:p>
            </p:txBody>
          </p:sp>
        </mc:Fallback>
      </mc:AlternateContent>
      <p:sp>
        <p:nvSpPr>
          <p:cNvPr id="40" name="文本框 39"/>
          <p:cNvSpPr txBox="1"/>
          <p:nvPr/>
        </p:nvSpPr>
        <p:spPr>
          <a:xfrm>
            <a:off x="537769" y="1349866"/>
            <a:ext cx="2714486" cy="502702"/>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a:p>
            <a:endParaRPr lang="zh-CN" altLang="en-US" sz="1600" baseline="-25000" dirty="0">
              <a:latin typeface="华文中宋" panose="02010600040101010101" pitchFamily="2" charset="-122"/>
              <a:ea typeface="华文中宋" panose="02010600040101010101" pitchFamily="2" charset="-122"/>
            </a:endParaRPr>
          </a:p>
        </p:txBody>
      </p:sp>
      <p:sp>
        <p:nvSpPr>
          <p:cNvPr id="41" name="文本框 40"/>
          <p:cNvSpPr txBox="1"/>
          <p:nvPr/>
        </p:nvSpPr>
        <p:spPr>
          <a:xfrm>
            <a:off x="183098" y="1665606"/>
            <a:ext cx="535986" cy="1569660"/>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a:t>
            </a:r>
            <a:endParaRPr lang="zh-CN" altLang="en-US" sz="1600" baseline="-250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p:txBody>
      </p:sp>
      <p:sp>
        <p:nvSpPr>
          <p:cNvPr id="42" name="圆角矩形 41"/>
          <p:cNvSpPr/>
          <p:nvPr/>
        </p:nvSpPr>
        <p:spPr bwMode="auto">
          <a:xfrm>
            <a:off x="623914" y="1675971"/>
            <a:ext cx="2746882" cy="323690"/>
          </a:xfrm>
          <a:prstGeom prst="roundRect">
            <a:avLst/>
          </a:prstGeom>
          <a:solidFill>
            <a:srgbClr val="92D050">
              <a:alpha val="44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3" name="矩形 42"/>
          <p:cNvSpPr/>
          <p:nvPr/>
        </p:nvSpPr>
        <p:spPr bwMode="auto">
          <a:xfrm>
            <a:off x="2946526" y="5151591"/>
            <a:ext cx="3605705" cy="352061"/>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圆角矩形 22"/>
          <p:cNvSpPr/>
          <p:nvPr/>
        </p:nvSpPr>
        <p:spPr bwMode="auto">
          <a:xfrm>
            <a:off x="569542" y="2425306"/>
            <a:ext cx="2746882" cy="323690"/>
          </a:xfrm>
          <a:prstGeom prst="roundRect">
            <a:avLst/>
          </a:prstGeom>
          <a:solidFill>
            <a:srgbClr val="92D050">
              <a:alpha val="44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nvSpPr>
        <p:spPr bwMode="auto">
          <a:xfrm>
            <a:off x="140130" y="5487692"/>
            <a:ext cx="6412101" cy="414038"/>
          </a:xfrm>
          <a:prstGeom prst="rect">
            <a:avLst/>
          </a:prstGeom>
          <a:solidFill>
            <a:srgbClr val="CCFF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29" name="直接连接符 28"/>
          <p:cNvCxnSpPr/>
          <p:nvPr/>
        </p:nvCxnSpPr>
        <p:spPr bwMode="auto">
          <a:xfrm>
            <a:off x="5151506" y="3631603"/>
            <a:ext cx="1318596" cy="0"/>
          </a:xfrm>
          <a:prstGeom prst="line">
            <a:avLst/>
          </a:prstGeom>
          <a:noFill/>
          <a:ln w="38100" cap="flat" cmpd="sng" algn="ctr">
            <a:solidFill>
              <a:srgbClr val="1B10F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p:cNvSpPr txBox="1"/>
          <p:nvPr/>
        </p:nvSpPr>
        <p:spPr>
          <a:xfrm>
            <a:off x="5730626" y="3636116"/>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15</a:t>
            </a:r>
            <a:endParaRPr lang="en-US" altLang="zh-CN" sz="1600" baseline="-25000" dirty="0">
              <a:latin typeface="华文中宋" panose="02010600040101010101" pitchFamily="2" charset="-122"/>
              <a:ea typeface="华文中宋" panose="02010600040101010101" pitchFamily="2" charset="-122"/>
            </a:endParaRPr>
          </a:p>
        </p:txBody>
      </p:sp>
      <p:cxnSp>
        <p:nvCxnSpPr>
          <p:cNvPr id="32" name="直接连接符 31"/>
          <p:cNvCxnSpPr/>
          <p:nvPr/>
        </p:nvCxnSpPr>
        <p:spPr bwMode="auto">
          <a:xfrm flipV="1">
            <a:off x="6752348" y="2287905"/>
            <a:ext cx="2316" cy="1052989"/>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任意多边形 32"/>
          <p:cNvSpPr/>
          <p:nvPr/>
        </p:nvSpPr>
        <p:spPr bwMode="auto">
          <a:xfrm>
            <a:off x="6950132" y="2060734"/>
            <a:ext cx="1417320" cy="1325880"/>
          </a:xfrm>
          <a:custGeom>
            <a:avLst/>
            <a:gdLst>
              <a:gd name="connsiteX0" fmla="*/ 0 w 1417320"/>
              <a:gd name="connsiteY0" fmla="*/ 1325880 h 1325880"/>
              <a:gd name="connsiteX1" fmla="*/ 350520 w 1417320"/>
              <a:gd name="connsiteY1" fmla="*/ 792480 h 1325880"/>
              <a:gd name="connsiteX2" fmla="*/ 1417320 w 1417320"/>
              <a:gd name="connsiteY2" fmla="*/ 0 h 1325880"/>
            </a:gdLst>
            <a:ahLst/>
            <a:cxnLst>
              <a:cxn ang="0">
                <a:pos x="connsiteX0" y="connsiteY0"/>
              </a:cxn>
              <a:cxn ang="0">
                <a:pos x="connsiteX1" y="connsiteY1"/>
              </a:cxn>
              <a:cxn ang="0">
                <a:pos x="connsiteX2" y="connsiteY2"/>
              </a:cxn>
            </a:cxnLst>
            <a:rect l="l" t="t" r="r" b="b"/>
            <a:pathLst>
              <a:path w="1417320" h="1325880">
                <a:moveTo>
                  <a:pt x="0" y="1325880"/>
                </a:moveTo>
                <a:cubicBezTo>
                  <a:pt x="57150" y="1169670"/>
                  <a:pt x="114300" y="1013460"/>
                  <a:pt x="350520" y="792480"/>
                </a:cubicBezTo>
                <a:cubicBezTo>
                  <a:pt x="586740" y="571500"/>
                  <a:pt x="1002030" y="285750"/>
                  <a:pt x="1417320" y="0"/>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34" name="文本框 33"/>
          <p:cNvSpPr txBox="1"/>
          <p:nvPr/>
        </p:nvSpPr>
        <p:spPr>
          <a:xfrm>
            <a:off x="6330944" y="2673252"/>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20</a:t>
            </a:r>
            <a:endParaRPr lang="en-US" altLang="zh-CN" sz="1600" baseline="-25000" dirty="0">
              <a:latin typeface="华文中宋" panose="02010600040101010101" pitchFamily="2" charset="-122"/>
              <a:ea typeface="华文中宋" panose="02010600040101010101" pitchFamily="2" charset="-122"/>
            </a:endParaRPr>
          </a:p>
        </p:txBody>
      </p:sp>
      <p:sp>
        <p:nvSpPr>
          <p:cNvPr id="35" name="文本框 34"/>
          <p:cNvSpPr txBox="1"/>
          <p:nvPr/>
        </p:nvSpPr>
        <p:spPr>
          <a:xfrm>
            <a:off x="7169102" y="2374846"/>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35</a:t>
            </a:r>
            <a:endParaRPr lang="en-US" altLang="zh-CN" sz="1600" baseline="-25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27658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43"/>
                                        </p:tgtEl>
                                      </p:cBhvr>
                                    </p:animEffect>
                                    <p:set>
                                      <p:cBhvr>
                                        <p:cTn id="26" dur="1" fill="hold">
                                          <p:stCondLst>
                                            <p:cond delay="499"/>
                                          </p:stCondLst>
                                        </p:cTn>
                                        <p:tgtEl>
                                          <p:spTgt spid="4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7" presetClass="emph" presetSubtype="1" nodeType="clickEffect">
                                  <p:stCondLst>
                                    <p:cond delay="0"/>
                                  </p:stCondLst>
                                  <p:childTnLst>
                                    <p:set>
                                      <p:cBhvr>
                                        <p:cTn id="30" dur="indefinite"/>
                                        <p:tgtEl>
                                          <p:spTgt spid="32"/>
                                        </p:tgtEl>
                                        <p:attrNameLst>
                                          <p:attrName>stroke.color</p:attrName>
                                        </p:attrNameLst>
                                      </p:cBhvr>
                                      <p:to>
                                        <p:clrVal>
                                          <a:srgbClr val="0033CC"/>
                                        </p:clrVal>
                                      </p:to>
                                    </p:set>
                                    <p:set>
                                      <p:cBhvr>
                                        <p:cTn id="31" dur="indefinite"/>
                                        <p:tgtEl>
                                          <p:spTgt spid="32"/>
                                        </p:tgtEl>
                                        <p:attrNameLst>
                                          <p:attrName>stroke.on</p:attrName>
                                        </p:attrNameLst>
                                      </p:cBhvr>
                                      <p:to>
                                        <p:strVal val="true"/>
                                      </p:to>
                                    </p:set>
                                  </p:childTnLst>
                                </p:cTn>
                              </p:par>
                            </p:childTnLst>
                          </p:cTn>
                        </p:par>
                        <p:par>
                          <p:cTn id="32" fill="hold">
                            <p:stCondLst>
                              <p:cond delay="0"/>
                            </p:stCondLst>
                            <p:childTnLst>
                              <p:par>
                                <p:cTn id="33" presetID="1" presetClass="emph" presetSubtype="1" nodeType="afterEffect">
                                  <p:stCondLst>
                                    <p:cond delay="0"/>
                                  </p:stCondLst>
                                  <p:childTnLst>
                                    <p:set>
                                      <p:cBhvr>
                                        <p:cTn id="34" dur="indefinite"/>
                                        <p:tgtEl>
                                          <p:spTgt spid="9"/>
                                        </p:tgtEl>
                                        <p:attrNameLst>
                                          <p:attrName>fillcolor</p:attrName>
                                        </p:attrNameLst>
                                      </p:cBhvr>
                                      <p:to>
                                        <p:clrVal>
                                          <a:srgbClr val="F169CD"/>
                                        </p:clrVal>
                                      </p:to>
                                    </p:set>
                                    <p:set>
                                      <p:cBhvr>
                                        <p:cTn id="35" dur="indefinite"/>
                                        <p:tgtEl>
                                          <p:spTgt spid="9"/>
                                        </p:tgtEl>
                                        <p:attrNameLst>
                                          <p:attrName>fill.type</p:attrName>
                                        </p:attrNameLst>
                                      </p:cBhvr>
                                      <p:to>
                                        <p:strVal val="solid"/>
                                      </p:to>
                                    </p:set>
                                    <p:set>
                                      <p:cBhvr>
                                        <p:cTn id="36" dur="indefinite"/>
                                        <p:tgtEl>
                                          <p:spTgt spid="9"/>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27"/>
                                        </p:tgtEl>
                                      </p:cBhvr>
                                    </p:animEffect>
                                    <p:set>
                                      <p:cBhvr>
                                        <p:cTn id="41"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3" grpId="0" animBg="1"/>
      <p:bldP spid="27" grpId="0" animBg="1"/>
      <p:bldP spid="33" grpId="0" animBg="1"/>
      <p:bldP spid="34" grpId="0"/>
      <p:bldP spid="3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Dijkstra</a:t>
            </a:r>
            <a:r>
              <a:rPr lang="zh-CN" altLang="en-US" dirty="0"/>
              <a:t>算法</a:t>
            </a:r>
          </a:p>
        </p:txBody>
      </p:sp>
      <p:sp>
        <p:nvSpPr>
          <p:cNvPr id="5" name="椭圆 4"/>
          <p:cNvSpPr/>
          <p:nvPr/>
        </p:nvSpPr>
        <p:spPr bwMode="auto">
          <a:xfrm>
            <a:off x="4567388" y="3349830"/>
            <a:ext cx="579120" cy="624840"/>
          </a:xfrm>
          <a:prstGeom prst="ellipse">
            <a:avLst/>
          </a:prstGeom>
          <a:solidFill>
            <a:srgbClr val="F874C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2</a:t>
            </a:r>
            <a:endParaRPr lang="zh-CN" altLang="en-US" sz="1400" baseline="-25000" dirty="0">
              <a:latin typeface="华文中宋" panose="02010600040101010101" pitchFamily="2" charset="-122"/>
              <a:ea typeface="华文中宋" panose="02010600040101010101" pitchFamily="2" charset="-122"/>
            </a:endParaRPr>
          </a:p>
        </p:txBody>
      </p:sp>
      <p:sp>
        <p:nvSpPr>
          <p:cNvPr id="6" name="椭圆 5"/>
          <p:cNvSpPr/>
          <p:nvPr/>
        </p:nvSpPr>
        <p:spPr bwMode="auto">
          <a:xfrm>
            <a:off x="8367452" y="333459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5</a:t>
            </a:r>
            <a:endParaRPr lang="zh-CN" altLang="en-US" sz="1400" baseline="-25000" dirty="0">
              <a:latin typeface="华文中宋" panose="02010600040101010101" pitchFamily="2" charset="-122"/>
              <a:ea typeface="华文中宋" panose="02010600040101010101" pitchFamily="2" charset="-122"/>
            </a:endParaRPr>
          </a:p>
        </p:txBody>
      </p:sp>
      <p:sp>
        <p:nvSpPr>
          <p:cNvPr id="7" name="椭圆 6"/>
          <p:cNvSpPr/>
          <p:nvPr/>
        </p:nvSpPr>
        <p:spPr bwMode="auto">
          <a:xfrm>
            <a:off x="6465104" y="3349830"/>
            <a:ext cx="579120" cy="624840"/>
          </a:xfrm>
          <a:prstGeom prst="ellipse">
            <a:avLst/>
          </a:prstGeom>
          <a:solidFill>
            <a:srgbClr val="F874C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3</a:t>
            </a:r>
            <a:endParaRPr lang="zh-CN" altLang="en-US" sz="1400" baseline="-25000" dirty="0">
              <a:latin typeface="华文中宋" panose="02010600040101010101" pitchFamily="2" charset="-122"/>
              <a:ea typeface="华文中宋" panose="02010600040101010101" pitchFamily="2" charset="-122"/>
            </a:endParaRPr>
          </a:p>
        </p:txBody>
      </p:sp>
      <p:sp>
        <p:nvSpPr>
          <p:cNvPr id="8" name="椭圆 7"/>
          <p:cNvSpPr/>
          <p:nvPr/>
        </p:nvSpPr>
        <p:spPr bwMode="auto">
          <a:xfrm>
            <a:off x="4567388" y="1672001"/>
            <a:ext cx="579120" cy="624840"/>
          </a:xfrm>
          <a:prstGeom prst="ellipse">
            <a:avLst/>
          </a:prstGeom>
          <a:solidFill>
            <a:srgbClr val="F874C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椭圆 8"/>
          <p:cNvSpPr/>
          <p:nvPr/>
        </p:nvSpPr>
        <p:spPr bwMode="auto">
          <a:xfrm>
            <a:off x="6467420" y="1672001"/>
            <a:ext cx="579120" cy="624840"/>
          </a:xfrm>
          <a:prstGeom prst="ellipse">
            <a:avLst/>
          </a:prstGeom>
          <a:solidFill>
            <a:srgbClr val="F874C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1</a:t>
            </a:r>
            <a:endParaRPr lang="zh-CN" altLang="en-US" sz="1400" baseline="-25000" dirty="0">
              <a:latin typeface="华文中宋" panose="02010600040101010101" pitchFamily="2" charset="-122"/>
              <a:ea typeface="华文中宋" panose="02010600040101010101" pitchFamily="2" charset="-122"/>
            </a:endParaRPr>
          </a:p>
        </p:txBody>
      </p:sp>
      <p:sp>
        <p:nvSpPr>
          <p:cNvPr id="10" name="椭圆 9"/>
          <p:cNvSpPr/>
          <p:nvPr/>
        </p:nvSpPr>
        <p:spPr bwMode="auto">
          <a:xfrm>
            <a:off x="8367452" y="1674065"/>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4</a:t>
            </a:r>
            <a:endParaRPr lang="zh-CN" altLang="en-US" sz="1400" baseline="-25000" dirty="0">
              <a:latin typeface="华文中宋" panose="02010600040101010101" pitchFamily="2" charset="-122"/>
              <a:ea typeface="华文中宋" panose="02010600040101010101" pitchFamily="2" charset="-122"/>
            </a:endParaRPr>
          </a:p>
        </p:txBody>
      </p:sp>
      <p:sp>
        <p:nvSpPr>
          <p:cNvPr id="13" name="任意多边形 12"/>
          <p:cNvSpPr/>
          <p:nvPr/>
        </p:nvSpPr>
        <p:spPr bwMode="auto">
          <a:xfrm>
            <a:off x="5088704" y="2175602"/>
            <a:ext cx="164652" cy="1266415"/>
          </a:xfrm>
          <a:custGeom>
            <a:avLst/>
            <a:gdLst>
              <a:gd name="connsiteX0" fmla="*/ 0 w 152400"/>
              <a:gd name="connsiteY0" fmla="*/ 0 h 1478280"/>
              <a:gd name="connsiteX1" fmla="*/ 152400 w 152400"/>
              <a:gd name="connsiteY1" fmla="*/ 609600 h 1478280"/>
              <a:gd name="connsiteX2" fmla="*/ 0 w 152400"/>
              <a:gd name="connsiteY2" fmla="*/ 1478280 h 1478280"/>
              <a:gd name="connsiteX3" fmla="*/ 0 w 152400"/>
              <a:gd name="connsiteY3" fmla="*/ 1478280 h 1478280"/>
            </a:gdLst>
            <a:ahLst/>
            <a:cxnLst>
              <a:cxn ang="0">
                <a:pos x="connsiteX0" y="connsiteY0"/>
              </a:cxn>
              <a:cxn ang="0">
                <a:pos x="connsiteX1" y="connsiteY1"/>
              </a:cxn>
              <a:cxn ang="0">
                <a:pos x="connsiteX2" y="connsiteY2"/>
              </a:cxn>
              <a:cxn ang="0">
                <a:pos x="connsiteX3" y="connsiteY3"/>
              </a:cxn>
            </a:cxnLst>
            <a:rect l="l" t="t" r="r" b="b"/>
            <a:pathLst>
              <a:path w="152400" h="1478280">
                <a:moveTo>
                  <a:pt x="0" y="0"/>
                </a:moveTo>
                <a:cubicBezTo>
                  <a:pt x="76200" y="181610"/>
                  <a:pt x="152400" y="363220"/>
                  <a:pt x="152400" y="609600"/>
                </a:cubicBezTo>
                <a:cubicBezTo>
                  <a:pt x="152400" y="855980"/>
                  <a:pt x="0" y="1478280"/>
                  <a:pt x="0" y="1478280"/>
                </a:cubicBezTo>
                <a:lnTo>
                  <a:pt x="0" y="1478280"/>
                </a:lnTo>
              </a:path>
            </a:pathLst>
          </a:custGeom>
          <a:noFill/>
          <a:ln w="38100" cap="flat" cmpd="sng" algn="ctr">
            <a:solidFill>
              <a:srgbClr val="1B10F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cxnSp>
        <p:nvCxnSpPr>
          <p:cNvPr id="14" name="直接连接符 13"/>
          <p:cNvCxnSpPr>
            <a:stCxn id="8" idx="6"/>
            <a:endCxn id="9" idx="2"/>
          </p:cNvCxnSpPr>
          <p:nvPr/>
        </p:nvCxnSpPr>
        <p:spPr bwMode="auto">
          <a:xfrm>
            <a:off x="5146508" y="1984421"/>
            <a:ext cx="1320912" cy="0"/>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任意多边形 21"/>
          <p:cNvSpPr/>
          <p:nvPr/>
        </p:nvSpPr>
        <p:spPr bwMode="auto">
          <a:xfrm>
            <a:off x="4841541" y="1353156"/>
            <a:ext cx="3665387" cy="382648"/>
          </a:xfrm>
          <a:custGeom>
            <a:avLst/>
            <a:gdLst>
              <a:gd name="connsiteX0" fmla="*/ 0 w 3657600"/>
              <a:gd name="connsiteY0" fmla="*/ 350754 h 396474"/>
              <a:gd name="connsiteX1" fmla="*/ 1295400 w 3657600"/>
              <a:gd name="connsiteY1" fmla="*/ 234 h 396474"/>
              <a:gd name="connsiteX2" fmla="*/ 3657600 w 3657600"/>
              <a:gd name="connsiteY2" fmla="*/ 396474 h 396474"/>
            </a:gdLst>
            <a:ahLst/>
            <a:cxnLst>
              <a:cxn ang="0">
                <a:pos x="connsiteX0" y="connsiteY0"/>
              </a:cxn>
              <a:cxn ang="0">
                <a:pos x="connsiteX1" y="connsiteY1"/>
              </a:cxn>
              <a:cxn ang="0">
                <a:pos x="connsiteX2" y="connsiteY2"/>
              </a:cxn>
            </a:cxnLst>
            <a:rect l="l" t="t" r="r" b="b"/>
            <a:pathLst>
              <a:path w="3657600" h="396474">
                <a:moveTo>
                  <a:pt x="0" y="350754"/>
                </a:moveTo>
                <a:cubicBezTo>
                  <a:pt x="342900" y="171684"/>
                  <a:pt x="685800" y="-7386"/>
                  <a:pt x="1295400" y="234"/>
                </a:cubicBezTo>
                <a:cubicBezTo>
                  <a:pt x="1905000" y="7854"/>
                  <a:pt x="2781300" y="202164"/>
                  <a:pt x="3657600" y="396474"/>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文本框 23"/>
          <p:cNvSpPr txBox="1"/>
          <p:nvPr/>
        </p:nvSpPr>
        <p:spPr>
          <a:xfrm>
            <a:off x="4815416" y="2563333"/>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10</a:t>
            </a:r>
            <a:endParaRPr lang="en-US" altLang="zh-CN" sz="1600" baseline="-25000" dirty="0">
              <a:latin typeface="华文中宋" panose="02010600040101010101" pitchFamily="2" charset="-122"/>
              <a:ea typeface="华文中宋" panose="02010600040101010101" pitchFamily="2" charset="-122"/>
            </a:endParaRPr>
          </a:p>
        </p:txBody>
      </p:sp>
      <p:sp>
        <p:nvSpPr>
          <p:cNvPr id="25" name="文本框 24"/>
          <p:cNvSpPr txBox="1"/>
          <p:nvPr/>
        </p:nvSpPr>
        <p:spPr>
          <a:xfrm>
            <a:off x="5961458" y="103560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45</a:t>
            </a:r>
            <a:endParaRPr lang="en-US" altLang="zh-CN" sz="1600" baseline="-25000" dirty="0">
              <a:latin typeface="华文中宋" panose="02010600040101010101" pitchFamily="2" charset="-122"/>
              <a:ea typeface="华文中宋" panose="02010600040101010101" pitchFamily="2" charset="-122"/>
            </a:endParaRPr>
          </a:p>
        </p:txBody>
      </p:sp>
      <p:sp>
        <p:nvSpPr>
          <p:cNvPr id="26" name="文本框 25"/>
          <p:cNvSpPr txBox="1"/>
          <p:nvPr/>
        </p:nvSpPr>
        <p:spPr>
          <a:xfrm>
            <a:off x="5650154" y="164586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50</a:t>
            </a:r>
            <a:endParaRPr lang="en-US" altLang="zh-CN" sz="1600" baseline="-25000"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graphicFrame>
            <p:nvGraphicFramePr>
              <p:cNvPr id="38" name="表格 37"/>
              <p:cNvGraphicFramePr>
                <a:graphicFrameLocks noGrp="1"/>
              </p:cNvGraphicFramePr>
              <p:nvPr>
                <p:extLst>
                  <p:ext uri="{D42A27DB-BD31-4B8C-83A1-F6EECF244321}">
                    <p14:modId xmlns:p14="http://schemas.microsoft.com/office/powerpoint/2010/main" val="3200942538"/>
                  </p:ext>
                </p:extLst>
              </p:nvPr>
            </p:nvGraphicFramePr>
            <p:xfrm>
              <a:off x="84428" y="4029682"/>
              <a:ext cx="6467803" cy="2595880"/>
            </p:xfrm>
            <a:graphic>
              <a:graphicData uri="http://schemas.openxmlformats.org/drawingml/2006/table">
                <a:tbl>
                  <a:tblPr firstRow="1" bandRow="1">
                    <a:tableStyleId>{5C22544A-7EE6-4342-B048-85BDC9FD1C3A}</a:tableStyleId>
                  </a:tblPr>
                  <a:tblGrid>
                    <a:gridCol w="2837103">
                      <a:extLst>
                        <a:ext uri="{9D8B030D-6E8A-4147-A177-3AD203B41FA5}">
                          <a16:colId xmlns:a16="http://schemas.microsoft.com/office/drawing/2014/main" val="20000"/>
                        </a:ext>
                      </a:extLst>
                    </a:gridCol>
                    <a:gridCol w="726140">
                      <a:extLst>
                        <a:ext uri="{9D8B030D-6E8A-4147-A177-3AD203B41FA5}">
                          <a16:colId xmlns:a16="http://schemas.microsoft.com/office/drawing/2014/main" val="20001"/>
                        </a:ext>
                      </a:extLst>
                    </a:gridCol>
                    <a:gridCol w="726140">
                      <a:extLst>
                        <a:ext uri="{9D8B030D-6E8A-4147-A177-3AD203B41FA5}">
                          <a16:colId xmlns:a16="http://schemas.microsoft.com/office/drawing/2014/main" val="20002"/>
                        </a:ext>
                      </a:extLst>
                    </a:gridCol>
                    <a:gridCol w="726140">
                      <a:extLst>
                        <a:ext uri="{9D8B030D-6E8A-4147-A177-3AD203B41FA5}">
                          <a16:colId xmlns:a16="http://schemas.microsoft.com/office/drawing/2014/main" val="20003"/>
                        </a:ext>
                      </a:extLst>
                    </a:gridCol>
                    <a:gridCol w="726140">
                      <a:extLst>
                        <a:ext uri="{9D8B030D-6E8A-4147-A177-3AD203B41FA5}">
                          <a16:colId xmlns:a16="http://schemas.microsoft.com/office/drawing/2014/main" val="20004"/>
                        </a:ext>
                      </a:extLst>
                    </a:gridCol>
                    <a:gridCol w="726140">
                      <a:extLst>
                        <a:ext uri="{9D8B030D-6E8A-4147-A177-3AD203B41FA5}">
                          <a16:colId xmlns:a16="http://schemas.microsoft.com/office/drawing/2014/main" val="20005"/>
                        </a:ext>
                      </a:extLst>
                    </a:gridCol>
                  </a:tblGrid>
                  <a:tr h="370840">
                    <a:tc>
                      <a:txBody>
                        <a:bodyPr/>
                        <a:lstStyle/>
                        <a:p>
                          <a:pPr algn="ctr"/>
                          <a:r>
                            <a:rPr lang="en-US" altLang="zh-CN" dirty="0">
                              <a:solidFill>
                                <a:srgbClr val="002060"/>
                              </a:solidFill>
                              <a:latin typeface="华文中宋" panose="02010600040101010101" pitchFamily="2" charset="-122"/>
                              <a:ea typeface="华文中宋" panose="02010600040101010101" pitchFamily="2" charset="-122"/>
                            </a:rPr>
                            <a:t>U</a:t>
                          </a:r>
                          <a:endParaRPr lang="zh-CN" altLang="en-US"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marL="0" algn="ctr" defTabSz="914400" rtl="0" eaLnBrk="1" latinLnBrk="0" hangingPunct="1"/>
                          <a:r>
                            <a:rPr lang="en-US" altLang="zh-CN" sz="1800" b="1" kern="1200" dirty="0">
                              <a:solidFill>
                                <a:srgbClr val="FF0000"/>
                              </a:solidFill>
                              <a:latin typeface="华文中宋" panose="02010600040101010101" pitchFamily="2" charset="-122"/>
                              <a:ea typeface="华文中宋" panose="02010600040101010101" pitchFamily="2" charset="-122"/>
                              <a:cs typeface="+mn-cs"/>
                            </a:rPr>
                            <a:t>V</a:t>
                          </a:r>
                          <a:r>
                            <a:rPr lang="en-US" altLang="zh-CN" sz="1800" b="1" kern="1200" baseline="-25000" dirty="0">
                              <a:solidFill>
                                <a:srgbClr val="FF0000"/>
                              </a:solidFill>
                              <a:latin typeface="华文中宋" panose="02010600040101010101" pitchFamily="2" charset="-122"/>
                              <a:ea typeface="华文中宋" panose="02010600040101010101" pitchFamily="2" charset="-122"/>
                              <a:cs typeface="+mn-cs"/>
                            </a:rPr>
                            <a:t>1</a:t>
                          </a:r>
                          <a:endParaRPr lang="zh-CN" altLang="en-US" sz="1800" b="1" kern="1200" baseline="-25000" dirty="0">
                            <a:solidFill>
                              <a:srgbClr val="FF0000"/>
                            </a:solidFill>
                            <a:latin typeface="华文中宋" panose="02010600040101010101" pitchFamily="2" charset="-122"/>
                            <a:ea typeface="华文中宋" panose="02010600040101010101" pitchFamily="2" charset="-122"/>
                            <a:cs typeface="+mn-cs"/>
                          </a:endParaRPr>
                        </a:p>
                      </a:txBody>
                      <a:tcPr anchor="ctr">
                        <a:solidFill>
                          <a:srgbClr val="FFFF00"/>
                        </a:solidFill>
                      </a:tcPr>
                    </a:tc>
                    <a:tc>
                      <a:txBody>
                        <a:bodyPr/>
                        <a:lstStyle/>
                        <a:p>
                          <a:pPr algn="ctr"/>
                          <a:r>
                            <a:rPr lang="en-US" altLang="zh-CN" dirty="0">
                              <a:solidFill>
                                <a:srgbClr val="FF0000"/>
                              </a:solidFill>
                              <a:latin typeface="华文中宋" panose="02010600040101010101" pitchFamily="2" charset="-122"/>
                              <a:ea typeface="华文中宋" panose="02010600040101010101" pitchFamily="2" charset="-122"/>
                            </a:rPr>
                            <a:t>V</a:t>
                          </a:r>
                          <a:r>
                            <a:rPr lang="en-US" altLang="zh-CN" baseline="-25000" dirty="0">
                              <a:solidFill>
                                <a:srgbClr val="FF0000"/>
                              </a:solidFill>
                              <a:latin typeface="华文中宋" panose="02010600040101010101" pitchFamily="2" charset="-122"/>
                              <a:ea typeface="华文中宋" panose="02010600040101010101" pitchFamily="2" charset="-122"/>
                            </a:rPr>
                            <a:t>2</a:t>
                          </a:r>
                          <a:endParaRPr lang="zh-CN" altLang="en-US" baseline="-25000" dirty="0">
                            <a:solidFill>
                              <a:srgbClr val="FF0000"/>
                            </a:solidFill>
                            <a:latin typeface="华文中宋" panose="02010600040101010101" pitchFamily="2" charset="-122"/>
                            <a:ea typeface="华文中宋" panose="02010600040101010101" pitchFamily="2" charset="-122"/>
                          </a:endParaRPr>
                        </a:p>
                      </a:txBody>
                      <a:tcPr anchor="ctr">
                        <a:solidFill>
                          <a:srgbClr val="FFFF00"/>
                        </a:solidFill>
                      </a:tcPr>
                    </a:tc>
                    <a:tc>
                      <a:txBody>
                        <a:bodyPr/>
                        <a:lstStyle/>
                        <a:p>
                          <a:pPr algn="ctr"/>
                          <a:r>
                            <a:rPr lang="en-US" altLang="zh-CN" sz="1800" b="1" kern="1200" dirty="0">
                              <a:solidFill>
                                <a:srgbClr val="FF0000"/>
                              </a:solidFill>
                              <a:latin typeface="华文中宋" panose="02010600040101010101" pitchFamily="2" charset="-122"/>
                              <a:ea typeface="华文中宋" panose="02010600040101010101" pitchFamily="2" charset="-122"/>
                              <a:cs typeface="+mn-cs"/>
                            </a:rPr>
                            <a:t>V</a:t>
                          </a:r>
                          <a:r>
                            <a:rPr lang="en-US" altLang="zh-CN" sz="1800" b="1" kern="1200" baseline="-25000" dirty="0">
                              <a:solidFill>
                                <a:srgbClr val="FF0000"/>
                              </a:solidFill>
                              <a:latin typeface="华文中宋" panose="02010600040101010101" pitchFamily="2" charset="-122"/>
                              <a:ea typeface="华文中宋" panose="02010600040101010101" pitchFamily="2" charset="-122"/>
                              <a:cs typeface="+mn-cs"/>
                            </a:rPr>
                            <a:t>3</a:t>
                          </a:r>
                          <a:endParaRPr lang="zh-CN" altLang="en-US" sz="1800" b="1" kern="1200" baseline="-25000" dirty="0">
                            <a:solidFill>
                              <a:srgbClr val="FF0000"/>
                            </a:solidFill>
                            <a:latin typeface="华文中宋" panose="02010600040101010101" pitchFamily="2" charset="-122"/>
                            <a:ea typeface="华文中宋" panose="02010600040101010101" pitchFamily="2" charset="-122"/>
                            <a:cs typeface="+mn-cs"/>
                          </a:endParaRPr>
                        </a:p>
                      </a:txBody>
                      <a:tcPr anchor="ctr">
                        <a:solidFill>
                          <a:srgbClr val="FFFF00"/>
                        </a:solidFill>
                      </a:tcPr>
                    </a:tc>
                    <a:tc>
                      <a:txBody>
                        <a:bodyPr/>
                        <a:lstStyle/>
                        <a:p>
                          <a:pPr algn="ctr"/>
                          <a:r>
                            <a:rPr lang="en-US" altLang="zh-CN" dirty="0">
                              <a:solidFill>
                                <a:srgbClr val="002060"/>
                              </a:solidFill>
                              <a:latin typeface="华文中宋" panose="02010600040101010101" pitchFamily="2" charset="-122"/>
                              <a:ea typeface="华文中宋" panose="02010600040101010101" pitchFamily="2" charset="-122"/>
                            </a:rPr>
                            <a:t>V</a:t>
                          </a:r>
                          <a:r>
                            <a:rPr lang="en-US" altLang="zh-CN" baseline="-25000" dirty="0">
                              <a:solidFill>
                                <a:srgbClr val="002060"/>
                              </a:solidFill>
                              <a:latin typeface="华文中宋" panose="02010600040101010101" pitchFamily="2" charset="-122"/>
                              <a:ea typeface="华文中宋" panose="02010600040101010101" pitchFamily="2" charset="-122"/>
                            </a:rPr>
                            <a:t>4</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solidFill>
                                <a:srgbClr val="002060"/>
                              </a:solidFill>
                              <a:latin typeface="华文中宋" panose="02010600040101010101" pitchFamily="2" charset="-122"/>
                              <a:ea typeface="华文中宋" panose="02010600040101010101" pitchFamily="2" charset="-122"/>
                            </a:rPr>
                            <a:t>V</a:t>
                          </a:r>
                          <a:r>
                            <a:rPr lang="en-US" altLang="zh-CN" baseline="-25000" dirty="0">
                              <a:solidFill>
                                <a:srgbClr val="002060"/>
                              </a:solidFill>
                              <a:latin typeface="华文中宋" panose="02010600040101010101" pitchFamily="2" charset="-122"/>
                              <a:ea typeface="华文中宋" panose="02010600040101010101" pitchFamily="2" charset="-122"/>
                            </a:rPr>
                            <a:t>5</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extLst>
                      <a:ext uri="{0D108BD9-81ED-4DB2-BD59-A6C34878D82A}">
                        <a16:rowId xmlns:a16="http://schemas.microsoft.com/office/drawing/2014/main" val="10000"/>
                      </a:ext>
                    </a:extLst>
                  </a:tr>
                  <a:tr h="370840">
                    <a:tc>
                      <a:txBody>
                        <a:bodyPr/>
                        <a:lstStyle/>
                        <a:p>
                          <a:pPr algn="ctr"/>
                          <a:r>
                            <a:rPr lang="en-US" altLang="zh-CN"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0 </a:t>
                          </a:r>
                          <a:r>
                            <a:rPr lang="en-US" altLang="zh-CN" baseline="0" dirty="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50</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10</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14:m>
                            <m:oMathPara xmlns:m="http://schemas.openxmlformats.org/officeDocument/2006/math">
                              <m:oMathParaPr>
                                <m:jc m:val="centerGroup"/>
                              </m:oMathParaPr>
                              <m:oMath xmlns:m="http://schemas.openxmlformats.org/officeDocument/2006/math">
                                <m:r>
                                  <m:rPr>
                                    <m:brk m:alnAt="7"/>
                                  </m:rPr>
                                  <a:rPr lang="en-US" altLang="zh-CN" i="1" smtClean="0">
                                    <a:latin typeface="Cambria Math" panose="02040503050406030204" pitchFamily="18" charset="0"/>
                                    <a:ea typeface="Cambria Math" panose="02040503050406030204" pitchFamily="18" charset="0"/>
                                  </a:rPr>
                                  <m:t>∞</m:t>
                                </m:r>
                              </m:oMath>
                            </m:oMathPara>
                          </a14:m>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14:m>
                            <m:oMathPara xmlns:m="http://schemas.openxmlformats.org/officeDocument/2006/math">
                              <m:oMathParaPr>
                                <m:jc m:val="centerGroup"/>
                              </m:oMathParaPr>
                              <m:oMath xmlns:m="http://schemas.openxmlformats.org/officeDocument/2006/math">
                                <m:r>
                                  <m:rPr>
                                    <m:brk m:alnAt="7"/>
                                  </m:rPr>
                                  <a:rPr lang="en-US" altLang="zh-CN" i="1" smtClean="0">
                                    <a:latin typeface="Cambria Math" panose="02040503050406030204" pitchFamily="18" charset="0"/>
                                    <a:ea typeface="Cambria Math" panose="02040503050406030204" pitchFamily="18" charset="0"/>
                                  </a:rPr>
                                  <m:t>∞</m:t>
                                </m:r>
                              </m:oMath>
                            </m:oMathPara>
                          </a14:m>
                          <a:endParaRPr lang="zh-CN" altLang="en-US" dirty="0">
                            <a:latin typeface="华文中宋" panose="02010600040101010101" pitchFamily="2" charset="-122"/>
                            <a:ea typeface="华文中宋" panose="02010600040101010101" pitchFamily="2" charset="-122"/>
                          </a:endParaRPr>
                        </a:p>
                      </a:txBody>
                      <a:tcPr anchor="ct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0</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2 </a:t>
                          </a:r>
                          <a:r>
                            <a:rPr lang="en-US" altLang="zh-CN" baseline="0" dirty="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a:latin typeface="华文中宋" panose="02010600040101010101" pitchFamily="2" charset="-122"/>
                              <a:ea typeface="华文中宋" panose="02010600040101010101" pitchFamily="2" charset="-122"/>
                            </a:rPr>
                            <a:t>50</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a:latin typeface="华文中宋" panose="02010600040101010101" pitchFamily="2" charset="-122"/>
                              <a:ea typeface="华文中宋" panose="02010600040101010101" pitchFamily="2" charset="-122"/>
                            </a:rPr>
                            <a:t>25</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brk m:alnAt="7"/>
                                  </m:rPr>
                                  <a:rPr lang="en-US" altLang="zh-CN" i="1" smtClean="0">
                                    <a:latin typeface="Cambria Math" panose="02040503050406030204" pitchFamily="18" charset="0"/>
                                    <a:ea typeface="Cambria Math" panose="02040503050406030204" pitchFamily="18" charset="0"/>
                                  </a:rPr>
                                  <m:t>∞</m:t>
                                </m:r>
                              </m:oMath>
                            </m:oMathPara>
                          </a14:m>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0</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2 </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3</a:t>
                          </a:r>
                          <a:r>
                            <a:rPr lang="en-US" altLang="zh-CN" baseline="0" dirty="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brk m:alnAt="7"/>
                                  </m:rPr>
                                  <a:rPr lang="en-US" altLang="zh-CN" i="1" smtClean="0">
                                    <a:latin typeface="Cambria Math" panose="02040503050406030204" pitchFamily="18" charset="0"/>
                                    <a:ea typeface="Cambria Math" panose="02040503050406030204" pitchFamily="18" charset="0"/>
                                  </a:rPr>
                                  <m:t>∞</m:t>
                                </m:r>
                              </m:oMath>
                            </m:oMathPara>
                          </a14:m>
                          <a:endParaRPr lang="zh-CN" altLang="en-US" dirty="0">
                            <a:latin typeface="华文中宋" panose="02010600040101010101" pitchFamily="2" charset="-122"/>
                            <a:ea typeface="华文中宋" panose="02010600040101010101" pitchFamily="2" charset="-122"/>
                          </a:endParaRPr>
                        </a:p>
                      </a:txBody>
                      <a:tcPr anchor="ct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0</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2 </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3</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1</a:t>
                          </a:r>
                          <a:r>
                            <a:rPr lang="en-US" altLang="zh-CN" baseline="0" dirty="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brk m:alnAt="7"/>
                                  </m:rPr>
                                  <a:rPr lang="en-US" altLang="zh-CN" i="1" smtClean="0">
                                    <a:latin typeface="Cambria Math" panose="02040503050406030204" pitchFamily="18" charset="0"/>
                                    <a:ea typeface="Cambria Math" panose="02040503050406030204" pitchFamily="18" charset="0"/>
                                  </a:rPr>
                                  <m:t>∞</m:t>
                                </m:r>
                              </m:oMath>
                            </m:oMathPara>
                          </a14:m>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华文中宋" panose="02010600040101010101" pitchFamily="2" charset="-122"/>
                              <a:ea typeface="华文中宋" panose="02010600040101010101" pitchFamily="2" charset="-122"/>
                            </a:rPr>
                            <a:t>{V</a:t>
                          </a:r>
                          <a:r>
                            <a:rPr lang="en-US" altLang="zh-CN" baseline="-25000" dirty="0">
                              <a:latin typeface="华文中宋" panose="02010600040101010101" pitchFamily="2" charset="-122"/>
                              <a:ea typeface="华文中宋" panose="02010600040101010101" pitchFamily="2" charset="-122"/>
                            </a:rPr>
                            <a:t>0</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2 </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3</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1</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4</a:t>
                          </a:r>
                          <a:r>
                            <a:rPr lang="en-US" altLang="zh-CN" baseline="0" dirty="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extLst>
                      <a:ext uri="{0D108BD9-81ED-4DB2-BD59-A6C34878D82A}">
                        <a16:rowId xmlns:a16="http://schemas.microsoft.com/office/drawing/2014/main" val="10005"/>
                      </a:ext>
                    </a:extLst>
                  </a:tr>
                  <a:tr h="370840">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extLst>
                      <a:ext uri="{0D108BD9-81ED-4DB2-BD59-A6C34878D82A}">
                        <a16:rowId xmlns:a16="http://schemas.microsoft.com/office/drawing/2014/main" val="10006"/>
                      </a:ext>
                    </a:extLst>
                  </a:tr>
                </a:tbl>
              </a:graphicData>
            </a:graphic>
          </p:graphicFrame>
        </mc:Choice>
        <mc:Fallback xmlns="">
          <p:graphicFrame>
            <p:nvGraphicFramePr>
              <p:cNvPr id="38" name="表格 37"/>
              <p:cNvGraphicFramePr>
                <a:graphicFrameLocks noGrp="1"/>
              </p:cNvGraphicFramePr>
              <p:nvPr>
                <p:extLst>
                  <p:ext uri="{D42A27DB-BD31-4B8C-83A1-F6EECF244321}">
                    <p14:modId xmlns:p14="http://schemas.microsoft.com/office/powerpoint/2010/main" xmlns="" xmlns:a14="http://schemas.microsoft.com/office/drawing/2010/main" val="3200942538"/>
                  </p:ext>
                </p:extLst>
              </p:nvPr>
            </p:nvGraphicFramePr>
            <p:xfrm>
              <a:off x="84428" y="4029682"/>
              <a:ext cx="6467803" cy="2595880"/>
            </p:xfrm>
            <a:graphic>
              <a:graphicData uri="http://schemas.openxmlformats.org/drawingml/2006/table">
                <a:tbl>
                  <a:tblPr firstRow="1" bandRow="1">
                    <a:tableStyleId>{5C22544A-7EE6-4342-B048-85BDC9FD1C3A}</a:tableStyleId>
                  </a:tblPr>
                  <a:tblGrid>
                    <a:gridCol w="2837103"/>
                    <a:gridCol w="726140"/>
                    <a:gridCol w="726140"/>
                    <a:gridCol w="726140"/>
                    <a:gridCol w="726140"/>
                    <a:gridCol w="726140"/>
                  </a:tblGrid>
                  <a:tr h="370840">
                    <a:tc>
                      <a:txBody>
                        <a:bodyPr/>
                        <a:lstStyle/>
                        <a:p>
                          <a:pPr algn="ctr"/>
                          <a:r>
                            <a:rPr lang="en-US" altLang="zh-CN" dirty="0" smtClean="0">
                              <a:solidFill>
                                <a:srgbClr val="002060"/>
                              </a:solidFill>
                              <a:latin typeface="华文中宋" panose="02010600040101010101" pitchFamily="2" charset="-122"/>
                              <a:ea typeface="华文中宋" panose="02010600040101010101" pitchFamily="2" charset="-122"/>
                            </a:rPr>
                            <a:t>U</a:t>
                          </a:r>
                          <a:endParaRPr lang="zh-CN" altLang="en-US"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marL="0" algn="ctr" defTabSz="914400" rtl="0" eaLnBrk="1" latinLnBrk="0" hangingPunct="1"/>
                          <a:r>
                            <a:rPr lang="en-US" altLang="zh-CN" sz="1800" b="1" kern="1200" dirty="0" smtClean="0">
                              <a:solidFill>
                                <a:srgbClr val="FF0000"/>
                              </a:solidFill>
                              <a:latin typeface="华文中宋" panose="02010600040101010101" pitchFamily="2" charset="-122"/>
                              <a:ea typeface="华文中宋" panose="02010600040101010101" pitchFamily="2" charset="-122"/>
                              <a:cs typeface="+mn-cs"/>
                            </a:rPr>
                            <a:t>V</a:t>
                          </a:r>
                          <a:r>
                            <a:rPr lang="en-US" altLang="zh-CN" sz="1800" b="1" kern="1200" baseline="-250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1800" b="1" kern="1200" baseline="-25000" dirty="0">
                            <a:solidFill>
                              <a:srgbClr val="FF0000"/>
                            </a:solidFill>
                            <a:latin typeface="华文中宋" panose="02010600040101010101" pitchFamily="2" charset="-122"/>
                            <a:ea typeface="华文中宋" panose="02010600040101010101" pitchFamily="2" charset="-122"/>
                            <a:cs typeface="+mn-cs"/>
                          </a:endParaRPr>
                        </a:p>
                      </a:txBody>
                      <a:tcPr anchor="ctr">
                        <a:solidFill>
                          <a:srgbClr val="FFFF00"/>
                        </a:solidFill>
                      </a:tcPr>
                    </a:tc>
                    <a:tc>
                      <a:txBody>
                        <a:bodyPr/>
                        <a:lstStyle/>
                        <a:p>
                          <a:pPr algn="ctr"/>
                          <a:r>
                            <a:rPr lang="en-US" altLang="zh-CN" dirty="0" smtClean="0">
                              <a:solidFill>
                                <a:srgbClr val="FF0000"/>
                              </a:solidFill>
                              <a:latin typeface="华文中宋" panose="02010600040101010101" pitchFamily="2" charset="-122"/>
                              <a:ea typeface="华文中宋" panose="02010600040101010101" pitchFamily="2" charset="-122"/>
                            </a:rPr>
                            <a:t>V</a:t>
                          </a:r>
                          <a:r>
                            <a:rPr lang="en-US" altLang="zh-CN" baseline="-25000" dirty="0" smtClean="0">
                              <a:solidFill>
                                <a:srgbClr val="FF0000"/>
                              </a:solidFill>
                              <a:latin typeface="华文中宋" panose="02010600040101010101" pitchFamily="2" charset="-122"/>
                              <a:ea typeface="华文中宋" panose="02010600040101010101" pitchFamily="2" charset="-122"/>
                            </a:rPr>
                            <a:t>2</a:t>
                          </a:r>
                          <a:endParaRPr lang="zh-CN" altLang="en-US" baseline="-25000" dirty="0">
                            <a:solidFill>
                              <a:srgbClr val="FF0000"/>
                            </a:solidFill>
                            <a:latin typeface="华文中宋" panose="02010600040101010101" pitchFamily="2" charset="-122"/>
                            <a:ea typeface="华文中宋" panose="02010600040101010101" pitchFamily="2" charset="-122"/>
                          </a:endParaRPr>
                        </a:p>
                      </a:txBody>
                      <a:tcPr anchor="ctr">
                        <a:solidFill>
                          <a:srgbClr val="FFFF00"/>
                        </a:solidFill>
                      </a:tcPr>
                    </a:tc>
                    <a:tc>
                      <a:txBody>
                        <a:bodyPr/>
                        <a:lstStyle/>
                        <a:p>
                          <a:pPr algn="ctr"/>
                          <a:r>
                            <a:rPr lang="en-US" altLang="zh-CN" sz="1800" b="1" kern="1200" dirty="0" smtClean="0">
                              <a:solidFill>
                                <a:srgbClr val="FF0000"/>
                              </a:solidFill>
                              <a:latin typeface="华文中宋" panose="02010600040101010101" pitchFamily="2" charset="-122"/>
                              <a:ea typeface="华文中宋" panose="02010600040101010101" pitchFamily="2" charset="-122"/>
                              <a:cs typeface="+mn-cs"/>
                            </a:rPr>
                            <a:t>V</a:t>
                          </a:r>
                          <a:r>
                            <a:rPr lang="en-US" altLang="zh-CN" sz="1800" b="1" kern="1200" baseline="-25000" dirty="0" smtClean="0">
                              <a:solidFill>
                                <a:srgbClr val="FF0000"/>
                              </a:solidFill>
                              <a:latin typeface="华文中宋" panose="02010600040101010101" pitchFamily="2" charset="-122"/>
                              <a:ea typeface="华文中宋" panose="02010600040101010101" pitchFamily="2" charset="-122"/>
                              <a:cs typeface="+mn-cs"/>
                            </a:rPr>
                            <a:t>3</a:t>
                          </a:r>
                          <a:endParaRPr lang="zh-CN" altLang="en-US" sz="1800" b="1" kern="1200" baseline="-25000" dirty="0">
                            <a:solidFill>
                              <a:srgbClr val="FF0000"/>
                            </a:solidFill>
                            <a:latin typeface="华文中宋" panose="02010600040101010101" pitchFamily="2" charset="-122"/>
                            <a:ea typeface="华文中宋" panose="02010600040101010101" pitchFamily="2" charset="-122"/>
                            <a:cs typeface="+mn-cs"/>
                          </a:endParaRPr>
                        </a:p>
                      </a:txBody>
                      <a:tcPr anchor="ctr">
                        <a:solidFill>
                          <a:srgbClr val="FFFF00"/>
                        </a:solidFill>
                      </a:tcPr>
                    </a:tc>
                    <a:tc>
                      <a:txBody>
                        <a:bodyPr/>
                        <a:lstStyle/>
                        <a:p>
                          <a:pPr algn="ctr"/>
                          <a:r>
                            <a:rPr lang="en-US" altLang="zh-CN" dirty="0" smtClean="0">
                              <a:solidFill>
                                <a:srgbClr val="002060"/>
                              </a:solidFill>
                              <a:latin typeface="华文中宋" panose="02010600040101010101" pitchFamily="2" charset="-122"/>
                              <a:ea typeface="华文中宋" panose="02010600040101010101" pitchFamily="2" charset="-122"/>
                            </a:rPr>
                            <a:t>V</a:t>
                          </a:r>
                          <a:r>
                            <a:rPr lang="en-US" altLang="zh-CN" baseline="-25000" dirty="0" smtClean="0">
                              <a:solidFill>
                                <a:srgbClr val="002060"/>
                              </a:solidFill>
                              <a:latin typeface="华文中宋" panose="02010600040101010101" pitchFamily="2" charset="-122"/>
                              <a:ea typeface="华文中宋" panose="02010600040101010101" pitchFamily="2" charset="-122"/>
                            </a:rPr>
                            <a:t>4</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solidFill>
                                <a:srgbClr val="002060"/>
                              </a:solidFill>
                              <a:latin typeface="华文中宋" panose="02010600040101010101" pitchFamily="2" charset="-122"/>
                              <a:ea typeface="华文中宋" panose="02010600040101010101" pitchFamily="2" charset="-122"/>
                            </a:rPr>
                            <a:t>V</a:t>
                          </a:r>
                          <a:r>
                            <a:rPr lang="en-US" altLang="zh-CN" baseline="-25000" dirty="0" smtClean="0">
                              <a:solidFill>
                                <a:srgbClr val="002060"/>
                              </a:solidFill>
                              <a:latin typeface="华文中宋" panose="02010600040101010101" pitchFamily="2" charset="-122"/>
                              <a:ea typeface="华文中宋" panose="02010600040101010101" pitchFamily="2" charset="-122"/>
                            </a:rPr>
                            <a:t>5</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tr>
                  <a:tr h="370840">
                    <a:tc>
                      <a:txBody>
                        <a:bodyPr/>
                        <a:lstStyle/>
                        <a:p>
                          <a:pPr algn="ctr"/>
                          <a:r>
                            <a:rPr lang="en-US" altLang="zh-CN"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0 </a:t>
                          </a:r>
                          <a:r>
                            <a:rPr lang="en-US" altLang="zh-CN" baseline="0" dirty="0" smtClean="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latin typeface="华文中宋" panose="02010600040101010101" pitchFamily="2" charset="-122"/>
                              <a:ea typeface="华文中宋" panose="02010600040101010101" pitchFamily="2" charset="-122"/>
                            </a:rPr>
                            <a:t>50</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latin typeface="华文中宋" panose="02010600040101010101" pitchFamily="2" charset="-122"/>
                              <a:ea typeface="华文中宋" panose="02010600040101010101" pitchFamily="2" charset="-122"/>
                            </a:rPr>
                            <a:t>10</a:t>
                          </a:r>
                          <a:endParaRPr lang="zh-CN" altLang="en-US" dirty="0">
                            <a:latin typeface="华文中宋" panose="02010600040101010101" pitchFamily="2" charset="-122"/>
                            <a:ea typeface="华文中宋" panose="02010600040101010101" pitchFamily="2" charset="-122"/>
                          </a:endParaRPr>
                        </a:p>
                      </a:txBody>
                      <a:tcPr anchor="ctr"/>
                    </a:tc>
                    <a:tc>
                      <a:txBody>
                        <a:bodyPr/>
                        <a:lstStyle/>
                        <a:p>
                          <a:endParaRPr lang="zh-CN"/>
                        </a:p>
                      </a:txBody>
                      <a:tcPr anchor="ctr">
                        <a:blipFill rotWithShape="0">
                          <a:blip r:embed="rId2"/>
                          <a:stretch>
                            <a:fillRect l="-587500" t="-108197" r="-202500" b="-501639"/>
                          </a:stretch>
                        </a:blipFill>
                      </a:tcPr>
                    </a:tc>
                    <a:tc>
                      <a:txBody>
                        <a:bodyPr/>
                        <a:lstStyle/>
                        <a:p>
                          <a:pPr algn="ctr"/>
                          <a:r>
                            <a:rPr lang="en-US" altLang="zh-CN" dirty="0" smtClean="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endParaRPr lang="zh-CN"/>
                        </a:p>
                      </a:txBody>
                      <a:tcPr anchor="ctr">
                        <a:blipFill rotWithShape="0">
                          <a:blip r:embed="rId2"/>
                          <a:stretch>
                            <a:fillRect l="-793277" t="-108197" r="-4202" b="-501639"/>
                          </a:stretch>
                        </a:blip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0</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2 </a:t>
                          </a:r>
                          <a:r>
                            <a:rPr lang="en-US" altLang="zh-CN" baseline="0" dirty="0" smtClean="0">
                              <a:latin typeface="华文中宋" panose="02010600040101010101" pitchFamily="2" charset="-122"/>
                              <a:ea typeface="华文中宋" panose="02010600040101010101" pitchFamily="2" charset="-122"/>
                            </a:rPr>
                            <a:t>}</a:t>
                          </a:r>
                          <a:endParaRPr lang="zh-CN" altLang="en-US" baseline="0" dirty="0" smtClean="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smtClean="0">
                              <a:latin typeface="华文中宋" panose="02010600040101010101" pitchFamily="2" charset="-122"/>
                              <a:ea typeface="华文中宋" panose="02010600040101010101" pitchFamily="2" charset="-122"/>
                            </a:rPr>
                            <a:t>50</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smtClean="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smtClean="0">
                              <a:latin typeface="华文中宋" panose="02010600040101010101" pitchFamily="2" charset="-122"/>
                              <a:ea typeface="华文中宋" panose="02010600040101010101" pitchFamily="2" charset="-122"/>
                            </a:rPr>
                            <a:t>25</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smtClean="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endParaRPr lang="zh-CN"/>
                        </a:p>
                      </a:txBody>
                      <a:tcPr anchor="ctr">
                        <a:blipFill rotWithShape="0">
                          <a:blip r:embed="rId2"/>
                          <a:stretch>
                            <a:fillRect l="-793277" t="-208197" r="-4202" b="-401639"/>
                          </a:stretch>
                        </a:blip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0</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2 </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3</a:t>
                          </a:r>
                          <a:r>
                            <a:rPr lang="en-US" altLang="zh-CN" baseline="0" dirty="0" smtClean="0">
                              <a:latin typeface="华文中宋" panose="02010600040101010101" pitchFamily="2" charset="-122"/>
                              <a:ea typeface="华文中宋" panose="02010600040101010101" pitchFamily="2" charset="-122"/>
                            </a:rPr>
                            <a:t>}</a:t>
                          </a:r>
                          <a:endParaRPr lang="zh-CN" altLang="en-US" baseline="0" dirty="0" smtClean="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endParaRPr lang="zh-CN"/>
                        </a:p>
                      </a:txBody>
                      <a:tcPr anchor="ctr">
                        <a:blipFill rotWithShape="0">
                          <a:blip r:embed="rId2"/>
                          <a:stretch>
                            <a:fillRect l="-793277" t="-313333" r="-4202" b="-308333"/>
                          </a:stretch>
                        </a:blip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0</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2 </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3</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1</a:t>
                          </a:r>
                          <a:r>
                            <a:rPr lang="en-US" altLang="zh-CN" baseline="0" dirty="0" smtClean="0">
                              <a:latin typeface="华文中宋" panose="02010600040101010101" pitchFamily="2" charset="-122"/>
                              <a:ea typeface="华文中宋" panose="02010600040101010101" pitchFamily="2" charset="-122"/>
                            </a:rPr>
                            <a:t>}</a:t>
                          </a:r>
                          <a:endParaRPr lang="zh-CN" altLang="en-US" baseline="0" dirty="0" smtClean="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smtClean="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endParaRPr lang="zh-CN"/>
                        </a:p>
                      </a:txBody>
                      <a:tcPr anchor="ctr">
                        <a:blipFill rotWithShape="0">
                          <a:blip r:embed="rId2"/>
                          <a:stretch>
                            <a:fillRect l="-793277" t="-406557" r="-4202" b="-203279"/>
                          </a:stretch>
                        </a:blip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latin typeface="华文中宋" panose="02010600040101010101" pitchFamily="2" charset="-122"/>
                              <a:ea typeface="华文中宋" panose="02010600040101010101" pitchFamily="2" charset="-122"/>
                            </a:rPr>
                            <a:t>{V</a:t>
                          </a:r>
                          <a:r>
                            <a:rPr lang="en-US" altLang="zh-CN" baseline="-25000" dirty="0" smtClean="0">
                              <a:latin typeface="华文中宋" panose="02010600040101010101" pitchFamily="2" charset="-122"/>
                              <a:ea typeface="华文中宋" panose="02010600040101010101" pitchFamily="2" charset="-122"/>
                            </a:rPr>
                            <a:t>0</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2 </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3</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1</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4</a:t>
                          </a:r>
                          <a:r>
                            <a:rPr lang="en-US" altLang="zh-CN" baseline="0" dirty="0" smtClean="0">
                              <a:latin typeface="华文中宋" panose="02010600040101010101" pitchFamily="2" charset="-122"/>
                              <a:ea typeface="华文中宋" panose="02010600040101010101" pitchFamily="2" charset="-122"/>
                            </a:rPr>
                            <a:t>}</a:t>
                          </a:r>
                          <a:endParaRPr lang="zh-CN" altLang="en-US" baseline="0" dirty="0" smtClean="0">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r>
                  <a:tr h="370840">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r>
                </a:tbl>
              </a:graphicData>
            </a:graphic>
          </p:graphicFrame>
        </mc:Fallback>
      </mc:AlternateContent>
      <mc:AlternateContent xmlns:mc="http://schemas.openxmlformats.org/markup-compatibility/2006" xmlns:a14="http://schemas.microsoft.com/office/drawing/2010/main">
        <mc:Choice Requires="a14">
          <p:sp>
            <p:nvSpPr>
              <p:cNvPr id="39" name="文本框 38"/>
              <p:cNvSpPr txBox="1"/>
              <p:nvPr/>
            </p:nvSpPr>
            <p:spPr>
              <a:xfrm>
                <a:off x="483908" y="1687719"/>
                <a:ext cx="3042500" cy="15276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50</m:t>
                                      </m:r>
                                    </m:e>
                                    <m:e>
                                      <m:r>
                                        <a:rPr lang="en-US" altLang="zh-CN" b="0" i="1" smtClean="0">
                                          <a:latin typeface="Cambria Math" panose="02040503050406030204" pitchFamily="18" charset="0"/>
                                        </a:rPr>
                                        <m:t>10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15</m:t>
                                      </m:r>
                                    </m:e>
                                  </m:mr>
                                </m:m>
                              </m:e>
                              <m:e>
                                <m:m>
                                  <m:mPr>
                                    <m:mcs>
                                      <m:mc>
                                        <m:mcPr>
                                          <m:count m:val="2"/>
                                          <m:mcJc m:val="center"/>
                                        </m:mcPr>
                                      </m:mc>
                                    </m:mcs>
                                    <m:ctrlPr>
                                      <a:rPr lang="en-US" altLang="zh-CN" i="1" smtClean="0">
                                        <a:latin typeface="Cambria Math" panose="02040503050406030204" pitchFamily="18" charset="0"/>
                                      </a:rPr>
                                    </m:ctrlPr>
                                  </m:mP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ea typeface="Cambria Math" panose="02040503050406030204" pitchFamily="18" charset="0"/>
                                                    </a:rPr>
                                                    <m:t>5</m:t>
                                                  </m:r>
                                                </m:e>
                                                <m:e>
                                                  <m:r>
                                                    <a:rPr lang="en-US" altLang="zh-CN" b="0" i="1" smtClean="0">
                                                      <a:latin typeface="Cambria Math" panose="02040503050406030204" pitchFamily="18" charset="0"/>
                                                      <a:ea typeface="Cambria Math" panose="02040503050406030204" pitchFamily="18" charset="0"/>
                                                    </a:rPr>
                                                    <m:t>  </m:t>
                                                  </m:r>
                                                  <m:r>
                                                    <m:rPr>
                                                      <m:brk m:alnAt="7"/>
                                                    </m:rPr>
                                                    <a:rPr lang="en-US" altLang="zh-CN" i="1">
                                                      <a:latin typeface="Cambria Math" panose="02040503050406030204" pitchFamily="18" charset="0"/>
                                                      <a:ea typeface="Cambria Math" panose="02040503050406030204" pitchFamily="18" charset="0"/>
                                                    </a:rPr>
                                                    <m:t>∞</m:t>
                                                  </m:r>
                                                </m:e>
                                              </m:mr>
                                            </m:m>
                                          </m:e>
                                        </m:mr>
                                      </m:m>
                                    </m:e>
                                  </m:mr>
                                </m:m>
                              </m:e>
                            </m:mr>
                            <m:m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0</m:t>
                                      </m:r>
                                    </m:e>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mr>
                                      </m:m>
                                    </m:e>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ea typeface="Cambria Math" panose="02040503050406030204" pitchFamily="18" charset="0"/>
                                              </a:rPr>
                                              <m:t>20</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mr>
                                      </m:m>
                                    </m:e>
                                    <m:e>
                                      <m:m>
                                        <m:mPr>
                                          <m:mcs>
                                            <m:mc>
                                              <m:mcPr>
                                                <m:count m:val="1"/>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mr>
                                      </m:m>
                                    </m:e>
                                  </m:mr>
                                </m:m>
                              </m:e>
                              <m:e>
                                <m:m>
                                  <m:mPr>
                                    <m:mcs>
                                      <m:mc>
                                        <m:mcPr>
                                          <m:count m:val="2"/>
                                          <m:mcJc m:val="center"/>
                                        </m:mcPr>
                                      </m:mc>
                                    </m:mcs>
                                    <m:ctrlPr>
                                      <a:rPr lang="en-US" altLang="zh-CN" i="1" smtClean="0">
                                        <a:latin typeface="Cambria Math" panose="02040503050406030204" pitchFamily="18" charset="0"/>
                                      </a:rPr>
                                    </m:ctrlPr>
                                  </m:mPr>
                                  <m:mr>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rPr>
                                              <m:t>15</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mr>
                                              <m:mr>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ea typeface="Cambria Math" panose="02040503050406030204" pitchFamily="18" charset="0"/>
                                                          </a:rPr>
                                                          <m:t>30</m:t>
                                                        </m:r>
                                                      </m:e>
                                                    </m:mr>
                                                    <m:mr>
                                                      <m:e>
                                                        <m:r>
                                                          <a:rPr lang="en-US" altLang="zh-CN" b="0" i="1" smtClean="0">
                                                            <a:latin typeface="Cambria Math" panose="02040503050406030204" pitchFamily="18" charset="0"/>
                                                          </a:rPr>
                                                          <m:t>3</m:t>
                                                        </m:r>
                                                      </m:e>
                                                    </m:mr>
                                                  </m:m>
                                                </m:e>
                                              </m:mr>
                                            </m:m>
                                          </m:e>
                                        </m:mr>
                                      </m:m>
                                    </m:e>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e>
                                                  <m:r>
                                                    <a:rPr lang="en-US" altLang="zh-CN" i="1" smtClean="0">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3</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4</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mr>
                                                  </m:m>
                                                </m:e>
                                              </m:mr>
                                            </m:m>
                                          </m:e>
                                        </m:mr>
                                      </m:m>
                                    </m:e>
                                  </m:mr>
                                </m:m>
                              </m:e>
                            </m:mr>
                          </m:m>
                        </m:e>
                      </m:d>
                    </m:oMath>
                  </m:oMathPara>
                </a14:m>
                <a:endParaRPr lang="zh-CN" altLang="en-US" dirty="0"/>
              </a:p>
            </p:txBody>
          </p:sp>
        </mc:Choice>
        <mc:Fallback xmlns="">
          <p:sp>
            <p:nvSpPr>
              <p:cNvPr id="39" name="文本框 38"/>
              <p:cNvSpPr txBox="1">
                <a:spLocks noRot="1" noChangeAspect="1" noMove="1" noResize="1" noEditPoints="1" noAdjustHandles="1" noChangeArrowheads="1" noChangeShapeType="1" noTextEdit="1"/>
              </p:cNvSpPr>
              <p:nvPr/>
            </p:nvSpPr>
            <p:spPr>
              <a:xfrm>
                <a:off x="483908" y="1687719"/>
                <a:ext cx="3042500" cy="1527662"/>
              </a:xfrm>
              <a:prstGeom prst="rect">
                <a:avLst/>
              </a:prstGeom>
              <a:blipFill rotWithShape="0">
                <a:blip r:embed="rId3" cstate="print"/>
                <a:stretch>
                  <a:fillRect/>
                </a:stretch>
              </a:blipFill>
            </p:spPr>
            <p:txBody>
              <a:bodyPr/>
              <a:lstStyle/>
              <a:p>
                <a:r>
                  <a:rPr lang="zh-CN" altLang="en-US">
                    <a:noFill/>
                  </a:rPr>
                  <a:t> </a:t>
                </a:r>
              </a:p>
            </p:txBody>
          </p:sp>
        </mc:Fallback>
      </mc:AlternateContent>
      <p:sp>
        <p:nvSpPr>
          <p:cNvPr id="40" name="文本框 39"/>
          <p:cNvSpPr txBox="1"/>
          <p:nvPr/>
        </p:nvSpPr>
        <p:spPr>
          <a:xfrm>
            <a:off x="537769" y="1349866"/>
            <a:ext cx="2714486" cy="502702"/>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a:p>
            <a:endParaRPr lang="zh-CN" altLang="en-US" sz="1600" baseline="-25000" dirty="0">
              <a:latin typeface="华文中宋" panose="02010600040101010101" pitchFamily="2" charset="-122"/>
              <a:ea typeface="华文中宋" panose="02010600040101010101" pitchFamily="2" charset="-122"/>
            </a:endParaRPr>
          </a:p>
        </p:txBody>
      </p:sp>
      <p:sp>
        <p:nvSpPr>
          <p:cNvPr id="41" name="文本框 40"/>
          <p:cNvSpPr txBox="1"/>
          <p:nvPr/>
        </p:nvSpPr>
        <p:spPr>
          <a:xfrm>
            <a:off x="183098" y="1665606"/>
            <a:ext cx="535986" cy="1569660"/>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a:t>
            </a:r>
            <a:endParaRPr lang="zh-CN" altLang="en-US" sz="1600" baseline="-250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p:txBody>
      </p:sp>
      <p:sp>
        <p:nvSpPr>
          <p:cNvPr id="42" name="圆角矩形 41"/>
          <p:cNvSpPr/>
          <p:nvPr/>
        </p:nvSpPr>
        <p:spPr bwMode="auto">
          <a:xfrm>
            <a:off x="623914" y="1675971"/>
            <a:ext cx="2746882" cy="323690"/>
          </a:xfrm>
          <a:prstGeom prst="roundRect">
            <a:avLst/>
          </a:prstGeom>
          <a:solidFill>
            <a:srgbClr val="92D050">
              <a:alpha val="44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3" name="矩形 42"/>
          <p:cNvSpPr/>
          <p:nvPr/>
        </p:nvSpPr>
        <p:spPr bwMode="auto">
          <a:xfrm>
            <a:off x="84428" y="5924069"/>
            <a:ext cx="6467803" cy="352061"/>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圆角矩形 22"/>
          <p:cNvSpPr/>
          <p:nvPr/>
        </p:nvSpPr>
        <p:spPr bwMode="auto">
          <a:xfrm>
            <a:off x="615502" y="1970567"/>
            <a:ext cx="2746882" cy="323690"/>
          </a:xfrm>
          <a:prstGeom prst="roundRect">
            <a:avLst/>
          </a:prstGeom>
          <a:solidFill>
            <a:srgbClr val="92D050">
              <a:alpha val="44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nvSpPr>
        <p:spPr bwMode="auto">
          <a:xfrm>
            <a:off x="2974931" y="5503652"/>
            <a:ext cx="3498610" cy="389376"/>
          </a:xfrm>
          <a:prstGeom prst="rect">
            <a:avLst/>
          </a:prstGeom>
          <a:solidFill>
            <a:srgbClr val="CCFF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29" name="直接连接符 28"/>
          <p:cNvCxnSpPr/>
          <p:nvPr/>
        </p:nvCxnSpPr>
        <p:spPr bwMode="auto">
          <a:xfrm>
            <a:off x="5151506" y="3631603"/>
            <a:ext cx="1318596" cy="0"/>
          </a:xfrm>
          <a:prstGeom prst="line">
            <a:avLst/>
          </a:prstGeom>
          <a:noFill/>
          <a:ln w="38100" cap="flat" cmpd="sng" algn="ctr">
            <a:solidFill>
              <a:srgbClr val="1B10F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p:cNvSpPr txBox="1"/>
          <p:nvPr/>
        </p:nvSpPr>
        <p:spPr>
          <a:xfrm>
            <a:off x="5730626" y="3636116"/>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15</a:t>
            </a:r>
            <a:endParaRPr lang="en-US" altLang="zh-CN" sz="1600" baseline="-25000" dirty="0">
              <a:latin typeface="华文中宋" panose="02010600040101010101" pitchFamily="2" charset="-122"/>
              <a:ea typeface="华文中宋" panose="02010600040101010101" pitchFamily="2" charset="-122"/>
            </a:endParaRPr>
          </a:p>
        </p:txBody>
      </p:sp>
      <p:cxnSp>
        <p:nvCxnSpPr>
          <p:cNvPr id="32" name="直接连接符 31"/>
          <p:cNvCxnSpPr/>
          <p:nvPr/>
        </p:nvCxnSpPr>
        <p:spPr bwMode="auto">
          <a:xfrm flipV="1">
            <a:off x="6752348" y="2287905"/>
            <a:ext cx="2316" cy="1052989"/>
          </a:xfrm>
          <a:prstGeom prst="line">
            <a:avLst/>
          </a:prstGeom>
          <a:noFill/>
          <a:ln w="38100" cap="flat" cmpd="sng" algn="ctr">
            <a:solidFill>
              <a:srgbClr val="1B10F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文本框 33"/>
          <p:cNvSpPr txBox="1"/>
          <p:nvPr/>
        </p:nvSpPr>
        <p:spPr>
          <a:xfrm>
            <a:off x="6330944" y="2673252"/>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20</a:t>
            </a:r>
            <a:endParaRPr lang="en-US" altLang="zh-CN" sz="1600" baseline="-25000" dirty="0">
              <a:latin typeface="华文中宋" panose="02010600040101010101" pitchFamily="2" charset="-122"/>
              <a:ea typeface="华文中宋" panose="02010600040101010101" pitchFamily="2" charset="-122"/>
            </a:endParaRPr>
          </a:p>
        </p:txBody>
      </p:sp>
      <p:sp>
        <p:nvSpPr>
          <p:cNvPr id="30" name="文本框 29"/>
          <p:cNvSpPr txBox="1"/>
          <p:nvPr/>
        </p:nvSpPr>
        <p:spPr>
          <a:xfrm>
            <a:off x="7327072" y="1590486"/>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5</a:t>
            </a:r>
            <a:endParaRPr lang="en-US" altLang="zh-CN" sz="1600" baseline="-25000" dirty="0">
              <a:latin typeface="华文中宋" panose="02010600040101010101" pitchFamily="2" charset="-122"/>
              <a:ea typeface="华文中宋" panose="02010600040101010101" pitchFamily="2" charset="-122"/>
            </a:endParaRPr>
          </a:p>
        </p:txBody>
      </p:sp>
      <p:cxnSp>
        <p:nvCxnSpPr>
          <p:cNvPr id="36" name="直接连接符 35"/>
          <p:cNvCxnSpPr/>
          <p:nvPr/>
        </p:nvCxnSpPr>
        <p:spPr bwMode="auto">
          <a:xfrm>
            <a:off x="7031608" y="1947663"/>
            <a:ext cx="1320912" cy="2064"/>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bwMode="auto">
          <a:xfrm flipH="1">
            <a:off x="5139196" y="2168577"/>
            <a:ext cx="1398102" cy="1403575"/>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文本框 43"/>
          <p:cNvSpPr txBox="1"/>
          <p:nvPr/>
        </p:nvSpPr>
        <p:spPr>
          <a:xfrm>
            <a:off x="5604088" y="2466180"/>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15</a:t>
            </a:r>
            <a:endParaRPr lang="en-US" altLang="zh-CN" sz="1600" baseline="-25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63743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27"/>
                                        </p:tgtEl>
                                      </p:cBhvr>
                                    </p:animEffect>
                                    <p:set>
                                      <p:cBhvr>
                                        <p:cTn id="26" dur="1" fill="hold">
                                          <p:stCondLst>
                                            <p:cond delay="499"/>
                                          </p:stCondLst>
                                        </p:cTn>
                                        <p:tgtEl>
                                          <p:spTgt spid="2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7" presetClass="emph" presetSubtype="1" nodeType="clickEffect">
                                  <p:stCondLst>
                                    <p:cond delay="0"/>
                                  </p:stCondLst>
                                  <p:childTnLst>
                                    <p:set>
                                      <p:cBhvr>
                                        <p:cTn id="30" dur="indefinite"/>
                                        <p:tgtEl>
                                          <p:spTgt spid="22"/>
                                        </p:tgtEl>
                                        <p:attrNameLst>
                                          <p:attrName>stroke.color</p:attrName>
                                        </p:attrNameLst>
                                      </p:cBhvr>
                                      <p:to>
                                        <p:clrVal>
                                          <a:srgbClr val="0033CC"/>
                                        </p:clrVal>
                                      </p:to>
                                    </p:set>
                                    <p:set>
                                      <p:cBhvr>
                                        <p:cTn id="31" dur="indefinite"/>
                                        <p:tgtEl>
                                          <p:spTgt spid="22"/>
                                        </p:tgtEl>
                                        <p:attrNameLst>
                                          <p:attrName>stroke.on</p:attrName>
                                        </p:attrNameLst>
                                      </p:cBhvr>
                                      <p:to>
                                        <p:strVal val="true"/>
                                      </p:to>
                                    </p:set>
                                  </p:childTnLst>
                                </p:cTn>
                              </p:par>
                            </p:childTnLst>
                          </p:cTn>
                        </p:par>
                        <p:par>
                          <p:cTn id="32" fill="hold">
                            <p:stCondLst>
                              <p:cond delay="0"/>
                            </p:stCondLst>
                            <p:childTnLst>
                              <p:par>
                                <p:cTn id="33" presetID="1" presetClass="emph" presetSubtype="1" nodeType="afterEffect">
                                  <p:stCondLst>
                                    <p:cond delay="0"/>
                                  </p:stCondLst>
                                  <p:childTnLst>
                                    <p:set>
                                      <p:cBhvr>
                                        <p:cTn id="34" dur="indefinite"/>
                                        <p:tgtEl>
                                          <p:spTgt spid="10"/>
                                        </p:tgtEl>
                                        <p:attrNameLst>
                                          <p:attrName>fillcolor</p:attrName>
                                        </p:attrNameLst>
                                      </p:cBhvr>
                                      <p:to>
                                        <p:clrVal>
                                          <a:srgbClr val="F169CD"/>
                                        </p:clrVal>
                                      </p:to>
                                    </p:set>
                                    <p:set>
                                      <p:cBhvr>
                                        <p:cTn id="35" dur="indefinite"/>
                                        <p:tgtEl>
                                          <p:spTgt spid="10"/>
                                        </p:tgtEl>
                                        <p:attrNameLst>
                                          <p:attrName>fill.type</p:attrName>
                                        </p:attrNameLst>
                                      </p:cBhvr>
                                      <p:to>
                                        <p:strVal val="solid"/>
                                      </p:to>
                                    </p:set>
                                    <p:set>
                                      <p:cBhvr>
                                        <p:cTn id="36" dur="indefinite"/>
                                        <p:tgtEl>
                                          <p:spTgt spid="10"/>
                                        </p:tgtEl>
                                        <p:attrNameLst>
                                          <p:attrName>fill.on</p:attrName>
                                        </p:attrNameLst>
                                      </p:cBhvr>
                                      <p:to>
                                        <p:strVal val="true"/>
                                      </p:to>
                                    </p:set>
                                  </p:childTnLst>
                                </p:cTn>
                              </p:par>
                            </p:childTnLst>
                          </p:cTn>
                        </p:par>
                        <p:par>
                          <p:cTn id="37" fill="hold">
                            <p:stCondLst>
                              <p:cond delay="0"/>
                            </p:stCondLst>
                            <p:childTnLst>
                              <p:par>
                                <p:cTn id="38" presetID="10" presetClass="exit" presetSubtype="0" fill="hold" grpId="0" nodeType="afterEffect">
                                  <p:stCondLst>
                                    <p:cond delay="0"/>
                                  </p:stCondLst>
                                  <p:childTnLst>
                                    <p:animEffect transition="out" filter="fade">
                                      <p:cBhvr>
                                        <p:cTn id="39" dur="500"/>
                                        <p:tgtEl>
                                          <p:spTgt spid="43"/>
                                        </p:tgtEl>
                                      </p:cBhvr>
                                    </p:animEffect>
                                    <p:set>
                                      <p:cBhvr>
                                        <p:cTn id="40"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3" grpId="0" animBg="1"/>
      <p:bldP spid="27" grpId="0" animBg="1"/>
      <p:bldP spid="30" grpId="0"/>
      <p:bldP spid="4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Dijkstra</a:t>
            </a:r>
            <a:r>
              <a:rPr lang="zh-CN" altLang="en-US" dirty="0"/>
              <a:t>算法</a:t>
            </a:r>
          </a:p>
        </p:txBody>
      </p:sp>
      <p:sp>
        <p:nvSpPr>
          <p:cNvPr id="5" name="椭圆 4"/>
          <p:cNvSpPr/>
          <p:nvPr/>
        </p:nvSpPr>
        <p:spPr bwMode="auto">
          <a:xfrm>
            <a:off x="4567388" y="3349830"/>
            <a:ext cx="579120" cy="624840"/>
          </a:xfrm>
          <a:prstGeom prst="ellipse">
            <a:avLst/>
          </a:prstGeom>
          <a:solidFill>
            <a:srgbClr val="F874C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2</a:t>
            </a:r>
            <a:endParaRPr lang="zh-CN" altLang="en-US" sz="1400" baseline="-25000" dirty="0">
              <a:latin typeface="华文中宋" panose="02010600040101010101" pitchFamily="2" charset="-122"/>
              <a:ea typeface="华文中宋" panose="02010600040101010101" pitchFamily="2" charset="-122"/>
            </a:endParaRPr>
          </a:p>
        </p:txBody>
      </p:sp>
      <p:sp>
        <p:nvSpPr>
          <p:cNvPr id="6" name="椭圆 5"/>
          <p:cNvSpPr/>
          <p:nvPr/>
        </p:nvSpPr>
        <p:spPr bwMode="auto">
          <a:xfrm>
            <a:off x="8367452" y="333459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5</a:t>
            </a:r>
            <a:endParaRPr lang="zh-CN" altLang="en-US" sz="1400" baseline="-25000" dirty="0">
              <a:latin typeface="华文中宋" panose="02010600040101010101" pitchFamily="2" charset="-122"/>
              <a:ea typeface="华文中宋" panose="02010600040101010101" pitchFamily="2" charset="-122"/>
            </a:endParaRPr>
          </a:p>
        </p:txBody>
      </p:sp>
      <p:sp>
        <p:nvSpPr>
          <p:cNvPr id="7" name="椭圆 6"/>
          <p:cNvSpPr/>
          <p:nvPr/>
        </p:nvSpPr>
        <p:spPr bwMode="auto">
          <a:xfrm>
            <a:off x="6465104" y="3349830"/>
            <a:ext cx="579120" cy="624840"/>
          </a:xfrm>
          <a:prstGeom prst="ellipse">
            <a:avLst/>
          </a:prstGeom>
          <a:solidFill>
            <a:srgbClr val="F874C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3</a:t>
            </a:r>
            <a:endParaRPr lang="zh-CN" altLang="en-US" sz="1400" baseline="-25000" dirty="0">
              <a:latin typeface="华文中宋" panose="02010600040101010101" pitchFamily="2" charset="-122"/>
              <a:ea typeface="华文中宋" panose="02010600040101010101" pitchFamily="2" charset="-122"/>
            </a:endParaRPr>
          </a:p>
        </p:txBody>
      </p:sp>
      <p:sp>
        <p:nvSpPr>
          <p:cNvPr id="8" name="椭圆 7"/>
          <p:cNvSpPr/>
          <p:nvPr/>
        </p:nvSpPr>
        <p:spPr bwMode="auto">
          <a:xfrm>
            <a:off x="4567388" y="1672001"/>
            <a:ext cx="579120" cy="624840"/>
          </a:xfrm>
          <a:prstGeom prst="ellipse">
            <a:avLst/>
          </a:prstGeom>
          <a:solidFill>
            <a:srgbClr val="F874C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椭圆 8"/>
          <p:cNvSpPr/>
          <p:nvPr/>
        </p:nvSpPr>
        <p:spPr bwMode="auto">
          <a:xfrm>
            <a:off x="6467420" y="1672001"/>
            <a:ext cx="579120" cy="624840"/>
          </a:xfrm>
          <a:prstGeom prst="ellipse">
            <a:avLst/>
          </a:prstGeom>
          <a:solidFill>
            <a:srgbClr val="F874C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1</a:t>
            </a:r>
            <a:endParaRPr lang="zh-CN" altLang="en-US" sz="1400" baseline="-25000" dirty="0">
              <a:latin typeface="华文中宋" panose="02010600040101010101" pitchFamily="2" charset="-122"/>
              <a:ea typeface="华文中宋" panose="02010600040101010101" pitchFamily="2" charset="-122"/>
            </a:endParaRPr>
          </a:p>
        </p:txBody>
      </p:sp>
      <p:sp>
        <p:nvSpPr>
          <p:cNvPr id="10" name="椭圆 9"/>
          <p:cNvSpPr/>
          <p:nvPr/>
        </p:nvSpPr>
        <p:spPr bwMode="auto">
          <a:xfrm>
            <a:off x="8367452" y="1674065"/>
            <a:ext cx="579120" cy="624840"/>
          </a:xfrm>
          <a:prstGeom prst="ellipse">
            <a:avLst/>
          </a:prstGeom>
          <a:solidFill>
            <a:srgbClr val="F874C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4</a:t>
            </a:r>
            <a:endParaRPr lang="zh-CN" altLang="en-US" sz="1400" baseline="-25000" dirty="0">
              <a:latin typeface="华文中宋" panose="02010600040101010101" pitchFamily="2" charset="-122"/>
              <a:ea typeface="华文中宋" panose="02010600040101010101" pitchFamily="2" charset="-122"/>
            </a:endParaRPr>
          </a:p>
        </p:txBody>
      </p:sp>
      <p:sp>
        <p:nvSpPr>
          <p:cNvPr id="13" name="任意多边形 12"/>
          <p:cNvSpPr/>
          <p:nvPr/>
        </p:nvSpPr>
        <p:spPr bwMode="auto">
          <a:xfrm>
            <a:off x="5088704" y="2175602"/>
            <a:ext cx="164652" cy="1266415"/>
          </a:xfrm>
          <a:custGeom>
            <a:avLst/>
            <a:gdLst>
              <a:gd name="connsiteX0" fmla="*/ 0 w 152400"/>
              <a:gd name="connsiteY0" fmla="*/ 0 h 1478280"/>
              <a:gd name="connsiteX1" fmla="*/ 152400 w 152400"/>
              <a:gd name="connsiteY1" fmla="*/ 609600 h 1478280"/>
              <a:gd name="connsiteX2" fmla="*/ 0 w 152400"/>
              <a:gd name="connsiteY2" fmla="*/ 1478280 h 1478280"/>
              <a:gd name="connsiteX3" fmla="*/ 0 w 152400"/>
              <a:gd name="connsiteY3" fmla="*/ 1478280 h 1478280"/>
            </a:gdLst>
            <a:ahLst/>
            <a:cxnLst>
              <a:cxn ang="0">
                <a:pos x="connsiteX0" y="connsiteY0"/>
              </a:cxn>
              <a:cxn ang="0">
                <a:pos x="connsiteX1" y="connsiteY1"/>
              </a:cxn>
              <a:cxn ang="0">
                <a:pos x="connsiteX2" y="connsiteY2"/>
              </a:cxn>
              <a:cxn ang="0">
                <a:pos x="connsiteX3" y="connsiteY3"/>
              </a:cxn>
            </a:cxnLst>
            <a:rect l="l" t="t" r="r" b="b"/>
            <a:pathLst>
              <a:path w="152400" h="1478280">
                <a:moveTo>
                  <a:pt x="0" y="0"/>
                </a:moveTo>
                <a:cubicBezTo>
                  <a:pt x="76200" y="181610"/>
                  <a:pt x="152400" y="363220"/>
                  <a:pt x="152400" y="609600"/>
                </a:cubicBezTo>
                <a:cubicBezTo>
                  <a:pt x="152400" y="855980"/>
                  <a:pt x="0" y="1478280"/>
                  <a:pt x="0" y="1478280"/>
                </a:cubicBezTo>
                <a:lnTo>
                  <a:pt x="0" y="1478280"/>
                </a:lnTo>
              </a:path>
            </a:pathLst>
          </a:custGeom>
          <a:noFill/>
          <a:ln w="38100" cap="flat" cmpd="sng" algn="ctr">
            <a:solidFill>
              <a:srgbClr val="1B10F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cxnSp>
        <p:nvCxnSpPr>
          <p:cNvPr id="14" name="直接连接符 13"/>
          <p:cNvCxnSpPr>
            <a:stCxn id="8" idx="6"/>
            <a:endCxn id="9" idx="2"/>
          </p:cNvCxnSpPr>
          <p:nvPr/>
        </p:nvCxnSpPr>
        <p:spPr bwMode="auto">
          <a:xfrm>
            <a:off x="5146508" y="1984421"/>
            <a:ext cx="1320912" cy="0"/>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任意多边形 21"/>
          <p:cNvSpPr/>
          <p:nvPr/>
        </p:nvSpPr>
        <p:spPr bwMode="auto">
          <a:xfrm>
            <a:off x="4841541" y="1353156"/>
            <a:ext cx="3665387" cy="382648"/>
          </a:xfrm>
          <a:custGeom>
            <a:avLst/>
            <a:gdLst>
              <a:gd name="connsiteX0" fmla="*/ 0 w 3657600"/>
              <a:gd name="connsiteY0" fmla="*/ 350754 h 396474"/>
              <a:gd name="connsiteX1" fmla="*/ 1295400 w 3657600"/>
              <a:gd name="connsiteY1" fmla="*/ 234 h 396474"/>
              <a:gd name="connsiteX2" fmla="*/ 3657600 w 3657600"/>
              <a:gd name="connsiteY2" fmla="*/ 396474 h 396474"/>
            </a:gdLst>
            <a:ahLst/>
            <a:cxnLst>
              <a:cxn ang="0">
                <a:pos x="connsiteX0" y="connsiteY0"/>
              </a:cxn>
              <a:cxn ang="0">
                <a:pos x="connsiteX1" y="connsiteY1"/>
              </a:cxn>
              <a:cxn ang="0">
                <a:pos x="connsiteX2" y="connsiteY2"/>
              </a:cxn>
            </a:cxnLst>
            <a:rect l="l" t="t" r="r" b="b"/>
            <a:pathLst>
              <a:path w="3657600" h="396474">
                <a:moveTo>
                  <a:pt x="0" y="350754"/>
                </a:moveTo>
                <a:cubicBezTo>
                  <a:pt x="342900" y="171684"/>
                  <a:pt x="685800" y="-7386"/>
                  <a:pt x="1295400" y="234"/>
                </a:cubicBezTo>
                <a:cubicBezTo>
                  <a:pt x="1905000" y="7854"/>
                  <a:pt x="2781300" y="202164"/>
                  <a:pt x="3657600" y="396474"/>
                </a:cubicBezTo>
              </a:path>
            </a:pathLst>
          </a:custGeom>
          <a:noFill/>
          <a:ln w="38100" cap="flat" cmpd="sng" algn="ctr">
            <a:solidFill>
              <a:srgbClr val="1B10F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文本框 23"/>
          <p:cNvSpPr txBox="1"/>
          <p:nvPr/>
        </p:nvSpPr>
        <p:spPr>
          <a:xfrm>
            <a:off x="4815416" y="2563333"/>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10</a:t>
            </a:r>
            <a:endParaRPr lang="en-US" altLang="zh-CN" sz="1600" baseline="-25000" dirty="0">
              <a:latin typeface="华文中宋" panose="02010600040101010101" pitchFamily="2" charset="-122"/>
              <a:ea typeface="华文中宋" panose="02010600040101010101" pitchFamily="2" charset="-122"/>
            </a:endParaRPr>
          </a:p>
        </p:txBody>
      </p:sp>
      <p:sp>
        <p:nvSpPr>
          <p:cNvPr id="25" name="文本框 24"/>
          <p:cNvSpPr txBox="1"/>
          <p:nvPr/>
        </p:nvSpPr>
        <p:spPr>
          <a:xfrm>
            <a:off x="5961458" y="103560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45</a:t>
            </a:r>
            <a:endParaRPr lang="en-US" altLang="zh-CN" sz="1600" baseline="-25000" dirty="0">
              <a:latin typeface="华文中宋" panose="02010600040101010101" pitchFamily="2" charset="-122"/>
              <a:ea typeface="华文中宋" panose="02010600040101010101" pitchFamily="2" charset="-122"/>
            </a:endParaRPr>
          </a:p>
        </p:txBody>
      </p:sp>
      <p:sp>
        <p:nvSpPr>
          <p:cNvPr id="26" name="文本框 25"/>
          <p:cNvSpPr txBox="1"/>
          <p:nvPr/>
        </p:nvSpPr>
        <p:spPr>
          <a:xfrm>
            <a:off x="5650154" y="164586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50</a:t>
            </a:r>
            <a:endParaRPr lang="en-US" altLang="zh-CN" sz="1600" baseline="-25000"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graphicFrame>
            <p:nvGraphicFramePr>
              <p:cNvPr id="38" name="表格 37"/>
              <p:cNvGraphicFramePr>
                <a:graphicFrameLocks noGrp="1"/>
              </p:cNvGraphicFramePr>
              <p:nvPr>
                <p:extLst>
                  <p:ext uri="{D42A27DB-BD31-4B8C-83A1-F6EECF244321}">
                    <p14:modId xmlns:p14="http://schemas.microsoft.com/office/powerpoint/2010/main" val="1618907599"/>
                  </p:ext>
                </p:extLst>
              </p:nvPr>
            </p:nvGraphicFramePr>
            <p:xfrm>
              <a:off x="84428" y="4029682"/>
              <a:ext cx="6467803" cy="2595880"/>
            </p:xfrm>
            <a:graphic>
              <a:graphicData uri="http://schemas.openxmlformats.org/drawingml/2006/table">
                <a:tbl>
                  <a:tblPr firstRow="1" bandRow="1">
                    <a:tableStyleId>{5C22544A-7EE6-4342-B048-85BDC9FD1C3A}</a:tableStyleId>
                  </a:tblPr>
                  <a:tblGrid>
                    <a:gridCol w="2837103">
                      <a:extLst>
                        <a:ext uri="{9D8B030D-6E8A-4147-A177-3AD203B41FA5}">
                          <a16:colId xmlns:a16="http://schemas.microsoft.com/office/drawing/2014/main" val="20000"/>
                        </a:ext>
                      </a:extLst>
                    </a:gridCol>
                    <a:gridCol w="726140">
                      <a:extLst>
                        <a:ext uri="{9D8B030D-6E8A-4147-A177-3AD203B41FA5}">
                          <a16:colId xmlns:a16="http://schemas.microsoft.com/office/drawing/2014/main" val="20001"/>
                        </a:ext>
                      </a:extLst>
                    </a:gridCol>
                    <a:gridCol w="726140">
                      <a:extLst>
                        <a:ext uri="{9D8B030D-6E8A-4147-A177-3AD203B41FA5}">
                          <a16:colId xmlns:a16="http://schemas.microsoft.com/office/drawing/2014/main" val="20002"/>
                        </a:ext>
                      </a:extLst>
                    </a:gridCol>
                    <a:gridCol w="726140">
                      <a:extLst>
                        <a:ext uri="{9D8B030D-6E8A-4147-A177-3AD203B41FA5}">
                          <a16:colId xmlns:a16="http://schemas.microsoft.com/office/drawing/2014/main" val="20003"/>
                        </a:ext>
                      </a:extLst>
                    </a:gridCol>
                    <a:gridCol w="726140">
                      <a:extLst>
                        <a:ext uri="{9D8B030D-6E8A-4147-A177-3AD203B41FA5}">
                          <a16:colId xmlns:a16="http://schemas.microsoft.com/office/drawing/2014/main" val="20004"/>
                        </a:ext>
                      </a:extLst>
                    </a:gridCol>
                    <a:gridCol w="726140">
                      <a:extLst>
                        <a:ext uri="{9D8B030D-6E8A-4147-A177-3AD203B41FA5}">
                          <a16:colId xmlns:a16="http://schemas.microsoft.com/office/drawing/2014/main" val="20005"/>
                        </a:ext>
                      </a:extLst>
                    </a:gridCol>
                  </a:tblGrid>
                  <a:tr h="370840">
                    <a:tc>
                      <a:txBody>
                        <a:bodyPr/>
                        <a:lstStyle/>
                        <a:p>
                          <a:pPr algn="ctr"/>
                          <a:r>
                            <a:rPr lang="en-US" altLang="zh-CN" dirty="0">
                              <a:solidFill>
                                <a:srgbClr val="002060"/>
                              </a:solidFill>
                              <a:latin typeface="华文中宋" panose="02010600040101010101" pitchFamily="2" charset="-122"/>
                              <a:ea typeface="华文中宋" panose="02010600040101010101" pitchFamily="2" charset="-122"/>
                            </a:rPr>
                            <a:t>U</a:t>
                          </a:r>
                          <a:endParaRPr lang="zh-CN" altLang="en-US"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marL="0" algn="ctr" defTabSz="914400" rtl="0" eaLnBrk="1" latinLnBrk="0" hangingPunct="1"/>
                          <a:r>
                            <a:rPr lang="en-US" altLang="zh-CN" sz="1800" b="1" kern="1200" dirty="0">
                              <a:solidFill>
                                <a:srgbClr val="FF0000"/>
                              </a:solidFill>
                              <a:latin typeface="华文中宋" panose="02010600040101010101" pitchFamily="2" charset="-122"/>
                              <a:ea typeface="华文中宋" panose="02010600040101010101" pitchFamily="2" charset="-122"/>
                              <a:cs typeface="+mn-cs"/>
                            </a:rPr>
                            <a:t>V</a:t>
                          </a:r>
                          <a:r>
                            <a:rPr lang="en-US" altLang="zh-CN" sz="1800" b="1" kern="1200" baseline="-25000" dirty="0">
                              <a:solidFill>
                                <a:srgbClr val="FF0000"/>
                              </a:solidFill>
                              <a:latin typeface="华文中宋" panose="02010600040101010101" pitchFamily="2" charset="-122"/>
                              <a:ea typeface="华文中宋" panose="02010600040101010101" pitchFamily="2" charset="-122"/>
                              <a:cs typeface="+mn-cs"/>
                            </a:rPr>
                            <a:t>1</a:t>
                          </a:r>
                          <a:endParaRPr lang="zh-CN" altLang="en-US" sz="1800" b="1" kern="1200" baseline="-25000" dirty="0">
                            <a:solidFill>
                              <a:srgbClr val="FF0000"/>
                            </a:solidFill>
                            <a:latin typeface="华文中宋" panose="02010600040101010101" pitchFamily="2" charset="-122"/>
                            <a:ea typeface="华文中宋" panose="02010600040101010101" pitchFamily="2" charset="-122"/>
                            <a:cs typeface="+mn-cs"/>
                          </a:endParaRPr>
                        </a:p>
                      </a:txBody>
                      <a:tcPr anchor="ctr">
                        <a:solidFill>
                          <a:srgbClr val="FFFF00"/>
                        </a:solidFill>
                      </a:tcPr>
                    </a:tc>
                    <a:tc>
                      <a:txBody>
                        <a:bodyPr/>
                        <a:lstStyle/>
                        <a:p>
                          <a:pPr algn="ctr"/>
                          <a:r>
                            <a:rPr lang="en-US" altLang="zh-CN" dirty="0">
                              <a:solidFill>
                                <a:srgbClr val="FF0000"/>
                              </a:solidFill>
                              <a:latin typeface="华文中宋" panose="02010600040101010101" pitchFamily="2" charset="-122"/>
                              <a:ea typeface="华文中宋" panose="02010600040101010101" pitchFamily="2" charset="-122"/>
                            </a:rPr>
                            <a:t>V</a:t>
                          </a:r>
                          <a:r>
                            <a:rPr lang="en-US" altLang="zh-CN" baseline="-25000" dirty="0">
                              <a:solidFill>
                                <a:srgbClr val="FF0000"/>
                              </a:solidFill>
                              <a:latin typeface="华文中宋" panose="02010600040101010101" pitchFamily="2" charset="-122"/>
                              <a:ea typeface="华文中宋" panose="02010600040101010101" pitchFamily="2" charset="-122"/>
                            </a:rPr>
                            <a:t>2</a:t>
                          </a:r>
                          <a:endParaRPr lang="zh-CN" altLang="en-US" baseline="-25000" dirty="0">
                            <a:solidFill>
                              <a:srgbClr val="FF0000"/>
                            </a:solidFill>
                            <a:latin typeface="华文中宋" panose="02010600040101010101" pitchFamily="2" charset="-122"/>
                            <a:ea typeface="华文中宋" panose="02010600040101010101" pitchFamily="2" charset="-122"/>
                          </a:endParaRPr>
                        </a:p>
                      </a:txBody>
                      <a:tcPr anchor="ctr">
                        <a:solidFill>
                          <a:srgbClr val="FFFF00"/>
                        </a:solidFill>
                      </a:tcPr>
                    </a:tc>
                    <a:tc>
                      <a:txBody>
                        <a:bodyPr/>
                        <a:lstStyle/>
                        <a:p>
                          <a:pPr algn="ctr"/>
                          <a:r>
                            <a:rPr lang="en-US" altLang="zh-CN" sz="1800" b="1" kern="1200" dirty="0">
                              <a:solidFill>
                                <a:srgbClr val="FF0000"/>
                              </a:solidFill>
                              <a:latin typeface="华文中宋" panose="02010600040101010101" pitchFamily="2" charset="-122"/>
                              <a:ea typeface="华文中宋" panose="02010600040101010101" pitchFamily="2" charset="-122"/>
                              <a:cs typeface="+mn-cs"/>
                            </a:rPr>
                            <a:t>V</a:t>
                          </a:r>
                          <a:r>
                            <a:rPr lang="en-US" altLang="zh-CN" sz="1800" b="1" kern="1200" baseline="-25000" dirty="0">
                              <a:solidFill>
                                <a:srgbClr val="FF0000"/>
                              </a:solidFill>
                              <a:latin typeface="华文中宋" panose="02010600040101010101" pitchFamily="2" charset="-122"/>
                              <a:ea typeface="华文中宋" panose="02010600040101010101" pitchFamily="2" charset="-122"/>
                              <a:cs typeface="+mn-cs"/>
                            </a:rPr>
                            <a:t>3</a:t>
                          </a:r>
                          <a:endParaRPr lang="zh-CN" altLang="en-US" sz="1800" b="1" kern="1200" baseline="-25000" dirty="0">
                            <a:solidFill>
                              <a:srgbClr val="FF0000"/>
                            </a:solidFill>
                            <a:latin typeface="华文中宋" panose="02010600040101010101" pitchFamily="2" charset="-122"/>
                            <a:ea typeface="华文中宋" panose="02010600040101010101" pitchFamily="2" charset="-122"/>
                            <a:cs typeface="+mn-cs"/>
                          </a:endParaRPr>
                        </a:p>
                      </a:txBody>
                      <a:tcPr anchor="ctr">
                        <a:solidFill>
                          <a:srgbClr val="FFFF00"/>
                        </a:solidFill>
                      </a:tcPr>
                    </a:tc>
                    <a:tc>
                      <a:txBody>
                        <a:bodyPr/>
                        <a:lstStyle/>
                        <a:p>
                          <a:pPr algn="ctr"/>
                          <a:r>
                            <a:rPr lang="en-US" altLang="zh-CN" dirty="0">
                              <a:solidFill>
                                <a:srgbClr val="FF0000"/>
                              </a:solidFill>
                              <a:latin typeface="华文中宋" panose="02010600040101010101" pitchFamily="2" charset="-122"/>
                              <a:ea typeface="华文中宋" panose="02010600040101010101" pitchFamily="2" charset="-122"/>
                            </a:rPr>
                            <a:t>V</a:t>
                          </a:r>
                          <a:r>
                            <a:rPr lang="en-US" altLang="zh-CN" baseline="-25000" dirty="0">
                              <a:solidFill>
                                <a:srgbClr val="FF0000"/>
                              </a:solidFill>
                              <a:latin typeface="华文中宋" panose="02010600040101010101" pitchFamily="2" charset="-122"/>
                              <a:ea typeface="华文中宋" panose="02010600040101010101" pitchFamily="2" charset="-122"/>
                            </a:rPr>
                            <a:t>4</a:t>
                          </a:r>
                          <a:endParaRPr lang="zh-CN" altLang="en-US" baseline="-25000" dirty="0">
                            <a:solidFill>
                              <a:srgbClr val="FF0000"/>
                            </a:solidFill>
                            <a:latin typeface="华文中宋" panose="02010600040101010101" pitchFamily="2" charset="-122"/>
                            <a:ea typeface="华文中宋" panose="02010600040101010101" pitchFamily="2" charset="-122"/>
                          </a:endParaRPr>
                        </a:p>
                      </a:txBody>
                      <a:tcPr anchor="ctr">
                        <a:solidFill>
                          <a:srgbClr val="FFFF00"/>
                        </a:solidFill>
                      </a:tcPr>
                    </a:tc>
                    <a:tc>
                      <a:txBody>
                        <a:bodyPr/>
                        <a:lstStyle/>
                        <a:p>
                          <a:pPr algn="ctr"/>
                          <a:r>
                            <a:rPr lang="en-US" altLang="zh-CN" dirty="0">
                              <a:solidFill>
                                <a:srgbClr val="002060"/>
                              </a:solidFill>
                              <a:latin typeface="华文中宋" panose="02010600040101010101" pitchFamily="2" charset="-122"/>
                              <a:ea typeface="华文中宋" panose="02010600040101010101" pitchFamily="2" charset="-122"/>
                            </a:rPr>
                            <a:t>V</a:t>
                          </a:r>
                          <a:r>
                            <a:rPr lang="en-US" altLang="zh-CN" baseline="-25000" dirty="0">
                              <a:solidFill>
                                <a:srgbClr val="002060"/>
                              </a:solidFill>
                              <a:latin typeface="华文中宋" panose="02010600040101010101" pitchFamily="2" charset="-122"/>
                              <a:ea typeface="华文中宋" panose="02010600040101010101" pitchFamily="2" charset="-122"/>
                            </a:rPr>
                            <a:t>5</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extLst>
                      <a:ext uri="{0D108BD9-81ED-4DB2-BD59-A6C34878D82A}">
                        <a16:rowId xmlns:a16="http://schemas.microsoft.com/office/drawing/2014/main" val="10000"/>
                      </a:ext>
                    </a:extLst>
                  </a:tr>
                  <a:tr h="370840">
                    <a:tc>
                      <a:txBody>
                        <a:bodyPr/>
                        <a:lstStyle/>
                        <a:p>
                          <a:pPr algn="ctr"/>
                          <a:r>
                            <a:rPr lang="en-US" altLang="zh-CN"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0 </a:t>
                          </a:r>
                          <a:r>
                            <a:rPr lang="en-US" altLang="zh-CN" baseline="0" dirty="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50</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10</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14:m>
                            <m:oMathPara xmlns:m="http://schemas.openxmlformats.org/officeDocument/2006/math">
                              <m:oMathParaPr>
                                <m:jc m:val="centerGroup"/>
                              </m:oMathParaPr>
                              <m:oMath xmlns:m="http://schemas.openxmlformats.org/officeDocument/2006/math">
                                <m:r>
                                  <m:rPr>
                                    <m:brk m:alnAt="7"/>
                                  </m:rPr>
                                  <a:rPr lang="en-US" altLang="zh-CN" i="1" smtClean="0">
                                    <a:latin typeface="Cambria Math" panose="02040503050406030204" pitchFamily="18" charset="0"/>
                                    <a:ea typeface="Cambria Math" panose="02040503050406030204" pitchFamily="18" charset="0"/>
                                  </a:rPr>
                                  <m:t>∞</m:t>
                                </m:r>
                              </m:oMath>
                            </m:oMathPara>
                          </a14:m>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14:m>
                            <m:oMathPara xmlns:m="http://schemas.openxmlformats.org/officeDocument/2006/math">
                              <m:oMathParaPr>
                                <m:jc m:val="centerGroup"/>
                              </m:oMathParaPr>
                              <m:oMath xmlns:m="http://schemas.openxmlformats.org/officeDocument/2006/math">
                                <m:r>
                                  <m:rPr>
                                    <m:brk m:alnAt="7"/>
                                  </m:rPr>
                                  <a:rPr lang="en-US" altLang="zh-CN" i="1" smtClean="0">
                                    <a:latin typeface="Cambria Math" panose="02040503050406030204" pitchFamily="18" charset="0"/>
                                    <a:ea typeface="Cambria Math" panose="02040503050406030204" pitchFamily="18" charset="0"/>
                                  </a:rPr>
                                  <m:t>∞</m:t>
                                </m:r>
                              </m:oMath>
                            </m:oMathPara>
                          </a14:m>
                          <a:endParaRPr lang="zh-CN" altLang="en-US" dirty="0">
                            <a:latin typeface="华文中宋" panose="02010600040101010101" pitchFamily="2" charset="-122"/>
                            <a:ea typeface="华文中宋" panose="02010600040101010101" pitchFamily="2" charset="-122"/>
                          </a:endParaRPr>
                        </a:p>
                      </a:txBody>
                      <a:tcPr anchor="ct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0</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2 </a:t>
                          </a:r>
                          <a:r>
                            <a:rPr lang="en-US" altLang="zh-CN" baseline="0" dirty="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a:latin typeface="华文中宋" panose="02010600040101010101" pitchFamily="2" charset="-122"/>
                              <a:ea typeface="华文中宋" panose="02010600040101010101" pitchFamily="2" charset="-122"/>
                            </a:rPr>
                            <a:t>50</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a:latin typeface="华文中宋" panose="02010600040101010101" pitchFamily="2" charset="-122"/>
                              <a:ea typeface="华文中宋" panose="02010600040101010101" pitchFamily="2" charset="-122"/>
                            </a:rPr>
                            <a:t>25</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brk m:alnAt="7"/>
                                  </m:rPr>
                                  <a:rPr lang="en-US" altLang="zh-CN" i="1" smtClean="0">
                                    <a:latin typeface="Cambria Math" panose="02040503050406030204" pitchFamily="18" charset="0"/>
                                    <a:ea typeface="Cambria Math" panose="02040503050406030204" pitchFamily="18" charset="0"/>
                                  </a:rPr>
                                  <m:t>∞</m:t>
                                </m:r>
                              </m:oMath>
                            </m:oMathPara>
                          </a14:m>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0</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2 </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3</a:t>
                          </a:r>
                          <a:r>
                            <a:rPr lang="en-US" altLang="zh-CN" baseline="0" dirty="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brk m:alnAt="7"/>
                                  </m:rPr>
                                  <a:rPr lang="en-US" altLang="zh-CN" i="1" smtClean="0">
                                    <a:latin typeface="Cambria Math" panose="02040503050406030204" pitchFamily="18" charset="0"/>
                                    <a:ea typeface="Cambria Math" panose="02040503050406030204" pitchFamily="18" charset="0"/>
                                  </a:rPr>
                                  <m:t>∞</m:t>
                                </m:r>
                              </m:oMath>
                            </m:oMathPara>
                          </a14:m>
                          <a:endParaRPr lang="zh-CN" altLang="en-US" dirty="0">
                            <a:latin typeface="华文中宋" panose="02010600040101010101" pitchFamily="2" charset="-122"/>
                            <a:ea typeface="华文中宋" panose="02010600040101010101" pitchFamily="2" charset="-122"/>
                          </a:endParaRPr>
                        </a:p>
                      </a:txBody>
                      <a:tcPr anchor="ct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0</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2 </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3</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1</a:t>
                          </a:r>
                          <a:r>
                            <a:rPr lang="en-US" altLang="zh-CN" baseline="0" dirty="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brk m:alnAt="7"/>
                                  </m:rPr>
                                  <a:rPr lang="en-US" altLang="zh-CN" i="1" smtClean="0">
                                    <a:latin typeface="Cambria Math" panose="02040503050406030204" pitchFamily="18" charset="0"/>
                                    <a:ea typeface="Cambria Math" panose="02040503050406030204" pitchFamily="18" charset="0"/>
                                  </a:rPr>
                                  <m:t>∞</m:t>
                                </m:r>
                              </m:oMath>
                            </m:oMathPara>
                          </a14:m>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0</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2 </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3</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1</a:t>
                          </a:r>
                          <a:r>
                            <a:rPr lang="en-US" altLang="zh-CN" baseline="0" dirty="0">
                              <a:latin typeface="华文中宋" panose="02010600040101010101" pitchFamily="2" charset="-122"/>
                              <a:ea typeface="华文中宋" panose="02010600040101010101" pitchFamily="2" charset="-122"/>
                            </a:rPr>
                            <a:t>, </a:t>
                          </a:r>
                          <a:r>
                            <a:rPr lang="en-US" altLang="zh-CN" baseline="0" dirty="0">
                              <a:solidFill>
                                <a:srgbClr val="0000FF"/>
                              </a:solidFill>
                              <a:latin typeface="华文中宋" panose="02010600040101010101" pitchFamily="2" charset="-122"/>
                              <a:ea typeface="华文中宋" panose="02010600040101010101" pitchFamily="2" charset="-122"/>
                            </a:rPr>
                            <a:t>V</a:t>
                          </a:r>
                          <a:r>
                            <a:rPr lang="en-US" altLang="zh-CN" baseline="-25000" dirty="0">
                              <a:solidFill>
                                <a:srgbClr val="0000FF"/>
                              </a:solidFill>
                              <a:latin typeface="华文中宋" panose="02010600040101010101" pitchFamily="2" charset="-122"/>
                              <a:ea typeface="华文中宋" panose="02010600040101010101" pitchFamily="2" charset="-122"/>
                            </a:rPr>
                            <a:t>4</a:t>
                          </a:r>
                          <a:r>
                            <a:rPr lang="en-US" altLang="zh-CN" baseline="0" dirty="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49</a:t>
                          </a:r>
                          <a:endParaRPr lang="zh-CN" altLang="en-US" dirty="0">
                            <a:latin typeface="华文中宋" panose="02010600040101010101" pitchFamily="2" charset="-122"/>
                            <a:ea typeface="华文中宋" panose="02010600040101010101" pitchFamily="2" charset="-122"/>
                          </a:endParaRPr>
                        </a:p>
                      </a:txBody>
                      <a:tcPr anchor="ctr"/>
                    </a:tc>
                    <a:extLst>
                      <a:ext uri="{0D108BD9-81ED-4DB2-BD59-A6C34878D82A}">
                        <a16:rowId xmlns:a16="http://schemas.microsoft.com/office/drawing/2014/main" val="1000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0</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2 </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3</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1</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4</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5</a:t>
                          </a:r>
                          <a:r>
                            <a:rPr lang="en-US" altLang="zh-CN" baseline="0" dirty="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extLst>
                      <a:ext uri="{0D108BD9-81ED-4DB2-BD59-A6C34878D82A}">
                        <a16:rowId xmlns:a16="http://schemas.microsoft.com/office/drawing/2014/main" val="10006"/>
                      </a:ext>
                    </a:extLst>
                  </a:tr>
                </a:tbl>
              </a:graphicData>
            </a:graphic>
          </p:graphicFrame>
        </mc:Choice>
        <mc:Fallback xmlns="">
          <p:graphicFrame>
            <p:nvGraphicFramePr>
              <p:cNvPr id="38" name="表格 37"/>
              <p:cNvGraphicFramePr>
                <a:graphicFrameLocks noGrp="1"/>
              </p:cNvGraphicFramePr>
              <p:nvPr>
                <p:extLst>
                  <p:ext uri="{D42A27DB-BD31-4B8C-83A1-F6EECF244321}">
                    <p14:modId xmlns:p14="http://schemas.microsoft.com/office/powerpoint/2010/main" xmlns="" xmlns:a14="http://schemas.microsoft.com/office/drawing/2010/main" val="1618907599"/>
                  </p:ext>
                </p:extLst>
              </p:nvPr>
            </p:nvGraphicFramePr>
            <p:xfrm>
              <a:off x="84428" y="4029682"/>
              <a:ext cx="6467803" cy="2595880"/>
            </p:xfrm>
            <a:graphic>
              <a:graphicData uri="http://schemas.openxmlformats.org/drawingml/2006/table">
                <a:tbl>
                  <a:tblPr firstRow="1" bandRow="1">
                    <a:tableStyleId>{5C22544A-7EE6-4342-B048-85BDC9FD1C3A}</a:tableStyleId>
                  </a:tblPr>
                  <a:tblGrid>
                    <a:gridCol w="2837103"/>
                    <a:gridCol w="726140"/>
                    <a:gridCol w="726140"/>
                    <a:gridCol w="726140"/>
                    <a:gridCol w="726140"/>
                    <a:gridCol w="726140"/>
                  </a:tblGrid>
                  <a:tr h="370840">
                    <a:tc>
                      <a:txBody>
                        <a:bodyPr/>
                        <a:lstStyle/>
                        <a:p>
                          <a:pPr algn="ctr"/>
                          <a:r>
                            <a:rPr lang="en-US" altLang="zh-CN" dirty="0" smtClean="0">
                              <a:solidFill>
                                <a:srgbClr val="002060"/>
                              </a:solidFill>
                              <a:latin typeface="华文中宋" panose="02010600040101010101" pitchFamily="2" charset="-122"/>
                              <a:ea typeface="华文中宋" panose="02010600040101010101" pitchFamily="2" charset="-122"/>
                            </a:rPr>
                            <a:t>U</a:t>
                          </a:r>
                          <a:endParaRPr lang="zh-CN" altLang="en-US"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marL="0" algn="ctr" defTabSz="914400" rtl="0" eaLnBrk="1" latinLnBrk="0" hangingPunct="1"/>
                          <a:r>
                            <a:rPr lang="en-US" altLang="zh-CN" sz="1800" b="1" kern="1200" dirty="0" smtClean="0">
                              <a:solidFill>
                                <a:srgbClr val="FF0000"/>
                              </a:solidFill>
                              <a:latin typeface="华文中宋" panose="02010600040101010101" pitchFamily="2" charset="-122"/>
                              <a:ea typeface="华文中宋" panose="02010600040101010101" pitchFamily="2" charset="-122"/>
                              <a:cs typeface="+mn-cs"/>
                            </a:rPr>
                            <a:t>V</a:t>
                          </a:r>
                          <a:r>
                            <a:rPr lang="en-US" altLang="zh-CN" sz="1800" b="1" kern="1200" baseline="-25000" dirty="0" smtClean="0">
                              <a:solidFill>
                                <a:srgbClr val="FF0000"/>
                              </a:solidFill>
                              <a:latin typeface="华文中宋" panose="02010600040101010101" pitchFamily="2" charset="-122"/>
                              <a:ea typeface="华文中宋" panose="02010600040101010101" pitchFamily="2" charset="-122"/>
                              <a:cs typeface="+mn-cs"/>
                            </a:rPr>
                            <a:t>1</a:t>
                          </a:r>
                          <a:endParaRPr lang="zh-CN" altLang="en-US" sz="1800" b="1" kern="1200" baseline="-25000" dirty="0">
                            <a:solidFill>
                              <a:srgbClr val="FF0000"/>
                            </a:solidFill>
                            <a:latin typeface="华文中宋" panose="02010600040101010101" pitchFamily="2" charset="-122"/>
                            <a:ea typeface="华文中宋" panose="02010600040101010101" pitchFamily="2" charset="-122"/>
                            <a:cs typeface="+mn-cs"/>
                          </a:endParaRPr>
                        </a:p>
                      </a:txBody>
                      <a:tcPr anchor="ctr">
                        <a:solidFill>
                          <a:srgbClr val="FFFF00"/>
                        </a:solidFill>
                      </a:tcPr>
                    </a:tc>
                    <a:tc>
                      <a:txBody>
                        <a:bodyPr/>
                        <a:lstStyle/>
                        <a:p>
                          <a:pPr algn="ctr"/>
                          <a:r>
                            <a:rPr lang="en-US" altLang="zh-CN" dirty="0" smtClean="0">
                              <a:solidFill>
                                <a:srgbClr val="FF0000"/>
                              </a:solidFill>
                              <a:latin typeface="华文中宋" panose="02010600040101010101" pitchFamily="2" charset="-122"/>
                              <a:ea typeface="华文中宋" panose="02010600040101010101" pitchFamily="2" charset="-122"/>
                            </a:rPr>
                            <a:t>V</a:t>
                          </a:r>
                          <a:r>
                            <a:rPr lang="en-US" altLang="zh-CN" baseline="-25000" dirty="0" smtClean="0">
                              <a:solidFill>
                                <a:srgbClr val="FF0000"/>
                              </a:solidFill>
                              <a:latin typeface="华文中宋" panose="02010600040101010101" pitchFamily="2" charset="-122"/>
                              <a:ea typeface="华文中宋" panose="02010600040101010101" pitchFamily="2" charset="-122"/>
                            </a:rPr>
                            <a:t>2</a:t>
                          </a:r>
                          <a:endParaRPr lang="zh-CN" altLang="en-US" baseline="-25000" dirty="0">
                            <a:solidFill>
                              <a:srgbClr val="FF0000"/>
                            </a:solidFill>
                            <a:latin typeface="华文中宋" panose="02010600040101010101" pitchFamily="2" charset="-122"/>
                            <a:ea typeface="华文中宋" panose="02010600040101010101" pitchFamily="2" charset="-122"/>
                          </a:endParaRPr>
                        </a:p>
                      </a:txBody>
                      <a:tcPr anchor="ctr">
                        <a:solidFill>
                          <a:srgbClr val="FFFF00"/>
                        </a:solidFill>
                      </a:tcPr>
                    </a:tc>
                    <a:tc>
                      <a:txBody>
                        <a:bodyPr/>
                        <a:lstStyle/>
                        <a:p>
                          <a:pPr algn="ctr"/>
                          <a:r>
                            <a:rPr lang="en-US" altLang="zh-CN" sz="1800" b="1" kern="1200" dirty="0" smtClean="0">
                              <a:solidFill>
                                <a:srgbClr val="FF0000"/>
                              </a:solidFill>
                              <a:latin typeface="华文中宋" panose="02010600040101010101" pitchFamily="2" charset="-122"/>
                              <a:ea typeface="华文中宋" panose="02010600040101010101" pitchFamily="2" charset="-122"/>
                              <a:cs typeface="+mn-cs"/>
                            </a:rPr>
                            <a:t>V</a:t>
                          </a:r>
                          <a:r>
                            <a:rPr lang="en-US" altLang="zh-CN" sz="1800" b="1" kern="1200" baseline="-25000" dirty="0" smtClean="0">
                              <a:solidFill>
                                <a:srgbClr val="FF0000"/>
                              </a:solidFill>
                              <a:latin typeface="华文中宋" panose="02010600040101010101" pitchFamily="2" charset="-122"/>
                              <a:ea typeface="华文中宋" panose="02010600040101010101" pitchFamily="2" charset="-122"/>
                              <a:cs typeface="+mn-cs"/>
                            </a:rPr>
                            <a:t>3</a:t>
                          </a:r>
                          <a:endParaRPr lang="zh-CN" altLang="en-US" sz="1800" b="1" kern="1200" baseline="-25000" dirty="0">
                            <a:solidFill>
                              <a:srgbClr val="FF0000"/>
                            </a:solidFill>
                            <a:latin typeface="华文中宋" panose="02010600040101010101" pitchFamily="2" charset="-122"/>
                            <a:ea typeface="华文中宋" panose="02010600040101010101" pitchFamily="2" charset="-122"/>
                            <a:cs typeface="+mn-cs"/>
                          </a:endParaRPr>
                        </a:p>
                      </a:txBody>
                      <a:tcPr anchor="ctr">
                        <a:solidFill>
                          <a:srgbClr val="FFFF00"/>
                        </a:solidFill>
                      </a:tcPr>
                    </a:tc>
                    <a:tc>
                      <a:txBody>
                        <a:bodyPr/>
                        <a:lstStyle/>
                        <a:p>
                          <a:pPr algn="ctr"/>
                          <a:r>
                            <a:rPr lang="en-US" altLang="zh-CN" dirty="0" smtClean="0">
                              <a:solidFill>
                                <a:srgbClr val="FF0000"/>
                              </a:solidFill>
                              <a:latin typeface="华文中宋" panose="02010600040101010101" pitchFamily="2" charset="-122"/>
                              <a:ea typeface="华文中宋" panose="02010600040101010101" pitchFamily="2" charset="-122"/>
                            </a:rPr>
                            <a:t>V</a:t>
                          </a:r>
                          <a:r>
                            <a:rPr lang="en-US" altLang="zh-CN" baseline="-25000" dirty="0" smtClean="0">
                              <a:solidFill>
                                <a:srgbClr val="FF0000"/>
                              </a:solidFill>
                              <a:latin typeface="华文中宋" panose="02010600040101010101" pitchFamily="2" charset="-122"/>
                              <a:ea typeface="华文中宋" panose="02010600040101010101" pitchFamily="2" charset="-122"/>
                            </a:rPr>
                            <a:t>4</a:t>
                          </a:r>
                          <a:endParaRPr lang="zh-CN" altLang="en-US" baseline="-25000" dirty="0">
                            <a:solidFill>
                              <a:srgbClr val="FF0000"/>
                            </a:solidFill>
                            <a:latin typeface="华文中宋" panose="02010600040101010101" pitchFamily="2" charset="-122"/>
                            <a:ea typeface="华文中宋" panose="02010600040101010101" pitchFamily="2" charset="-122"/>
                          </a:endParaRPr>
                        </a:p>
                      </a:txBody>
                      <a:tcPr anchor="ctr">
                        <a:solidFill>
                          <a:srgbClr val="FFFF00"/>
                        </a:solidFill>
                      </a:tcPr>
                    </a:tc>
                    <a:tc>
                      <a:txBody>
                        <a:bodyPr/>
                        <a:lstStyle/>
                        <a:p>
                          <a:pPr algn="ctr"/>
                          <a:r>
                            <a:rPr lang="en-US" altLang="zh-CN" dirty="0" smtClean="0">
                              <a:solidFill>
                                <a:srgbClr val="002060"/>
                              </a:solidFill>
                              <a:latin typeface="华文中宋" panose="02010600040101010101" pitchFamily="2" charset="-122"/>
                              <a:ea typeface="华文中宋" panose="02010600040101010101" pitchFamily="2" charset="-122"/>
                            </a:rPr>
                            <a:t>V</a:t>
                          </a:r>
                          <a:r>
                            <a:rPr lang="en-US" altLang="zh-CN" baseline="-25000" dirty="0" smtClean="0">
                              <a:solidFill>
                                <a:srgbClr val="002060"/>
                              </a:solidFill>
                              <a:latin typeface="华文中宋" panose="02010600040101010101" pitchFamily="2" charset="-122"/>
                              <a:ea typeface="华文中宋" panose="02010600040101010101" pitchFamily="2" charset="-122"/>
                            </a:rPr>
                            <a:t>5</a:t>
                          </a:r>
                          <a:endParaRPr lang="zh-CN" altLang="en-US" baseline="-25000" dirty="0">
                            <a:solidFill>
                              <a:srgbClr val="002060"/>
                            </a:solidFill>
                            <a:latin typeface="华文中宋" panose="02010600040101010101" pitchFamily="2" charset="-122"/>
                            <a:ea typeface="华文中宋" panose="02010600040101010101" pitchFamily="2" charset="-122"/>
                          </a:endParaRPr>
                        </a:p>
                      </a:txBody>
                      <a:tcPr anchor="ctr"/>
                    </a:tc>
                  </a:tr>
                  <a:tr h="370840">
                    <a:tc>
                      <a:txBody>
                        <a:bodyPr/>
                        <a:lstStyle/>
                        <a:p>
                          <a:pPr algn="ctr"/>
                          <a:r>
                            <a:rPr lang="en-US" altLang="zh-CN"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0 </a:t>
                          </a:r>
                          <a:r>
                            <a:rPr lang="en-US" altLang="zh-CN" baseline="0" dirty="0" smtClean="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latin typeface="华文中宋" panose="02010600040101010101" pitchFamily="2" charset="-122"/>
                              <a:ea typeface="华文中宋" panose="02010600040101010101" pitchFamily="2" charset="-122"/>
                            </a:rPr>
                            <a:t>50</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latin typeface="华文中宋" panose="02010600040101010101" pitchFamily="2" charset="-122"/>
                              <a:ea typeface="华文中宋" panose="02010600040101010101" pitchFamily="2" charset="-122"/>
                            </a:rPr>
                            <a:t>10</a:t>
                          </a:r>
                          <a:endParaRPr lang="zh-CN" altLang="en-US" dirty="0">
                            <a:latin typeface="华文中宋" panose="02010600040101010101" pitchFamily="2" charset="-122"/>
                            <a:ea typeface="华文中宋" panose="02010600040101010101" pitchFamily="2" charset="-122"/>
                          </a:endParaRPr>
                        </a:p>
                      </a:txBody>
                      <a:tcPr anchor="ctr"/>
                    </a:tc>
                    <a:tc>
                      <a:txBody>
                        <a:bodyPr/>
                        <a:lstStyle/>
                        <a:p>
                          <a:endParaRPr lang="zh-CN"/>
                        </a:p>
                      </a:txBody>
                      <a:tcPr anchor="ctr">
                        <a:blipFill rotWithShape="0">
                          <a:blip r:embed="rId2"/>
                          <a:stretch>
                            <a:fillRect l="-587500" t="-108197" r="-202500" b="-522951"/>
                          </a:stretch>
                        </a:blipFill>
                      </a:tcPr>
                    </a:tc>
                    <a:tc>
                      <a:txBody>
                        <a:bodyPr/>
                        <a:lstStyle/>
                        <a:p>
                          <a:pPr algn="ctr"/>
                          <a:r>
                            <a:rPr lang="en-US" altLang="zh-CN" dirty="0" smtClean="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endParaRPr lang="zh-CN"/>
                        </a:p>
                      </a:txBody>
                      <a:tcPr anchor="ctr">
                        <a:blipFill rotWithShape="0">
                          <a:blip r:embed="rId2"/>
                          <a:stretch>
                            <a:fillRect l="-793277" t="-108197" r="-4202" b="-522951"/>
                          </a:stretch>
                        </a:blip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0</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2 </a:t>
                          </a:r>
                          <a:r>
                            <a:rPr lang="en-US" altLang="zh-CN" baseline="0" dirty="0" smtClean="0">
                              <a:latin typeface="华文中宋" panose="02010600040101010101" pitchFamily="2" charset="-122"/>
                              <a:ea typeface="华文中宋" panose="02010600040101010101" pitchFamily="2" charset="-122"/>
                            </a:rPr>
                            <a:t>}</a:t>
                          </a:r>
                          <a:endParaRPr lang="zh-CN" altLang="en-US" baseline="0" dirty="0" smtClean="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smtClean="0">
                              <a:latin typeface="华文中宋" panose="02010600040101010101" pitchFamily="2" charset="-122"/>
                              <a:ea typeface="华文中宋" panose="02010600040101010101" pitchFamily="2" charset="-122"/>
                            </a:rPr>
                            <a:t>50</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smtClean="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smtClean="0">
                              <a:latin typeface="华文中宋" panose="02010600040101010101" pitchFamily="2" charset="-122"/>
                              <a:ea typeface="华文中宋" panose="02010600040101010101" pitchFamily="2" charset="-122"/>
                            </a:rPr>
                            <a:t>25</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smtClean="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endParaRPr lang="zh-CN"/>
                        </a:p>
                      </a:txBody>
                      <a:tcPr anchor="ctr">
                        <a:blipFill rotWithShape="0">
                          <a:blip r:embed="rId2"/>
                          <a:stretch>
                            <a:fillRect l="-793277" t="-208197" r="-4202" b="-422951"/>
                          </a:stretch>
                        </a:blip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0</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2 </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3</a:t>
                          </a:r>
                          <a:r>
                            <a:rPr lang="en-US" altLang="zh-CN" baseline="0" dirty="0" smtClean="0">
                              <a:latin typeface="华文中宋" panose="02010600040101010101" pitchFamily="2" charset="-122"/>
                              <a:ea typeface="华文中宋" panose="02010600040101010101" pitchFamily="2" charset="-122"/>
                            </a:rPr>
                            <a:t>}</a:t>
                          </a:r>
                          <a:endParaRPr lang="zh-CN" altLang="en-US" baseline="0" dirty="0" smtClean="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endParaRPr lang="zh-CN"/>
                        </a:p>
                      </a:txBody>
                      <a:tcPr anchor="ctr">
                        <a:blipFill rotWithShape="0">
                          <a:blip r:embed="rId2"/>
                          <a:stretch>
                            <a:fillRect l="-793277" t="-313333" r="-4202" b="-330000"/>
                          </a:stretch>
                        </a:blip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0</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2 </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3</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1</a:t>
                          </a:r>
                          <a:r>
                            <a:rPr lang="en-US" altLang="zh-CN" baseline="0" dirty="0" smtClean="0">
                              <a:latin typeface="华文中宋" panose="02010600040101010101" pitchFamily="2" charset="-122"/>
                              <a:ea typeface="华文中宋" panose="02010600040101010101" pitchFamily="2" charset="-122"/>
                            </a:rPr>
                            <a:t>}</a:t>
                          </a:r>
                          <a:endParaRPr lang="zh-CN" altLang="en-US" baseline="0" dirty="0" smtClean="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r>
                            <a:rPr lang="en-US" altLang="zh-CN" dirty="0" smtClean="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endParaRPr lang="zh-CN"/>
                        </a:p>
                      </a:txBody>
                      <a:tcPr anchor="ctr">
                        <a:blipFill rotWithShape="0">
                          <a:blip r:embed="rId2"/>
                          <a:stretch>
                            <a:fillRect l="-793277" t="-406557" r="-4202" b="-224590"/>
                          </a:stretch>
                        </a:blip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0</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2 </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3</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1</a:t>
                          </a:r>
                          <a:r>
                            <a:rPr lang="en-US" altLang="zh-CN" baseline="0" dirty="0" smtClean="0">
                              <a:latin typeface="华文中宋" panose="02010600040101010101" pitchFamily="2" charset="-122"/>
                              <a:ea typeface="华文中宋" panose="02010600040101010101" pitchFamily="2" charset="-122"/>
                            </a:rPr>
                            <a:t>, </a:t>
                          </a:r>
                          <a:r>
                            <a:rPr lang="en-US" altLang="zh-CN" baseline="0" dirty="0" smtClean="0">
                              <a:solidFill>
                                <a:srgbClr val="0000FF"/>
                              </a:solidFill>
                              <a:latin typeface="华文中宋" panose="02010600040101010101" pitchFamily="2" charset="-122"/>
                              <a:ea typeface="华文中宋" panose="02010600040101010101" pitchFamily="2" charset="-122"/>
                            </a:rPr>
                            <a:t>V</a:t>
                          </a:r>
                          <a:r>
                            <a:rPr lang="en-US" altLang="zh-CN" baseline="-25000" dirty="0" smtClean="0">
                              <a:solidFill>
                                <a:srgbClr val="0000FF"/>
                              </a:solidFill>
                              <a:latin typeface="华文中宋" panose="02010600040101010101" pitchFamily="2" charset="-122"/>
                              <a:ea typeface="华文中宋" panose="02010600040101010101" pitchFamily="2" charset="-122"/>
                            </a:rPr>
                            <a:t>4</a:t>
                          </a:r>
                          <a:r>
                            <a:rPr lang="en-US" altLang="zh-CN" baseline="0" dirty="0" smtClean="0">
                              <a:latin typeface="华文中宋" panose="02010600040101010101" pitchFamily="2" charset="-122"/>
                              <a:ea typeface="华文中宋" panose="02010600040101010101" pitchFamily="2" charset="-122"/>
                            </a:rPr>
                            <a:t>}</a:t>
                          </a:r>
                          <a:endParaRPr lang="zh-CN" altLang="en-US" baseline="0" dirty="0" smtClean="0">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latin typeface="华文中宋" panose="02010600040101010101" pitchFamily="2" charset="-122"/>
                              <a:ea typeface="华文中宋" panose="02010600040101010101" pitchFamily="2" charset="-122"/>
                            </a:rPr>
                            <a:t>49</a:t>
                          </a:r>
                          <a:endParaRPr lang="zh-CN" altLang="en-US" dirty="0">
                            <a:latin typeface="华文中宋" panose="02010600040101010101" pitchFamily="2" charset="-122"/>
                            <a:ea typeface="华文中宋" panose="02010600040101010101" pitchFamily="2" charset="-122"/>
                          </a:endParaRPr>
                        </a:p>
                      </a:txBody>
                      <a:tcPr anchor="ct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0</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2 </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3</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1</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4</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5</a:t>
                          </a:r>
                          <a:r>
                            <a:rPr lang="en-US" altLang="zh-CN" baseline="0" dirty="0" smtClean="0">
                              <a:latin typeface="华文中宋" panose="02010600040101010101" pitchFamily="2" charset="-122"/>
                              <a:ea typeface="华文中宋" panose="02010600040101010101" pitchFamily="2" charset="-122"/>
                            </a:rPr>
                            <a:t>}</a:t>
                          </a:r>
                          <a:endParaRPr lang="zh-CN" altLang="en-US" baseline="0" dirty="0" smtClean="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solidFill>
                          <a:srgbClr val="CCFFCC"/>
                        </a:solidFill>
                      </a:tcPr>
                    </a:tc>
                  </a:tr>
                </a:tbl>
              </a:graphicData>
            </a:graphic>
          </p:graphicFrame>
        </mc:Fallback>
      </mc:AlternateContent>
      <mc:AlternateContent xmlns:mc="http://schemas.openxmlformats.org/markup-compatibility/2006" xmlns:a14="http://schemas.microsoft.com/office/drawing/2010/main">
        <mc:Choice Requires="a14">
          <p:sp>
            <p:nvSpPr>
              <p:cNvPr id="39" name="文本框 38"/>
              <p:cNvSpPr txBox="1"/>
              <p:nvPr/>
            </p:nvSpPr>
            <p:spPr>
              <a:xfrm>
                <a:off x="483908" y="1687719"/>
                <a:ext cx="3042500" cy="15276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50</m:t>
                                      </m:r>
                                    </m:e>
                                    <m:e>
                                      <m:r>
                                        <a:rPr lang="en-US" altLang="zh-CN" b="0" i="1" smtClean="0">
                                          <a:latin typeface="Cambria Math" panose="02040503050406030204" pitchFamily="18" charset="0"/>
                                        </a:rPr>
                                        <m:t>10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15</m:t>
                                      </m:r>
                                    </m:e>
                                  </m:mr>
                                </m:m>
                              </m:e>
                              <m:e>
                                <m:m>
                                  <m:mPr>
                                    <m:mcs>
                                      <m:mc>
                                        <m:mcPr>
                                          <m:count m:val="2"/>
                                          <m:mcJc m:val="center"/>
                                        </m:mcPr>
                                      </m:mc>
                                    </m:mcs>
                                    <m:ctrlPr>
                                      <a:rPr lang="en-US" altLang="zh-CN" i="1" smtClean="0">
                                        <a:latin typeface="Cambria Math" panose="02040503050406030204" pitchFamily="18" charset="0"/>
                                      </a:rPr>
                                    </m:ctrlPr>
                                  </m:mP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ea typeface="Cambria Math" panose="02040503050406030204" pitchFamily="18" charset="0"/>
                                                    </a:rPr>
                                                    <m:t>5</m:t>
                                                  </m:r>
                                                </m:e>
                                                <m:e>
                                                  <m:r>
                                                    <a:rPr lang="en-US" altLang="zh-CN" b="0" i="1" smtClean="0">
                                                      <a:latin typeface="Cambria Math" panose="02040503050406030204" pitchFamily="18" charset="0"/>
                                                      <a:ea typeface="Cambria Math" panose="02040503050406030204" pitchFamily="18" charset="0"/>
                                                    </a:rPr>
                                                    <m:t>  </m:t>
                                                  </m:r>
                                                  <m:r>
                                                    <m:rPr>
                                                      <m:brk m:alnAt="7"/>
                                                    </m:rPr>
                                                    <a:rPr lang="en-US" altLang="zh-CN" i="1">
                                                      <a:latin typeface="Cambria Math" panose="02040503050406030204" pitchFamily="18" charset="0"/>
                                                      <a:ea typeface="Cambria Math" panose="02040503050406030204" pitchFamily="18" charset="0"/>
                                                    </a:rPr>
                                                    <m:t>∞</m:t>
                                                  </m:r>
                                                </m:e>
                                              </m:mr>
                                            </m:m>
                                          </m:e>
                                        </m:mr>
                                      </m:m>
                                    </m:e>
                                  </m:mr>
                                </m:m>
                              </m:e>
                            </m:mr>
                            <m:m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0</m:t>
                                      </m:r>
                                    </m:e>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mr>
                                      </m:m>
                                    </m:e>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ea typeface="Cambria Math" panose="02040503050406030204" pitchFamily="18" charset="0"/>
                                              </a:rPr>
                                              <m:t>20</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mr>
                                      </m:m>
                                    </m:e>
                                    <m:e>
                                      <m:m>
                                        <m:mPr>
                                          <m:mcs>
                                            <m:mc>
                                              <m:mcPr>
                                                <m:count m:val="1"/>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mr>
                                      </m:m>
                                    </m:e>
                                  </m:mr>
                                </m:m>
                              </m:e>
                              <m:e>
                                <m:m>
                                  <m:mPr>
                                    <m:mcs>
                                      <m:mc>
                                        <m:mcPr>
                                          <m:count m:val="2"/>
                                          <m:mcJc m:val="center"/>
                                        </m:mcPr>
                                      </m:mc>
                                    </m:mcs>
                                    <m:ctrlPr>
                                      <a:rPr lang="en-US" altLang="zh-CN" i="1" smtClean="0">
                                        <a:latin typeface="Cambria Math" panose="02040503050406030204" pitchFamily="18" charset="0"/>
                                      </a:rPr>
                                    </m:ctrlPr>
                                  </m:mPr>
                                  <m:mr>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rPr>
                                              <m:t>15</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mr>
                                              <m:mr>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ea typeface="Cambria Math" panose="02040503050406030204" pitchFamily="18" charset="0"/>
                                                          </a:rPr>
                                                          <m:t>30</m:t>
                                                        </m:r>
                                                      </m:e>
                                                    </m:mr>
                                                    <m:mr>
                                                      <m:e>
                                                        <m:r>
                                                          <a:rPr lang="en-US" altLang="zh-CN" b="0" i="1" smtClean="0">
                                                            <a:latin typeface="Cambria Math" panose="02040503050406030204" pitchFamily="18" charset="0"/>
                                                          </a:rPr>
                                                          <m:t>3</m:t>
                                                        </m:r>
                                                      </m:e>
                                                    </m:mr>
                                                  </m:m>
                                                </m:e>
                                              </m:mr>
                                            </m:m>
                                          </m:e>
                                        </m:mr>
                                      </m:m>
                                    </m:e>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e>
                                                  <m:r>
                                                    <a:rPr lang="en-US" altLang="zh-CN" i="1" smtClean="0">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3</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4</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mr>
                                                  </m:m>
                                                </m:e>
                                              </m:mr>
                                            </m:m>
                                          </m:e>
                                        </m:mr>
                                      </m:m>
                                    </m:e>
                                  </m:mr>
                                </m:m>
                              </m:e>
                            </m:mr>
                          </m:m>
                        </m:e>
                      </m:d>
                    </m:oMath>
                  </m:oMathPara>
                </a14:m>
                <a:endParaRPr lang="zh-CN" altLang="en-US" dirty="0"/>
              </a:p>
            </p:txBody>
          </p:sp>
        </mc:Choice>
        <mc:Fallback xmlns="">
          <p:sp>
            <p:nvSpPr>
              <p:cNvPr id="39" name="文本框 38"/>
              <p:cNvSpPr txBox="1">
                <a:spLocks noRot="1" noChangeAspect="1" noMove="1" noResize="1" noEditPoints="1" noAdjustHandles="1" noChangeArrowheads="1" noChangeShapeType="1" noTextEdit="1"/>
              </p:cNvSpPr>
              <p:nvPr/>
            </p:nvSpPr>
            <p:spPr>
              <a:xfrm>
                <a:off x="483908" y="1687719"/>
                <a:ext cx="3042500" cy="1527662"/>
              </a:xfrm>
              <a:prstGeom prst="rect">
                <a:avLst/>
              </a:prstGeom>
              <a:blipFill rotWithShape="0">
                <a:blip r:embed="rId3" cstate="print"/>
                <a:stretch>
                  <a:fillRect/>
                </a:stretch>
              </a:blipFill>
            </p:spPr>
            <p:txBody>
              <a:bodyPr/>
              <a:lstStyle/>
              <a:p>
                <a:r>
                  <a:rPr lang="zh-CN" altLang="en-US">
                    <a:noFill/>
                  </a:rPr>
                  <a:t> </a:t>
                </a:r>
              </a:p>
            </p:txBody>
          </p:sp>
        </mc:Fallback>
      </mc:AlternateContent>
      <p:sp>
        <p:nvSpPr>
          <p:cNvPr id="40" name="文本框 39"/>
          <p:cNvSpPr txBox="1"/>
          <p:nvPr/>
        </p:nvSpPr>
        <p:spPr>
          <a:xfrm>
            <a:off x="537769" y="1349866"/>
            <a:ext cx="2714486" cy="502702"/>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a:p>
            <a:endParaRPr lang="zh-CN" altLang="en-US" sz="1600" baseline="-25000" dirty="0">
              <a:latin typeface="华文中宋" panose="02010600040101010101" pitchFamily="2" charset="-122"/>
              <a:ea typeface="华文中宋" panose="02010600040101010101" pitchFamily="2" charset="-122"/>
            </a:endParaRPr>
          </a:p>
        </p:txBody>
      </p:sp>
      <p:sp>
        <p:nvSpPr>
          <p:cNvPr id="41" name="文本框 40"/>
          <p:cNvSpPr txBox="1"/>
          <p:nvPr/>
        </p:nvSpPr>
        <p:spPr>
          <a:xfrm>
            <a:off x="183098" y="1665606"/>
            <a:ext cx="535986" cy="1569660"/>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a:t>
            </a:r>
            <a:endParaRPr lang="zh-CN" altLang="en-US" sz="1600" baseline="-250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p:txBody>
      </p:sp>
      <p:sp>
        <p:nvSpPr>
          <p:cNvPr id="42" name="圆角矩形 41"/>
          <p:cNvSpPr/>
          <p:nvPr/>
        </p:nvSpPr>
        <p:spPr bwMode="auto">
          <a:xfrm>
            <a:off x="623914" y="1675971"/>
            <a:ext cx="2746882" cy="323690"/>
          </a:xfrm>
          <a:prstGeom prst="roundRect">
            <a:avLst/>
          </a:prstGeom>
          <a:solidFill>
            <a:srgbClr val="92D050">
              <a:alpha val="44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3" name="矩形 42"/>
          <p:cNvSpPr/>
          <p:nvPr/>
        </p:nvSpPr>
        <p:spPr bwMode="auto">
          <a:xfrm>
            <a:off x="2890914" y="5898709"/>
            <a:ext cx="3590772" cy="297049"/>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圆角矩形 22"/>
          <p:cNvSpPr/>
          <p:nvPr/>
        </p:nvSpPr>
        <p:spPr bwMode="auto">
          <a:xfrm>
            <a:off x="680649" y="2633517"/>
            <a:ext cx="2746882" cy="323690"/>
          </a:xfrm>
          <a:prstGeom prst="roundRect">
            <a:avLst/>
          </a:prstGeom>
          <a:solidFill>
            <a:srgbClr val="92D050">
              <a:alpha val="44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nvSpPr>
        <p:spPr bwMode="auto">
          <a:xfrm>
            <a:off x="95759" y="6219407"/>
            <a:ext cx="6445139" cy="414038"/>
          </a:xfrm>
          <a:prstGeom prst="rect">
            <a:avLst/>
          </a:prstGeom>
          <a:solidFill>
            <a:srgbClr val="CCFF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29" name="直接连接符 28"/>
          <p:cNvCxnSpPr/>
          <p:nvPr/>
        </p:nvCxnSpPr>
        <p:spPr bwMode="auto">
          <a:xfrm>
            <a:off x="5151506" y="3631603"/>
            <a:ext cx="1318596" cy="0"/>
          </a:xfrm>
          <a:prstGeom prst="line">
            <a:avLst/>
          </a:prstGeom>
          <a:noFill/>
          <a:ln w="38100" cap="flat" cmpd="sng" algn="ctr">
            <a:solidFill>
              <a:srgbClr val="1B10F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p:cNvSpPr txBox="1"/>
          <p:nvPr/>
        </p:nvSpPr>
        <p:spPr>
          <a:xfrm>
            <a:off x="5730626" y="3636116"/>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15</a:t>
            </a:r>
            <a:endParaRPr lang="en-US" altLang="zh-CN" sz="1600" baseline="-25000" dirty="0">
              <a:latin typeface="华文中宋" panose="02010600040101010101" pitchFamily="2" charset="-122"/>
              <a:ea typeface="华文中宋" panose="02010600040101010101" pitchFamily="2" charset="-122"/>
            </a:endParaRPr>
          </a:p>
        </p:txBody>
      </p:sp>
      <p:cxnSp>
        <p:nvCxnSpPr>
          <p:cNvPr id="32" name="直接连接符 31"/>
          <p:cNvCxnSpPr/>
          <p:nvPr/>
        </p:nvCxnSpPr>
        <p:spPr bwMode="auto">
          <a:xfrm flipV="1">
            <a:off x="6752348" y="2287905"/>
            <a:ext cx="2316" cy="1052989"/>
          </a:xfrm>
          <a:prstGeom prst="line">
            <a:avLst/>
          </a:prstGeom>
          <a:noFill/>
          <a:ln w="38100" cap="flat" cmpd="sng" algn="ctr">
            <a:solidFill>
              <a:srgbClr val="1B10F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文本框 33"/>
          <p:cNvSpPr txBox="1"/>
          <p:nvPr/>
        </p:nvSpPr>
        <p:spPr>
          <a:xfrm>
            <a:off x="6330944" y="2673252"/>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20</a:t>
            </a:r>
            <a:endParaRPr lang="en-US" altLang="zh-CN" sz="1600" baseline="-25000" dirty="0">
              <a:latin typeface="华文中宋" panose="02010600040101010101" pitchFamily="2" charset="-122"/>
              <a:ea typeface="华文中宋" panose="02010600040101010101" pitchFamily="2" charset="-122"/>
            </a:endParaRPr>
          </a:p>
        </p:txBody>
      </p:sp>
      <p:sp>
        <p:nvSpPr>
          <p:cNvPr id="30" name="文本框 29"/>
          <p:cNvSpPr txBox="1"/>
          <p:nvPr/>
        </p:nvSpPr>
        <p:spPr>
          <a:xfrm>
            <a:off x="7327072" y="1590486"/>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5</a:t>
            </a:r>
            <a:endParaRPr lang="en-US" altLang="zh-CN" sz="1600" baseline="-25000" dirty="0">
              <a:latin typeface="华文中宋" panose="02010600040101010101" pitchFamily="2" charset="-122"/>
              <a:ea typeface="华文中宋" panose="02010600040101010101" pitchFamily="2" charset="-122"/>
            </a:endParaRPr>
          </a:p>
        </p:txBody>
      </p:sp>
      <p:cxnSp>
        <p:nvCxnSpPr>
          <p:cNvPr id="36" name="直接连接符 35"/>
          <p:cNvCxnSpPr/>
          <p:nvPr/>
        </p:nvCxnSpPr>
        <p:spPr bwMode="auto">
          <a:xfrm>
            <a:off x="7031608" y="1947663"/>
            <a:ext cx="1320912" cy="2064"/>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bwMode="auto">
          <a:xfrm flipH="1">
            <a:off x="5139196" y="2168577"/>
            <a:ext cx="1398102" cy="1403575"/>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文本框 43"/>
          <p:cNvSpPr txBox="1"/>
          <p:nvPr/>
        </p:nvSpPr>
        <p:spPr>
          <a:xfrm>
            <a:off x="5604088" y="2466180"/>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15</a:t>
            </a:r>
            <a:endParaRPr lang="en-US" altLang="zh-CN" sz="1600" baseline="-25000" dirty="0">
              <a:latin typeface="华文中宋" panose="02010600040101010101" pitchFamily="2" charset="-122"/>
              <a:ea typeface="华文中宋" panose="02010600040101010101" pitchFamily="2" charset="-122"/>
            </a:endParaRPr>
          </a:p>
        </p:txBody>
      </p:sp>
      <p:sp>
        <p:nvSpPr>
          <p:cNvPr id="74" name="任意多边形 73"/>
          <p:cNvSpPr/>
          <p:nvPr/>
        </p:nvSpPr>
        <p:spPr bwMode="auto">
          <a:xfrm>
            <a:off x="6993373" y="2260593"/>
            <a:ext cx="1478280" cy="1234440"/>
          </a:xfrm>
          <a:custGeom>
            <a:avLst/>
            <a:gdLst>
              <a:gd name="connsiteX0" fmla="*/ 1478280 w 1478280"/>
              <a:gd name="connsiteY0" fmla="*/ 0 h 1234440"/>
              <a:gd name="connsiteX1" fmla="*/ 1082040 w 1478280"/>
              <a:gd name="connsiteY1" fmla="*/ 716280 h 1234440"/>
              <a:gd name="connsiteX2" fmla="*/ 0 w 1478280"/>
              <a:gd name="connsiteY2" fmla="*/ 1234440 h 1234440"/>
            </a:gdLst>
            <a:ahLst/>
            <a:cxnLst>
              <a:cxn ang="0">
                <a:pos x="connsiteX0" y="connsiteY0"/>
              </a:cxn>
              <a:cxn ang="0">
                <a:pos x="connsiteX1" y="connsiteY1"/>
              </a:cxn>
              <a:cxn ang="0">
                <a:pos x="connsiteX2" y="connsiteY2"/>
              </a:cxn>
            </a:cxnLst>
            <a:rect l="l" t="t" r="r" b="b"/>
            <a:pathLst>
              <a:path w="1478280" h="1234440">
                <a:moveTo>
                  <a:pt x="1478280" y="0"/>
                </a:moveTo>
                <a:cubicBezTo>
                  <a:pt x="1403350" y="255270"/>
                  <a:pt x="1328420" y="510540"/>
                  <a:pt x="1082040" y="716280"/>
                </a:cubicBezTo>
                <a:cubicBezTo>
                  <a:pt x="835660" y="922020"/>
                  <a:pt x="417830" y="1078230"/>
                  <a:pt x="0" y="1234440"/>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75" name="文本框 74"/>
          <p:cNvSpPr txBox="1"/>
          <p:nvPr/>
        </p:nvSpPr>
        <p:spPr>
          <a:xfrm>
            <a:off x="7612299" y="2763830"/>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30</a:t>
            </a:r>
            <a:endParaRPr lang="en-US" altLang="zh-CN" sz="1600" baseline="-25000" dirty="0">
              <a:latin typeface="华文中宋" panose="02010600040101010101" pitchFamily="2" charset="-122"/>
              <a:ea typeface="华文中宋" panose="02010600040101010101" pitchFamily="2" charset="-122"/>
            </a:endParaRPr>
          </a:p>
        </p:txBody>
      </p:sp>
      <p:cxnSp>
        <p:nvCxnSpPr>
          <p:cNvPr id="76" name="直接连接符 75"/>
          <p:cNvCxnSpPr/>
          <p:nvPr/>
        </p:nvCxnSpPr>
        <p:spPr bwMode="auto">
          <a:xfrm>
            <a:off x="8669165" y="2332940"/>
            <a:ext cx="0" cy="1035685"/>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 name="文本框 76"/>
          <p:cNvSpPr txBox="1"/>
          <p:nvPr/>
        </p:nvSpPr>
        <p:spPr>
          <a:xfrm>
            <a:off x="8647979" y="2673989"/>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07688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500"/>
                                        <p:tgtEl>
                                          <p:spTgt spid="7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fade">
                                      <p:cBhvr>
                                        <p:cTn id="21" dur="500"/>
                                        <p:tgtEl>
                                          <p:spTgt spid="7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43"/>
                                        </p:tgtEl>
                                      </p:cBhvr>
                                    </p:animEffect>
                                    <p:set>
                                      <p:cBhvr>
                                        <p:cTn id="26" dur="1" fill="hold">
                                          <p:stCondLst>
                                            <p:cond delay="499"/>
                                          </p:stCondLst>
                                        </p:cTn>
                                        <p:tgtEl>
                                          <p:spTgt spid="4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7" presetClass="emph" presetSubtype="1" nodeType="clickEffect">
                                  <p:stCondLst>
                                    <p:cond delay="0"/>
                                  </p:stCondLst>
                                  <p:childTnLst>
                                    <p:set>
                                      <p:cBhvr>
                                        <p:cTn id="30" dur="indefinite"/>
                                        <p:tgtEl>
                                          <p:spTgt spid="76"/>
                                        </p:tgtEl>
                                        <p:attrNameLst>
                                          <p:attrName>stroke.color</p:attrName>
                                        </p:attrNameLst>
                                      </p:cBhvr>
                                      <p:to>
                                        <p:clrVal>
                                          <a:srgbClr val="0033CC"/>
                                        </p:clrVal>
                                      </p:to>
                                    </p:set>
                                    <p:set>
                                      <p:cBhvr>
                                        <p:cTn id="31" dur="indefinite"/>
                                        <p:tgtEl>
                                          <p:spTgt spid="76"/>
                                        </p:tgtEl>
                                        <p:attrNameLst>
                                          <p:attrName>stroke.on</p:attrName>
                                        </p:attrNameLst>
                                      </p:cBhvr>
                                      <p:to>
                                        <p:strVal val="true"/>
                                      </p:to>
                                    </p:set>
                                  </p:childTnLst>
                                </p:cTn>
                              </p:par>
                            </p:childTnLst>
                          </p:cTn>
                        </p:par>
                        <p:par>
                          <p:cTn id="32" fill="hold">
                            <p:stCondLst>
                              <p:cond delay="0"/>
                            </p:stCondLst>
                            <p:childTnLst>
                              <p:par>
                                <p:cTn id="33" presetID="1" presetClass="emph" presetSubtype="1" nodeType="afterEffect">
                                  <p:stCondLst>
                                    <p:cond delay="0"/>
                                  </p:stCondLst>
                                  <p:childTnLst>
                                    <p:set>
                                      <p:cBhvr>
                                        <p:cTn id="34" dur="indefinite"/>
                                        <p:tgtEl>
                                          <p:spTgt spid="6"/>
                                        </p:tgtEl>
                                        <p:attrNameLst>
                                          <p:attrName>fillcolor</p:attrName>
                                        </p:attrNameLst>
                                      </p:cBhvr>
                                      <p:to>
                                        <p:clrVal>
                                          <a:srgbClr val="F169CD"/>
                                        </p:clrVal>
                                      </p:to>
                                    </p:set>
                                    <p:set>
                                      <p:cBhvr>
                                        <p:cTn id="35" dur="indefinite"/>
                                        <p:tgtEl>
                                          <p:spTgt spid="6"/>
                                        </p:tgtEl>
                                        <p:attrNameLst>
                                          <p:attrName>fill.type</p:attrName>
                                        </p:attrNameLst>
                                      </p:cBhvr>
                                      <p:to>
                                        <p:strVal val="solid"/>
                                      </p:to>
                                    </p:set>
                                    <p:set>
                                      <p:cBhvr>
                                        <p:cTn id="36" dur="indefinite"/>
                                        <p:tgtEl>
                                          <p:spTgt spid="6"/>
                                        </p:tgtEl>
                                        <p:attrNameLst>
                                          <p:attrName>fill.on</p:attrName>
                                        </p:attrNameLst>
                                      </p:cBhvr>
                                      <p:to>
                                        <p:strVal val="true"/>
                                      </p:to>
                                    </p:set>
                                  </p:childTnLst>
                                </p:cTn>
                              </p:par>
                            </p:childTnLst>
                          </p:cTn>
                        </p:par>
                        <p:par>
                          <p:cTn id="37" fill="hold">
                            <p:stCondLst>
                              <p:cond delay="0"/>
                            </p:stCondLst>
                            <p:childTnLst>
                              <p:par>
                                <p:cTn id="38" presetID="10" presetClass="exit" presetSubtype="0" fill="hold" grpId="0" nodeType="afterEffect">
                                  <p:stCondLst>
                                    <p:cond delay="0"/>
                                  </p:stCondLst>
                                  <p:childTnLst>
                                    <p:animEffect transition="out" filter="fade">
                                      <p:cBhvr>
                                        <p:cTn id="39" dur="500"/>
                                        <p:tgtEl>
                                          <p:spTgt spid="27"/>
                                        </p:tgtEl>
                                      </p:cBhvr>
                                    </p:animEffect>
                                    <p:set>
                                      <p:cBhvr>
                                        <p:cTn id="40"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3" grpId="0" animBg="1"/>
      <p:bldP spid="27" grpId="0" animBg="1"/>
      <p:bldP spid="74" grpId="0" animBg="1"/>
      <p:bldP spid="75" grpId="0"/>
      <p:bldP spid="7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Dijkstra</a:t>
            </a:r>
            <a:r>
              <a:rPr lang="zh-CN" altLang="en-US" dirty="0"/>
              <a:t>算法</a:t>
            </a:r>
          </a:p>
        </p:txBody>
      </p:sp>
      <p:sp>
        <p:nvSpPr>
          <p:cNvPr id="5" name="椭圆 4"/>
          <p:cNvSpPr/>
          <p:nvPr/>
        </p:nvSpPr>
        <p:spPr bwMode="auto">
          <a:xfrm>
            <a:off x="4567388" y="3349830"/>
            <a:ext cx="579120" cy="624840"/>
          </a:xfrm>
          <a:prstGeom prst="ellipse">
            <a:avLst/>
          </a:prstGeom>
          <a:solidFill>
            <a:srgbClr val="F874C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2</a:t>
            </a:r>
            <a:endParaRPr lang="zh-CN" altLang="en-US" sz="1400" baseline="-25000" dirty="0">
              <a:latin typeface="华文中宋" panose="02010600040101010101" pitchFamily="2" charset="-122"/>
              <a:ea typeface="华文中宋" panose="02010600040101010101" pitchFamily="2" charset="-122"/>
            </a:endParaRPr>
          </a:p>
        </p:txBody>
      </p:sp>
      <p:sp>
        <p:nvSpPr>
          <p:cNvPr id="6" name="椭圆 5"/>
          <p:cNvSpPr/>
          <p:nvPr/>
        </p:nvSpPr>
        <p:spPr bwMode="auto">
          <a:xfrm>
            <a:off x="8367452" y="3334590"/>
            <a:ext cx="579120" cy="624840"/>
          </a:xfrm>
          <a:prstGeom prst="ellipse">
            <a:avLst/>
          </a:prstGeom>
          <a:solidFill>
            <a:srgbClr val="F874C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5</a:t>
            </a:r>
            <a:endParaRPr lang="zh-CN" altLang="en-US" sz="1400" baseline="-25000" dirty="0">
              <a:latin typeface="华文中宋" panose="02010600040101010101" pitchFamily="2" charset="-122"/>
              <a:ea typeface="华文中宋" panose="02010600040101010101" pitchFamily="2" charset="-122"/>
            </a:endParaRPr>
          </a:p>
        </p:txBody>
      </p:sp>
      <p:sp>
        <p:nvSpPr>
          <p:cNvPr id="7" name="椭圆 6"/>
          <p:cNvSpPr/>
          <p:nvPr/>
        </p:nvSpPr>
        <p:spPr bwMode="auto">
          <a:xfrm>
            <a:off x="6465104" y="3349830"/>
            <a:ext cx="579120" cy="624840"/>
          </a:xfrm>
          <a:prstGeom prst="ellipse">
            <a:avLst/>
          </a:prstGeom>
          <a:solidFill>
            <a:srgbClr val="F874C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3</a:t>
            </a:r>
            <a:endParaRPr lang="zh-CN" altLang="en-US" sz="1400" baseline="-25000" dirty="0">
              <a:latin typeface="华文中宋" panose="02010600040101010101" pitchFamily="2" charset="-122"/>
              <a:ea typeface="华文中宋" panose="02010600040101010101" pitchFamily="2" charset="-122"/>
            </a:endParaRPr>
          </a:p>
        </p:txBody>
      </p:sp>
      <p:sp>
        <p:nvSpPr>
          <p:cNvPr id="8" name="椭圆 7"/>
          <p:cNvSpPr/>
          <p:nvPr/>
        </p:nvSpPr>
        <p:spPr bwMode="auto">
          <a:xfrm>
            <a:off x="4567388" y="1672001"/>
            <a:ext cx="579120" cy="624840"/>
          </a:xfrm>
          <a:prstGeom prst="ellipse">
            <a:avLst/>
          </a:prstGeom>
          <a:solidFill>
            <a:srgbClr val="F874C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椭圆 8"/>
          <p:cNvSpPr/>
          <p:nvPr/>
        </p:nvSpPr>
        <p:spPr bwMode="auto">
          <a:xfrm>
            <a:off x="6464768" y="1672001"/>
            <a:ext cx="579120" cy="624840"/>
          </a:xfrm>
          <a:prstGeom prst="ellipse">
            <a:avLst/>
          </a:prstGeom>
          <a:solidFill>
            <a:srgbClr val="F874C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1</a:t>
            </a:r>
            <a:endParaRPr lang="zh-CN" altLang="en-US" sz="1400" baseline="-25000" dirty="0">
              <a:latin typeface="华文中宋" panose="02010600040101010101" pitchFamily="2" charset="-122"/>
              <a:ea typeface="华文中宋" panose="02010600040101010101" pitchFamily="2" charset="-122"/>
            </a:endParaRPr>
          </a:p>
        </p:txBody>
      </p:sp>
      <p:sp>
        <p:nvSpPr>
          <p:cNvPr id="10" name="椭圆 9"/>
          <p:cNvSpPr/>
          <p:nvPr/>
        </p:nvSpPr>
        <p:spPr bwMode="auto">
          <a:xfrm>
            <a:off x="8367452" y="1674065"/>
            <a:ext cx="579120" cy="624840"/>
          </a:xfrm>
          <a:prstGeom prst="ellipse">
            <a:avLst/>
          </a:prstGeom>
          <a:solidFill>
            <a:srgbClr val="F874C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4</a:t>
            </a:r>
            <a:endParaRPr lang="zh-CN" altLang="en-US" sz="1400" baseline="-25000" dirty="0">
              <a:latin typeface="华文中宋" panose="02010600040101010101" pitchFamily="2" charset="-122"/>
              <a:ea typeface="华文中宋" panose="02010600040101010101" pitchFamily="2" charset="-122"/>
            </a:endParaRPr>
          </a:p>
        </p:txBody>
      </p:sp>
      <p:sp>
        <p:nvSpPr>
          <p:cNvPr id="13" name="任意多边形 12"/>
          <p:cNvSpPr/>
          <p:nvPr/>
        </p:nvSpPr>
        <p:spPr bwMode="auto">
          <a:xfrm>
            <a:off x="5088704" y="2175602"/>
            <a:ext cx="164652" cy="1266415"/>
          </a:xfrm>
          <a:custGeom>
            <a:avLst/>
            <a:gdLst>
              <a:gd name="connsiteX0" fmla="*/ 0 w 152400"/>
              <a:gd name="connsiteY0" fmla="*/ 0 h 1478280"/>
              <a:gd name="connsiteX1" fmla="*/ 152400 w 152400"/>
              <a:gd name="connsiteY1" fmla="*/ 609600 h 1478280"/>
              <a:gd name="connsiteX2" fmla="*/ 0 w 152400"/>
              <a:gd name="connsiteY2" fmla="*/ 1478280 h 1478280"/>
              <a:gd name="connsiteX3" fmla="*/ 0 w 152400"/>
              <a:gd name="connsiteY3" fmla="*/ 1478280 h 1478280"/>
            </a:gdLst>
            <a:ahLst/>
            <a:cxnLst>
              <a:cxn ang="0">
                <a:pos x="connsiteX0" y="connsiteY0"/>
              </a:cxn>
              <a:cxn ang="0">
                <a:pos x="connsiteX1" y="connsiteY1"/>
              </a:cxn>
              <a:cxn ang="0">
                <a:pos x="connsiteX2" y="connsiteY2"/>
              </a:cxn>
              <a:cxn ang="0">
                <a:pos x="connsiteX3" y="connsiteY3"/>
              </a:cxn>
            </a:cxnLst>
            <a:rect l="l" t="t" r="r" b="b"/>
            <a:pathLst>
              <a:path w="152400" h="1478280">
                <a:moveTo>
                  <a:pt x="0" y="0"/>
                </a:moveTo>
                <a:cubicBezTo>
                  <a:pt x="76200" y="181610"/>
                  <a:pt x="152400" y="363220"/>
                  <a:pt x="152400" y="609600"/>
                </a:cubicBezTo>
                <a:cubicBezTo>
                  <a:pt x="152400" y="855980"/>
                  <a:pt x="0" y="1478280"/>
                  <a:pt x="0" y="1478280"/>
                </a:cubicBezTo>
                <a:lnTo>
                  <a:pt x="0" y="1478280"/>
                </a:lnTo>
              </a:path>
            </a:pathLst>
          </a:custGeom>
          <a:noFill/>
          <a:ln w="38100" cap="flat" cmpd="sng" algn="ctr">
            <a:solidFill>
              <a:srgbClr val="1B10F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cxnSp>
        <p:nvCxnSpPr>
          <p:cNvPr id="17" name="直接连接符 16"/>
          <p:cNvCxnSpPr>
            <a:stCxn id="5" idx="6"/>
            <a:endCxn id="7" idx="2"/>
          </p:cNvCxnSpPr>
          <p:nvPr/>
        </p:nvCxnSpPr>
        <p:spPr bwMode="auto">
          <a:xfrm>
            <a:off x="5146508" y="3662250"/>
            <a:ext cx="1318596" cy="0"/>
          </a:xfrm>
          <a:prstGeom prst="line">
            <a:avLst/>
          </a:prstGeom>
          <a:noFill/>
          <a:ln w="38100" cap="flat" cmpd="sng" algn="ctr">
            <a:solidFill>
              <a:srgbClr val="1B10F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stCxn id="7" idx="0"/>
            <a:endCxn id="9" idx="4"/>
          </p:cNvCxnSpPr>
          <p:nvPr/>
        </p:nvCxnSpPr>
        <p:spPr bwMode="auto">
          <a:xfrm flipH="1" flipV="1">
            <a:off x="6754328" y="2296841"/>
            <a:ext cx="336" cy="1052989"/>
          </a:xfrm>
          <a:prstGeom prst="line">
            <a:avLst/>
          </a:prstGeom>
          <a:noFill/>
          <a:ln w="38100" cap="flat" cmpd="sng" algn="ctr">
            <a:solidFill>
              <a:srgbClr val="1B10F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任意多边形 21"/>
          <p:cNvSpPr/>
          <p:nvPr/>
        </p:nvSpPr>
        <p:spPr bwMode="auto">
          <a:xfrm>
            <a:off x="4849328" y="1353156"/>
            <a:ext cx="3657600" cy="396474"/>
          </a:xfrm>
          <a:custGeom>
            <a:avLst/>
            <a:gdLst>
              <a:gd name="connsiteX0" fmla="*/ 0 w 3657600"/>
              <a:gd name="connsiteY0" fmla="*/ 350754 h 396474"/>
              <a:gd name="connsiteX1" fmla="*/ 1295400 w 3657600"/>
              <a:gd name="connsiteY1" fmla="*/ 234 h 396474"/>
              <a:gd name="connsiteX2" fmla="*/ 3657600 w 3657600"/>
              <a:gd name="connsiteY2" fmla="*/ 396474 h 396474"/>
            </a:gdLst>
            <a:ahLst/>
            <a:cxnLst>
              <a:cxn ang="0">
                <a:pos x="connsiteX0" y="connsiteY0"/>
              </a:cxn>
              <a:cxn ang="0">
                <a:pos x="connsiteX1" y="connsiteY1"/>
              </a:cxn>
              <a:cxn ang="0">
                <a:pos x="connsiteX2" y="connsiteY2"/>
              </a:cxn>
            </a:cxnLst>
            <a:rect l="l" t="t" r="r" b="b"/>
            <a:pathLst>
              <a:path w="3657600" h="396474">
                <a:moveTo>
                  <a:pt x="0" y="350754"/>
                </a:moveTo>
                <a:cubicBezTo>
                  <a:pt x="342900" y="171684"/>
                  <a:pt x="685800" y="-7386"/>
                  <a:pt x="1295400" y="234"/>
                </a:cubicBezTo>
                <a:cubicBezTo>
                  <a:pt x="1905000" y="7854"/>
                  <a:pt x="2781300" y="202164"/>
                  <a:pt x="3657600" y="396474"/>
                </a:cubicBezTo>
              </a:path>
            </a:pathLst>
          </a:custGeom>
          <a:noFill/>
          <a:ln w="38100" cap="flat" cmpd="sng" algn="ctr">
            <a:solidFill>
              <a:srgbClr val="1B10F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文本框 23"/>
          <p:cNvSpPr txBox="1"/>
          <p:nvPr/>
        </p:nvSpPr>
        <p:spPr>
          <a:xfrm>
            <a:off x="4815416" y="2563333"/>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10</a:t>
            </a:r>
            <a:endParaRPr lang="en-US" altLang="zh-CN" sz="1600" baseline="-25000" dirty="0">
              <a:latin typeface="华文中宋" panose="02010600040101010101" pitchFamily="2" charset="-122"/>
              <a:ea typeface="华文中宋" panose="02010600040101010101" pitchFamily="2" charset="-122"/>
            </a:endParaRPr>
          </a:p>
        </p:txBody>
      </p:sp>
      <p:sp>
        <p:nvSpPr>
          <p:cNvPr id="25" name="文本框 24"/>
          <p:cNvSpPr txBox="1"/>
          <p:nvPr/>
        </p:nvSpPr>
        <p:spPr>
          <a:xfrm>
            <a:off x="5961458" y="103560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45</a:t>
            </a:r>
            <a:endParaRPr lang="en-US" altLang="zh-CN" sz="1600" baseline="-25000" dirty="0">
              <a:latin typeface="华文中宋" panose="02010600040101010101" pitchFamily="2" charset="-122"/>
              <a:ea typeface="华文中宋" panose="02010600040101010101" pitchFamily="2" charset="-122"/>
            </a:endParaRPr>
          </a:p>
        </p:txBody>
      </p:sp>
      <p:sp>
        <p:nvSpPr>
          <p:cNvPr id="27" name="文本框 26"/>
          <p:cNvSpPr txBox="1"/>
          <p:nvPr/>
        </p:nvSpPr>
        <p:spPr>
          <a:xfrm>
            <a:off x="6333260" y="2682188"/>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20</a:t>
            </a:r>
            <a:endParaRPr lang="en-US" altLang="zh-CN" sz="1600" baseline="-25000" dirty="0">
              <a:latin typeface="华文中宋" panose="02010600040101010101" pitchFamily="2" charset="-122"/>
              <a:ea typeface="华文中宋" panose="02010600040101010101" pitchFamily="2" charset="-122"/>
            </a:endParaRPr>
          </a:p>
        </p:txBody>
      </p:sp>
      <p:sp>
        <p:nvSpPr>
          <p:cNvPr id="28" name="文本框 27"/>
          <p:cNvSpPr txBox="1"/>
          <p:nvPr/>
        </p:nvSpPr>
        <p:spPr>
          <a:xfrm>
            <a:off x="5725628" y="3666763"/>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15</a:t>
            </a:r>
            <a:endParaRPr lang="en-US" altLang="zh-CN" sz="1600" baseline="-25000"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graphicFrame>
            <p:nvGraphicFramePr>
              <p:cNvPr id="38" name="表格 37"/>
              <p:cNvGraphicFramePr>
                <a:graphicFrameLocks noGrp="1"/>
              </p:cNvGraphicFramePr>
              <p:nvPr>
                <p:extLst>
                  <p:ext uri="{D42A27DB-BD31-4B8C-83A1-F6EECF244321}">
                    <p14:modId xmlns:p14="http://schemas.microsoft.com/office/powerpoint/2010/main" val="4262663162"/>
                  </p:ext>
                </p:extLst>
              </p:nvPr>
            </p:nvGraphicFramePr>
            <p:xfrm>
              <a:off x="84428" y="4029682"/>
              <a:ext cx="6467803" cy="2595880"/>
            </p:xfrm>
            <a:graphic>
              <a:graphicData uri="http://schemas.openxmlformats.org/drawingml/2006/table">
                <a:tbl>
                  <a:tblPr firstRow="1" bandRow="1">
                    <a:tableStyleId>{5C22544A-7EE6-4342-B048-85BDC9FD1C3A}</a:tableStyleId>
                  </a:tblPr>
                  <a:tblGrid>
                    <a:gridCol w="2837103">
                      <a:extLst>
                        <a:ext uri="{9D8B030D-6E8A-4147-A177-3AD203B41FA5}">
                          <a16:colId xmlns:a16="http://schemas.microsoft.com/office/drawing/2014/main" val="20000"/>
                        </a:ext>
                      </a:extLst>
                    </a:gridCol>
                    <a:gridCol w="726140">
                      <a:extLst>
                        <a:ext uri="{9D8B030D-6E8A-4147-A177-3AD203B41FA5}">
                          <a16:colId xmlns:a16="http://schemas.microsoft.com/office/drawing/2014/main" val="20001"/>
                        </a:ext>
                      </a:extLst>
                    </a:gridCol>
                    <a:gridCol w="726140">
                      <a:extLst>
                        <a:ext uri="{9D8B030D-6E8A-4147-A177-3AD203B41FA5}">
                          <a16:colId xmlns:a16="http://schemas.microsoft.com/office/drawing/2014/main" val="20002"/>
                        </a:ext>
                      </a:extLst>
                    </a:gridCol>
                    <a:gridCol w="726140">
                      <a:extLst>
                        <a:ext uri="{9D8B030D-6E8A-4147-A177-3AD203B41FA5}">
                          <a16:colId xmlns:a16="http://schemas.microsoft.com/office/drawing/2014/main" val="20003"/>
                        </a:ext>
                      </a:extLst>
                    </a:gridCol>
                    <a:gridCol w="726140">
                      <a:extLst>
                        <a:ext uri="{9D8B030D-6E8A-4147-A177-3AD203B41FA5}">
                          <a16:colId xmlns:a16="http://schemas.microsoft.com/office/drawing/2014/main" val="20004"/>
                        </a:ext>
                      </a:extLst>
                    </a:gridCol>
                    <a:gridCol w="726140">
                      <a:extLst>
                        <a:ext uri="{9D8B030D-6E8A-4147-A177-3AD203B41FA5}">
                          <a16:colId xmlns:a16="http://schemas.microsoft.com/office/drawing/2014/main" val="20005"/>
                        </a:ext>
                      </a:extLst>
                    </a:gridCol>
                  </a:tblGrid>
                  <a:tr h="370840">
                    <a:tc>
                      <a:txBody>
                        <a:bodyPr/>
                        <a:lstStyle/>
                        <a:p>
                          <a:pPr algn="ctr"/>
                          <a:r>
                            <a:rPr lang="en-US" altLang="zh-CN" dirty="0">
                              <a:solidFill>
                                <a:srgbClr val="002060"/>
                              </a:solidFill>
                              <a:latin typeface="华文中宋" panose="02010600040101010101" pitchFamily="2" charset="-122"/>
                              <a:ea typeface="华文中宋" panose="02010600040101010101" pitchFamily="2" charset="-122"/>
                            </a:rPr>
                            <a:t>U</a:t>
                          </a:r>
                          <a:endParaRPr lang="zh-CN" altLang="en-US"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solidFill>
                                <a:srgbClr val="FF0000"/>
                              </a:solidFill>
                              <a:latin typeface="华文中宋" panose="02010600040101010101" pitchFamily="2" charset="-122"/>
                              <a:ea typeface="华文中宋" panose="02010600040101010101" pitchFamily="2" charset="-122"/>
                            </a:rPr>
                            <a:t>V</a:t>
                          </a:r>
                          <a:r>
                            <a:rPr lang="en-US" altLang="zh-CN" baseline="-25000" dirty="0">
                              <a:solidFill>
                                <a:srgbClr val="FF0000"/>
                              </a:solidFill>
                              <a:latin typeface="华文中宋" panose="02010600040101010101" pitchFamily="2" charset="-122"/>
                              <a:ea typeface="华文中宋" panose="02010600040101010101" pitchFamily="2" charset="-122"/>
                            </a:rPr>
                            <a:t>1</a:t>
                          </a:r>
                          <a:endParaRPr lang="zh-CN" altLang="en-US" baseline="-25000" dirty="0">
                            <a:solidFill>
                              <a:srgbClr val="FF0000"/>
                            </a:solidFill>
                            <a:latin typeface="华文中宋" panose="02010600040101010101" pitchFamily="2" charset="-122"/>
                            <a:ea typeface="华文中宋" panose="02010600040101010101" pitchFamily="2" charset="-122"/>
                          </a:endParaRPr>
                        </a:p>
                      </a:txBody>
                      <a:tcPr anchor="ctr">
                        <a:solidFill>
                          <a:srgbClr val="FFFF00"/>
                        </a:solidFill>
                      </a:tcPr>
                    </a:tc>
                    <a:tc>
                      <a:txBody>
                        <a:bodyPr/>
                        <a:lstStyle/>
                        <a:p>
                          <a:pPr algn="ctr"/>
                          <a:r>
                            <a:rPr lang="en-US" altLang="zh-CN" dirty="0">
                              <a:solidFill>
                                <a:srgbClr val="FF0000"/>
                              </a:solidFill>
                              <a:latin typeface="华文中宋" panose="02010600040101010101" pitchFamily="2" charset="-122"/>
                              <a:ea typeface="华文中宋" panose="02010600040101010101" pitchFamily="2" charset="-122"/>
                            </a:rPr>
                            <a:t>V</a:t>
                          </a:r>
                          <a:r>
                            <a:rPr lang="en-US" altLang="zh-CN" baseline="-25000" dirty="0">
                              <a:solidFill>
                                <a:srgbClr val="FF0000"/>
                              </a:solidFill>
                              <a:latin typeface="华文中宋" panose="02010600040101010101" pitchFamily="2" charset="-122"/>
                              <a:ea typeface="华文中宋" panose="02010600040101010101" pitchFamily="2" charset="-122"/>
                            </a:rPr>
                            <a:t>2</a:t>
                          </a:r>
                          <a:endParaRPr lang="zh-CN" altLang="en-US" baseline="-25000" dirty="0">
                            <a:solidFill>
                              <a:srgbClr val="FF0000"/>
                            </a:solidFill>
                            <a:latin typeface="华文中宋" panose="02010600040101010101" pitchFamily="2" charset="-122"/>
                            <a:ea typeface="华文中宋" panose="02010600040101010101" pitchFamily="2" charset="-122"/>
                          </a:endParaRPr>
                        </a:p>
                      </a:txBody>
                      <a:tcPr anchor="ctr">
                        <a:solidFill>
                          <a:srgbClr val="FFFF00"/>
                        </a:solidFill>
                      </a:tcPr>
                    </a:tc>
                    <a:tc>
                      <a:txBody>
                        <a:bodyPr/>
                        <a:lstStyle/>
                        <a:p>
                          <a:pPr algn="ctr"/>
                          <a:r>
                            <a:rPr lang="en-US" altLang="zh-CN" dirty="0">
                              <a:solidFill>
                                <a:srgbClr val="FF0000"/>
                              </a:solidFill>
                              <a:latin typeface="华文中宋" panose="02010600040101010101" pitchFamily="2" charset="-122"/>
                              <a:ea typeface="华文中宋" panose="02010600040101010101" pitchFamily="2" charset="-122"/>
                            </a:rPr>
                            <a:t>V</a:t>
                          </a:r>
                          <a:r>
                            <a:rPr lang="en-US" altLang="zh-CN" baseline="-25000" dirty="0">
                              <a:solidFill>
                                <a:srgbClr val="FF0000"/>
                              </a:solidFill>
                              <a:latin typeface="华文中宋" panose="02010600040101010101" pitchFamily="2" charset="-122"/>
                              <a:ea typeface="华文中宋" panose="02010600040101010101" pitchFamily="2" charset="-122"/>
                            </a:rPr>
                            <a:t>3</a:t>
                          </a:r>
                          <a:endParaRPr lang="zh-CN" altLang="en-US" baseline="-25000" dirty="0">
                            <a:solidFill>
                              <a:srgbClr val="FF0000"/>
                            </a:solidFill>
                            <a:latin typeface="华文中宋" panose="02010600040101010101" pitchFamily="2" charset="-122"/>
                            <a:ea typeface="华文中宋" panose="02010600040101010101" pitchFamily="2" charset="-122"/>
                          </a:endParaRPr>
                        </a:p>
                      </a:txBody>
                      <a:tcPr anchor="ctr">
                        <a:solidFill>
                          <a:srgbClr val="FFFF00"/>
                        </a:solidFill>
                      </a:tcPr>
                    </a:tc>
                    <a:tc>
                      <a:txBody>
                        <a:bodyPr/>
                        <a:lstStyle/>
                        <a:p>
                          <a:pPr algn="ctr"/>
                          <a:r>
                            <a:rPr lang="en-US" altLang="zh-CN" dirty="0">
                              <a:solidFill>
                                <a:srgbClr val="FF0000"/>
                              </a:solidFill>
                              <a:latin typeface="华文中宋" panose="02010600040101010101" pitchFamily="2" charset="-122"/>
                              <a:ea typeface="华文中宋" panose="02010600040101010101" pitchFamily="2" charset="-122"/>
                            </a:rPr>
                            <a:t>V</a:t>
                          </a:r>
                          <a:r>
                            <a:rPr lang="en-US" altLang="zh-CN" baseline="-25000" dirty="0">
                              <a:solidFill>
                                <a:srgbClr val="FF0000"/>
                              </a:solidFill>
                              <a:latin typeface="华文中宋" panose="02010600040101010101" pitchFamily="2" charset="-122"/>
                              <a:ea typeface="华文中宋" panose="02010600040101010101" pitchFamily="2" charset="-122"/>
                            </a:rPr>
                            <a:t>4</a:t>
                          </a:r>
                          <a:endParaRPr lang="zh-CN" altLang="en-US" baseline="-25000" dirty="0">
                            <a:solidFill>
                              <a:srgbClr val="FF0000"/>
                            </a:solidFill>
                            <a:latin typeface="华文中宋" panose="02010600040101010101" pitchFamily="2" charset="-122"/>
                            <a:ea typeface="华文中宋" panose="02010600040101010101" pitchFamily="2" charset="-122"/>
                          </a:endParaRPr>
                        </a:p>
                      </a:txBody>
                      <a:tcPr anchor="ctr">
                        <a:solidFill>
                          <a:srgbClr val="FFFF00"/>
                        </a:solidFill>
                      </a:tcPr>
                    </a:tc>
                    <a:tc>
                      <a:txBody>
                        <a:bodyPr/>
                        <a:lstStyle/>
                        <a:p>
                          <a:pPr algn="ctr"/>
                          <a:r>
                            <a:rPr lang="en-US" altLang="zh-CN" dirty="0">
                              <a:solidFill>
                                <a:srgbClr val="FF0000"/>
                              </a:solidFill>
                              <a:latin typeface="华文中宋" panose="02010600040101010101" pitchFamily="2" charset="-122"/>
                              <a:ea typeface="华文中宋" panose="02010600040101010101" pitchFamily="2" charset="-122"/>
                            </a:rPr>
                            <a:t>V</a:t>
                          </a:r>
                          <a:r>
                            <a:rPr lang="en-US" altLang="zh-CN" baseline="-25000" dirty="0">
                              <a:solidFill>
                                <a:srgbClr val="FF0000"/>
                              </a:solidFill>
                              <a:latin typeface="华文中宋" panose="02010600040101010101" pitchFamily="2" charset="-122"/>
                              <a:ea typeface="华文中宋" panose="02010600040101010101" pitchFamily="2" charset="-122"/>
                            </a:rPr>
                            <a:t>5</a:t>
                          </a:r>
                          <a:endParaRPr lang="zh-CN" altLang="en-US" baseline="-25000" dirty="0">
                            <a:solidFill>
                              <a:srgbClr val="FF0000"/>
                            </a:solidFill>
                            <a:latin typeface="华文中宋" panose="02010600040101010101" pitchFamily="2" charset="-122"/>
                            <a:ea typeface="华文中宋" panose="02010600040101010101" pitchFamily="2" charset="-122"/>
                          </a:endParaRPr>
                        </a:p>
                      </a:txBody>
                      <a:tcPr anchor="ctr">
                        <a:solidFill>
                          <a:srgbClr val="FFFF00"/>
                        </a:solidFill>
                      </a:tcPr>
                    </a:tc>
                    <a:extLst>
                      <a:ext uri="{0D108BD9-81ED-4DB2-BD59-A6C34878D82A}">
                        <a16:rowId xmlns:a16="http://schemas.microsoft.com/office/drawing/2014/main" val="10000"/>
                      </a:ext>
                    </a:extLst>
                  </a:tr>
                  <a:tr h="370840">
                    <a:tc>
                      <a:txBody>
                        <a:bodyPr/>
                        <a:lstStyle/>
                        <a:p>
                          <a:pPr algn="ctr"/>
                          <a:r>
                            <a:rPr lang="en-US" altLang="zh-CN"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0 </a:t>
                          </a:r>
                          <a:r>
                            <a:rPr lang="en-US" altLang="zh-CN" baseline="0" dirty="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50</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10</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14:m>
                            <m:oMathPara xmlns:m="http://schemas.openxmlformats.org/officeDocument/2006/math">
                              <m:oMathParaPr>
                                <m:jc m:val="centerGroup"/>
                              </m:oMathParaPr>
                              <m:oMath xmlns:m="http://schemas.openxmlformats.org/officeDocument/2006/math">
                                <m:r>
                                  <m:rPr>
                                    <m:brk m:alnAt="7"/>
                                  </m:rPr>
                                  <a:rPr lang="en-US" altLang="zh-CN" i="1" smtClean="0">
                                    <a:latin typeface="Cambria Math" panose="02040503050406030204" pitchFamily="18" charset="0"/>
                                    <a:ea typeface="Cambria Math" panose="02040503050406030204" pitchFamily="18" charset="0"/>
                                  </a:rPr>
                                  <m:t>∞</m:t>
                                </m:r>
                              </m:oMath>
                            </m:oMathPara>
                          </a14:m>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14:m>
                            <m:oMathPara xmlns:m="http://schemas.openxmlformats.org/officeDocument/2006/math">
                              <m:oMathParaPr>
                                <m:jc m:val="centerGroup"/>
                              </m:oMathParaPr>
                              <m:oMath xmlns:m="http://schemas.openxmlformats.org/officeDocument/2006/math">
                                <m:r>
                                  <m:rPr>
                                    <m:brk m:alnAt="7"/>
                                  </m:rPr>
                                  <a:rPr lang="en-US" altLang="zh-CN" i="1" smtClean="0">
                                    <a:latin typeface="Cambria Math" panose="02040503050406030204" pitchFamily="18" charset="0"/>
                                    <a:ea typeface="Cambria Math" panose="02040503050406030204" pitchFamily="18" charset="0"/>
                                  </a:rPr>
                                  <m:t>∞</m:t>
                                </m:r>
                              </m:oMath>
                            </m:oMathPara>
                          </a14:m>
                          <a:endParaRPr lang="zh-CN" altLang="en-US" dirty="0">
                            <a:latin typeface="华文中宋" panose="02010600040101010101" pitchFamily="2" charset="-122"/>
                            <a:ea typeface="华文中宋" panose="02010600040101010101" pitchFamily="2" charset="-122"/>
                          </a:endParaRPr>
                        </a:p>
                      </a:txBody>
                      <a:tcPr anchor="ct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0</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2 </a:t>
                          </a:r>
                          <a:r>
                            <a:rPr lang="en-US" altLang="zh-CN" baseline="0" dirty="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50</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25</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brk m:alnAt="7"/>
                                  </m:rPr>
                                  <a:rPr lang="en-US" altLang="zh-CN" i="1" smtClean="0">
                                    <a:latin typeface="Cambria Math" panose="02040503050406030204" pitchFamily="18" charset="0"/>
                                    <a:ea typeface="Cambria Math" panose="02040503050406030204" pitchFamily="18" charset="0"/>
                                  </a:rPr>
                                  <m:t>∞</m:t>
                                </m:r>
                              </m:oMath>
                            </m:oMathPara>
                          </a14:m>
                          <a:endParaRPr lang="zh-CN" altLang="en-US" dirty="0">
                            <a:latin typeface="华文中宋" panose="02010600040101010101" pitchFamily="2" charset="-122"/>
                            <a:ea typeface="华文中宋" panose="02010600040101010101" pitchFamily="2" charset="-122"/>
                          </a:endParaRPr>
                        </a:p>
                      </a:txBody>
                      <a:tcPr anchor="ct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0</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2 </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3</a:t>
                          </a:r>
                          <a:r>
                            <a:rPr lang="en-US" altLang="zh-CN" baseline="0" dirty="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brk m:alnAt="7"/>
                                  </m:rPr>
                                  <a:rPr lang="en-US" altLang="zh-CN" i="1" smtClean="0">
                                    <a:latin typeface="Cambria Math" panose="02040503050406030204" pitchFamily="18" charset="0"/>
                                    <a:ea typeface="Cambria Math" panose="02040503050406030204" pitchFamily="18" charset="0"/>
                                  </a:rPr>
                                  <m:t>∞</m:t>
                                </m:r>
                              </m:oMath>
                            </m:oMathPara>
                          </a14:m>
                          <a:endParaRPr lang="zh-CN" altLang="en-US" dirty="0">
                            <a:latin typeface="华文中宋" panose="02010600040101010101" pitchFamily="2" charset="-122"/>
                            <a:ea typeface="华文中宋" panose="02010600040101010101" pitchFamily="2" charset="-122"/>
                          </a:endParaRPr>
                        </a:p>
                      </a:txBody>
                      <a:tcPr anchor="ct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0</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2 </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3</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1</a:t>
                          </a:r>
                          <a:r>
                            <a:rPr lang="en-US" altLang="zh-CN" baseline="0" dirty="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brk m:alnAt="7"/>
                                  </m:rPr>
                                  <a:rPr lang="en-US" altLang="zh-CN" i="1" smtClean="0">
                                    <a:latin typeface="Cambria Math" panose="02040503050406030204" pitchFamily="18" charset="0"/>
                                    <a:ea typeface="Cambria Math" panose="02040503050406030204" pitchFamily="18" charset="0"/>
                                  </a:rPr>
                                  <m:t>∞</m:t>
                                </m:r>
                              </m:oMath>
                            </m:oMathPara>
                          </a14:m>
                          <a:endParaRPr lang="zh-CN" altLang="en-US" dirty="0">
                            <a:latin typeface="华文中宋" panose="02010600040101010101" pitchFamily="2" charset="-122"/>
                            <a:ea typeface="华文中宋" panose="02010600040101010101" pitchFamily="2" charset="-122"/>
                          </a:endParaRPr>
                        </a:p>
                      </a:txBody>
                      <a:tcPr anchor="ct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0</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2 </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3</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1</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4</a:t>
                          </a:r>
                          <a:r>
                            <a:rPr lang="en-US" altLang="zh-CN" baseline="0" dirty="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49</m:t>
                                </m:r>
                              </m:oMath>
                            </m:oMathPara>
                          </a14:m>
                          <a:endParaRPr lang="zh-CN" altLang="en-US" dirty="0">
                            <a:latin typeface="华文中宋" panose="02010600040101010101" pitchFamily="2" charset="-122"/>
                            <a:ea typeface="华文中宋" panose="02010600040101010101" pitchFamily="2" charset="-122"/>
                          </a:endParaRPr>
                        </a:p>
                      </a:txBody>
                      <a:tcPr anchor="ctr"/>
                    </a:tc>
                    <a:extLst>
                      <a:ext uri="{0D108BD9-81ED-4DB2-BD59-A6C34878D82A}">
                        <a16:rowId xmlns:a16="http://schemas.microsoft.com/office/drawing/2014/main" val="1000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0</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2 </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3</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1</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4</a:t>
                          </a:r>
                          <a:r>
                            <a:rPr lang="en-US" altLang="zh-CN" baseline="0" dirty="0">
                              <a:latin typeface="华文中宋" panose="02010600040101010101" pitchFamily="2" charset="-122"/>
                              <a:ea typeface="华文中宋" panose="02010600040101010101" pitchFamily="2" charset="-122"/>
                            </a:rPr>
                            <a:t>, V</a:t>
                          </a:r>
                          <a:r>
                            <a:rPr lang="en-US" altLang="zh-CN" baseline="-25000" dirty="0">
                              <a:latin typeface="华文中宋" panose="02010600040101010101" pitchFamily="2" charset="-122"/>
                              <a:ea typeface="华文中宋" panose="02010600040101010101" pitchFamily="2" charset="-122"/>
                            </a:rPr>
                            <a:t>5</a:t>
                          </a:r>
                          <a:r>
                            <a:rPr lang="en-US" altLang="zh-CN" baseline="0" dirty="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extLst>
                      <a:ext uri="{0D108BD9-81ED-4DB2-BD59-A6C34878D82A}">
                        <a16:rowId xmlns:a16="http://schemas.microsoft.com/office/drawing/2014/main" val="10006"/>
                      </a:ext>
                    </a:extLst>
                  </a:tr>
                </a:tbl>
              </a:graphicData>
            </a:graphic>
          </p:graphicFrame>
        </mc:Choice>
        <mc:Fallback xmlns="">
          <p:graphicFrame>
            <p:nvGraphicFramePr>
              <p:cNvPr id="38" name="表格 37"/>
              <p:cNvGraphicFramePr>
                <a:graphicFrameLocks noGrp="1"/>
              </p:cNvGraphicFramePr>
              <p:nvPr>
                <p:extLst>
                  <p:ext uri="{D42A27DB-BD31-4B8C-83A1-F6EECF244321}">
                    <p14:modId xmlns:p14="http://schemas.microsoft.com/office/powerpoint/2010/main" xmlns="" xmlns:a14="http://schemas.microsoft.com/office/drawing/2010/main" val="4262663162"/>
                  </p:ext>
                </p:extLst>
              </p:nvPr>
            </p:nvGraphicFramePr>
            <p:xfrm>
              <a:off x="84428" y="4029682"/>
              <a:ext cx="6467803" cy="2595880"/>
            </p:xfrm>
            <a:graphic>
              <a:graphicData uri="http://schemas.openxmlformats.org/drawingml/2006/table">
                <a:tbl>
                  <a:tblPr firstRow="1" bandRow="1">
                    <a:tableStyleId>{5C22544A-7EE6-4342-B048-85BDC9FD1C3A}</a:tableStyleId>
                  </a:tblPr>
                  <a:tblGrid>
                    <a:gridCol w="2837103"/>
                    <a:gridCol w="726140"/>
                    <a:gridCol w="726140"/>
                    <a:gridCol w="726140"/>
                    <a:gridCol w="726140"/>
                    <a:gridCol w="726140"/>
                  </a:tblGrid>
                  <a:tr h="370840">
                    <a:tc>
                      <a:txBody>
                        <a:bodyPr/>
                        <a:lstStyle/>
                        <a:p>
                          <a:pPr algn="ctr"/>
                          <a:r>
                            <a:rPr lang="en-US" altLang="zh-CN" dirty="0" smtClean="0">
                              <a:solidFill>
                                <a:srgbClr val="002060"/>
                              </a:solidFill>
                              <a:latin typeface="华文中宋" panose="02010600040101010101" pitchFamily="2" charset="-122"/>
                              <a:ea typeface="华文中宋" panose="02010600040101010101" pitchFamily="2" charset="-122"/>
                            </a:rPr>
                            <a:t>U</a:t>
                          </a:r>
                          <a:endParaRPr lang="zh-CN" altLang="en-US" dirty="0">
                            <a:solidFill>
                              <a:srgbClr val="002060"/>
                            </a:solidFill>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solidFill>
                                <a:srgbClr val="FF0000"/>
                              </a:solidFill>
                              <a:latin typeface="华文中宋" panose="02010600040101010101" pitchFamily="2" charset="-122"/>
                              <a:ea typeface="华文中宋" panose="02010600040101010101" pitchFamily="2" charset="-122"/>
                            </a:rPr>
                            <a:t>V</a:t>
                          </a:r>
                          <a:r>
                            <a:rPr lang="en-US" altLang="zh-CN" baseline="-25000" dirty="0" smtClean="0">
                              <a:solidFill>
                                <a:srgbClr val="FF0000"/>
                              </a:solidFill>
                              <a:latin typeface="华文中宋" panose="02010600040101010101" pitchFamily="2" charset="-122"/>
                              <a:ea typeface="华文中宋" panose="02010600040101010101" pitchFamily="2" charset="-122"/>
                            </a:rPr>
                            <a:t>1</a:t>
                          </a:r>
                          <a:endParaRPr lang="zh-CN" altLang="en-US" baseline="-25000" dirty="0">
                            <a:solidFill>
                              <a:srgbClr val="FF0000"/>
                            </a:solidFill>
                            <a:latin typeface="华文中宋" panose="02010600040101010101" pitchFamily="2" charset="-122"/>
                            <a:ea typeface="华文中宋" panose="02010600040101010101" pitchFamily="2" charset="-122"/>
                          </a:endParaRPr>
                        </a:p>
                      </a:txBody>
                      <a:tcPr anchor="ctr">
                        <a:solidFill>
                          <a:srgbClr val="FFFF00"/>
                        </a:solidFill>
                      </a:tcPr>
                    </a:tc>
                    <a:tc>
                      <a:txBody>
                        <a:bodyPr/>
                        <a:lstStyle/>
                        <a:p>
                          <a:pPr algn="ctr"/>
                          <a:r>
                            <a:rPr lang="en-US" altLang="zh-CN" dirty="0" smtClean="0">
                              <a:solidFill>
                                <a:srgbClr val="FF0000"/>
                              </a:solidFill>
                              <a:latin typeface="华文中宋" panose="02010600040101010101" pitchFamily="2" charset="-122"/>
                              <a:ea typeface="华文中宋" panose="02010600040101010101" pitchFamily="2" charset="-122"/>
                            </a:rPr>
                            <a:t>V</a:t>
                          </a:r>
                          <a:r>
                            <a:rPr lang="en-US" altLang="zh-CN" baseline="-25000" dirty="0" smtClean="0">
                              <a:solidFill>
                                <a:srgbClr val="FF0000"/>
                              </a:solidFill>
                              <a:latin typeface="华文中宋" panose="02010600040101010101" pitchFamily="2" charset="-122"/>
                              <a:ea typeface="华文中宋" panose="02010600040101010101" pitchFamily="2" charset="-122"/>
                            </a:rPr>
                            <a:t>2</a:t>
                          </a:r>
                          <a:endParaRPr lang="zh-CN" altLang="en-US" baseline="-25000" dirty="0">
                            <a:solidFill>
                              <a:srgbClr val="FF0000"/>
                            </a:solidFill>
                            <a:latin typeface="华文中宋" panose="02010600040101010101" pitchFamily="2" charset="-122"/>
                            <a:ea typeface="华文中宋" panose="02010600040101010101" pitchFamily="2" charset="-122"/>
                          </a:endParaRPr>
                        </a:p>
                      </a:txBody>
                      <a:tcPr anchor="ctr">
                        <a:solidFill>
                          <a:srgbClr val="FFFF00"/>
                        </a:solidFill>
                      </a:tcPr>
                    </a:tc>
                    <a:tc>
                      <a:txBody>
                        <a:bodyPr/>
                        <a:lstStyle/>
                        <a:p>
                          <a:pPr algn="ctr"/>
                          <a:r>
                            <a:rPr lang="en-US" altLang="zh-CN" dirty="0" smtClean="0">
                              <a:solidFill>
                                <a:srgbClr val="FF0000"/>
                              </a:solidFill>
                              <a:latin typeface="华文中宋" panose="02010600040101010101" pitchFamily="2" charset="-122"/>
                              <a:ea typeface="华文中宋" panose="02010600040101010101" pitchFamily="2" charset="-122"/>
                            </a:rPr>
                            <a:t>V</a:t>
                          </a:r>
                          <a:r>
                            <a:rPr lang="en-US" altLang="zh-CN" baseline="-25000" dirty="0" smtClean="0">
                              <a:solidFill>
                                <a:srgbClr val="FF0000"/>
                              </a:solidFill>
                              <a:latin typeface="华文中宋" panose="02010600040101010101" pitchFamily="2" charset="-122"/>
                              <a:ea typeface="华文中宋" panose="02010600040101010101" pitchFamily="2" charset="-122"/>
                            </a:rPr>
                            <a:t>3</a:t>
                          </a:r>
                          <a:endParaRPr lang="zh-CN" altLang="en-US" baseline="-25000" dirty="0">
                            <a:solidFill>
                              <a:srgbClr val="FF0000"/>
                            </a:solidFill>
                            <a:latin typeface="华文中宋" panose="02010600040101010101" pitchFamily="2" charset="-122"/>
                            <a:ea typeface="华文中宋" panose="02010600040101010101" pitchFamily="2" charset="-122"/>
                          </a:endParaRPr>
                        </a:p>
                      </a:txBody>
                      <a:tcPr anchor="ctr">
                        <a:solidFill>
                          <a:srgbClr val="FFFF00"/>
                        </a:solidFill>
                      </a:tcPr>
                    </a:tc>
                    <a:tc>
                      <a:txBody>
                        <a:bodyPr/>
                        <a:lstStyle/>
                        <a:p>
                          <a:pPr algn="ctr"/>
                          <a:r>
                            <a:rPr lang="en-US" altLang="zh-CN" dirty="0" smtClean="0">
                              <a:solidFill>
                                <a:srgbClr val="FF0000"/>
                              </a:solidFill>
                              <a:latin typeface="华文中宋" panose="02010600040101010101" pitchFamily="2" charset="-122"/>
                              <a:ea typeface="华文中宋" panose="02010600040101010101" pitchFamily="2" charset="-122"/>
                            </a:rPr>
                            <a:t>V</a:t>
                          </a:r>
                          <a:r>
                            <a:rPr lang="en-US" altLang="zh-CN" baseline="-25000" dirty="0" smtClean="0">
                              <a:solidFill>
                                <a:srgbClr val="FF0000"/>
                              </a:solidFill>
                              <a:latin typeface="华文中宋" panose="02010600040101010101" pitchFamily="2" charset="-122"/>
                              <a:ea typeface="华文中宋" panose="02010600040101010101" pitchFamily="2" charset="-122"/>
                            </a:rPr>
                            <a:t>4</a:t>
                          </a:r>
                          <a:endParaRPr lang="zh-CN" altLang="en-US" baseline="-25000" dirty="0">
                            <a:solidFill>
                              <a:srgbClr val="FF0000"/>
                            </a:solidFill>
                            <a:latin typeface="华文中宋" panose="02010600040101010101" pitchFamily="2" charset="-122"/>
                            <a:ea typeface="华文中宋" panose="02010600040101010101" pitchFamily="2" charset="-122"/>
                          </a:endParaRPr>
                        </a:p>
                      </a:txBody>
                      <a:tcPr anchor="ctr">
                        <a:solidFill>
                          <a:srgbClr val="FFFF00"/>
                        </a:solidFill>
                      </a:tcPr>
                    </a:tc>
                    <a:tc>
                      <a:txBody>
                        <a:bodyPr/>
                        <a:lstStyle/>
                        <a:p>
                          <a:pPr algn="ctr"/>
                          <a:r>
                            <a:rPr lang="en-US" altLang="zh-CN" dirty="0" smtClean="0">
                              <a:solidFill>
                                <a:srgbClr val="FF0000"/>
                              </a:solidFill>
                              <a:latin typeface="华文中宋" panose="02010600040101010101" pitchFamily="2" charset="-122"/>
                              <a:ea typeface="华文中宋" panose="02010600040101010101" pitchFamily="2" charset="-122"/>
                            </a:rPr>
                            <a:t>V</a:t>
                          </a:r>
                          <a:r>
                            <a:rPr lang="en-US" altLang="zh-CN" baseline="-25000" dirty="0" smtClean="0">
                              <a:solidFill>
                                <a:srgbClr val="FF0000"/>
                              </a:solidFill>
                              <a:latin typeface="华文中宋" panose="02010600040101010101" pitchFamily="2" charset="-122"/>
                              <a:ea typeface="华文中宋" panose="02010600040101010101" pitchFamily="2" charset="-122"/>
                            </a:rPr>
                            <a:t>5</a:t>
                          </a:r>
                          <a:endParaRPr lang="zh-CN" altLang="en-US" baseline="-25000" dirty="0">
                            <a:solidFill>
                              <a:srgbClr val="FF0000"/>
                            </a:solidFill>
                            <a:latin typeface="华文中宋" panose="02010600040101010101" pitchFamily="2" charset="-122"/>
                            <a:ea typeface="华文中宋" panose="02010600040101010101" pitchFamily="2" charset="-122"/>
                          </a:endParaRPr>
                        </a:p>
                      </a:txBody>
                      <a:tcPr anchor="ctr">
                        <a:solidFill>
                          <a:srgbClr val="FFFF00"/>
                        </a:solidFill>
                      </a:tcPr>
                    </a:tc>
                  </a:tr>
                  <a:tr h="370840">
                    <a:tc>
                      <a:txBody>
                        <a:bodyPr/>
                        <a:lstStyle/>
                        <a:p>
                          <a:pPr algn="ctr"/>
                          <a:r>
                            <a:rPr lang="en-US" altLang="zh-CN"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0 </a:t>
                          </a:r>
                          <a:r>
                            <a:rPr lang="en-US" altLang="zh-CN" baseline="0" dirty="0" smtClean="0">
                              <a:latin typeface="华文中宋" panose="02010600040101010101" pitchFamily="2" charset="-122"/>
                              <a:ea typeface="华文中宋" panose="02010600040101010101" pitchFamily="2" charset="-122"/>
                            </a:rPr>
                            <a:t>}</a:t>
                          </a:r>
                          <a:endParaRPr lang="zh-CN" altLang="en-US" baseline="0"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latin typeface="华文中宋" panose="02010600040101010101" pitchFamily="2" charset="-122"/>
                              <a:ea typeface="华文中宋" panose="02010600040101010101" pitchFamily="2" charset="-122"/>
                            </a:rPr>
                            <a:t>50</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latin typeface="华文中宋" panose="02010600040101010101" pitchFamily="2" charset="-122"/>
                              <a:ea typeface="华文中宋" panose="02010600040101010101" pitchFamily="2" charset="-122"/>
                            </a:rPr>
                            <a:t>10</a:t>
                          </a:r>
                          <a:endParaRPr lang="zh-CN" altLang="en-US" dirty="0">
                            <a:latin typeface="华文中宋" panose="02010600040101010101" pitchFamily="2" charset="-122"/>
                            <a:ea typeface="华文中宋" panose="02010600040101010101" pitchFamily="2" charset="-122"/>
                          </a:endParaRPr>
                        </a:p>
                      </a:txBody>
                      <a:tcPr anchor="ctr"/>
                    </a:tc>
                    <a:tc>
                      <a:txBody>
                        <a:bodyPr/>
                        <a:lstStyle/>
                        <a:p>
                          <a:endParaRPr lang="zh-CN"/>
                        </a:p>
                      </a:txBody>
                      <a:tcPr anchor="ctr">
                        <a:blipFill rotWithShape="0">
                          <a:blip r:embed="rId2"/>
                          <a:stretch>
                            <a:fillRect l="-587500" t="-108197" r="-202500" b="-522951"/>
                          </a:stretch>
                        </a:blipFill>
                      </a:tcPr>
                    </a:tc>
                    <a:tc>
                      <a:txBody>
                        <a:bodyPr/>
                        <a:lstStyle/>
                        <a:p>
                          <a:pPr algn="ctr"/>
                          <a:r>
                            <a:rPr lang="en-US" altLang="zh-CN" dirty="0" smtClean="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endParaRPr lang="zh-CN"/>
                        </a:p>
                      </a:txBody>
                      <a:tcPr anchor="ctr">
                        <a:blipFill rotWithShape="0">
                          <a:blip r:embed="rId2"/>
                          <a:stretch>
                            <a:fillRect l="-793277" t="-108197" r="-4202" b="-522951"/>
                          </a:stretch>
                        </a:blip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0</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2 </a:t>
                          </a:r>
                          <a:r>
                            <a:rPr lang="en-US" altLang="zh-CN" baseline="0" dirty="0" smtClean="0">
                              <a:latin typeface="华文中宋" panose="02010600040101010101" pitchFamily="2" charset="-122"/>
                              <a:ea typeface="华文中宋" panose="02010600040101010101" pitchFamily="2" charset="-122"/>
                            </a:rPr>
                            <a:t>}</a:t>
                          </a:r>
                          <a:endParaRPr lang="zh-CN" altLang="en-US" baseline="0" dirty="0" smtClean="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latin typeface="华文中宋" panose="02010600040101010101" pitchFamily="2" charset="-122"/>
                              <a:ea typeface="华文中宋" panose="02010600040101010101" pitchFamily="2" charset="-122"/>
                            </a:rPr>
                            <a:t>50</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latin typeface="华文中宋" panose="02010600040101010101" pitchFamily="2" charset="-122"/>
                              <a:ea typeface="华文中宋" panose="02010600040101010101" pitchFamily="2" charset="-122"/>
                            </a:rPr>
                            <a:t>25</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endParaRPr lang="zh-CN"/>
                        </a:p>
                      </a:txBody>
                      <a:tcPr anchor="ctr">
                        <a:blipFill rotWithShape="0">
                          <a:blip r:embed="rId2"/>
                          <a:stretch>
                            <a:fillRect l="-793277" t="-208197" r="-4202" b="-422951"/>
                          </a:stretch>
                        </a:blip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0</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2 </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3</a:t>
                          </a:r>
                          <a:r>
                            <a:rPr lang="en-US" altLang="zh-CN" baseline="0" dirty="0" smtClean="0">
                              <a:latin typeface="华文中宋" panose="02010600040101010101" pitchFamily="2" charset="-122"/>
                              <a:ea typeface="华文中宋" panose="02010600040101010101" pitchFamily="2" charset="-122"/>
                            </a:rPr>
                            <a:t>}</a:t>
                          </a:r>
                          <a:endParaRPr lang="zh-CN" altLang="en-US" baseline="0" dirty="0" smtClean="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endParaRPr lang="zh-CN"/>
                        </a:p>
                      </a:txBody>
                      <a:tcPr anchor="ctr">
                        <a:blipFill rotWithShape="0">
                          <a:blip r:embed="rId2"/>
                          <a:stretch>
                            <a:fillRect l="-793277" t="-313333" r="-4202" b="-330000"/>
                          </a:stretch>
                        </a:blip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0</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2 </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3</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1</a:t>
                          </a:r>
                          <a:r>
                            <a:rPr lang="en-US" altLang="zh-CN" baseline="0" dirty="0" smtClean="0">
                              <a:latin typeface="华文中宋" panose="02010600040101010101" pitchFamily="2" charset="-122"/>
                              <a:ea typeface="华文中宋" panose="02010600040101010101" pitchFamily="2" charset="-122"/>
                            </a:rPr>
                            <a:t>}</a:t>
                          </a:r>
                          <a:endParaRPr lang="zh-CN" altLang="en-US" baseline="0" dirty="0" smtClean="0">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r>
                            <a:rPr lang="en-US" altLang="zh-CN" dirty="0" smtClean="0">
                              <a:latin typeface="华文中宋" panose="02010600040101010101" pitchFamily="2" charset="-122"/>
                              <a:ea typeface="华文中宋" panose="02010600040101010101" pitchFamily="2" charset="-122"/>
                            </a:rPr>
                            <a:t>45</a:t>
                          </a:r>
                          <a:endParaRPr lang="zh-CN" altLang="en-US" dirty="0">
                            <a:latin typeface="华文中宋" panose="02010600040101010101" pitchFamily="2" charset="-122"/>
                            <a:ea typeface="华文中宋" panose="02010600040101010101" pitchFamily="2" charset="-122"/>
                          </a:endParaRPr>
                        </a:p>
                      </a:txBody>
                      <a:tcPr anchor="ctr"/>
                    </a:tc>
                    <a:tc>
                      <a:txBody>
                        <a:bodyPr/>
                        <a:lstStyle/>
                        <a:p>
                          <a:endParaRPr lang="zh-CN"/>
                        </a:p>
                      </a:txBody>
                      <a:tcPr anchor="ctr">
                        <a:blipFill rotWithShape="0">
                          <a:blip r:embed="rId2"/>
                          <a:stretch>
                            <a:fillRect l="-793277" t="-406557" r="-4202" b="-224590"/>
                          </a:stretch>
                        </a:blip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0</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2 </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3</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1</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4</a:t>
                          </a:r>
                          <a:r>
                            <a:rPr lang="en-US" altLang="zh-CN" baseline="0" dirty="0" smtClean="0">
                              <a:latin typeface="华文中宋" panose="02010600040101010101" pitchFamily="2" charset="-122"/>
                              <a:ea typeface="华文中宋" panose="02010600040101010101" pitchFamily="2" charset="-122"/>
                            </a:rPr>
                            <a:t>}</a:t>
                          </a:r>
                          <a:endParaRPr lang="zh-CN" altLang="en-US" baseline="0" dirty="0" smtClean="0">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c>
                      <a:txBody>
                        <a:bodyPr/>
                        <a:lstStyle/>
                        <a:p>
                          <a:endParaRPr lang="zh-CN"/>
                        </a:p>
                      </a:txBody>
                      <a:tcPr anchor="ctr">
                        <a:blipFill rotWithShape="0">
                          <a:blip r:embed="rId2"/>
                          <a:stretch>
                            <a:fillRect l="-793277" t="-506557" r="-4202" b="-124590"/>
                          </a:stretch>
                        </a:blip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0</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2 </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3</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1</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4</a:t>
                          </a:r>
                          <a:r>
                            <a:rPr lang="en-US" altLang="zh-CN" baseline="0" dirty="0" smtClean="0">
                              <a:latin typeface="华文中宋" panose="02010600040101010101" pitchFamily="2" charset="-122"/>
                              <a:ea typeface="华文中宋" panose="02010600040101010101" pitchFamily="2" charset="-122"/>
                            </a:rPr>
                            <a:t>, V</a:t>
                          </a:r>
                          <a:r>
                            <a:rPr lang="en-US" altLang="zh-CN" baseline="-25000" dirty="0" smtClean="0">
                              <a:latin typeface="华文中宋" panose="02010600040101010101" pitchFamily="2" charset="-122"/>
                              <a:ea typeface="华文中宋" panose="02010600040101010101" pitchFamily="2" charset="-122"/>
                            </a:rPr>
                            <a:t>5</a:t>
                          </a:r>
                          <a:r>
                            <a:rPr lang="en-US" altLang="zh-CN" baseline="0" dirty="0" smtClean="0">
                              <a:latin typeface="华文中宋" panose="02010600040101010101" pitchFamily="2" charset="-122"/>
                              <a:ea typeface="华文中宋" panose="02010600040101010101" pitchFamily="2" charset="-122"/>
                            </a:rPr>
                            <a:t>}</a:t>
                          </a:r>
                          <a:endParaRPr lang="zh-CN" altLang="en-US" baseline="0" dirty="0" smtClean="0">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a:latin typeface="华文中宋" panose="02010600040101010101" pitchFamily="2" charset="-122"/>
                            <a:ea typeface="华文中宋" panose="02010600040101010101" pitchFamily="2" charset="-122"/>
                          </a:endParaRPr>
                        </a:p>
                      </a:txBody>
                      <a:tcPr anchor="ctr"/>
                    </a:tc>
                    <a:tc>
                      <a:txBody>
                        <a:bodyPr/>
                        <a:lstStyle/>
                        <a:p>
                          <a:pPr algn="ctr"/>
                          <a:endParaRPr lang="zh-CN" altLang="en-US" dirty="0">
                            <a:latin typeface="华文中宋" panose="02010600040101010101" pitchFamily="2" charset="-122"/>
                            <a:ea typeface="华文中宋" panose="02010600040101010101" pitchFamily="2" charset="-122"/>
                          </a:endParaRPr>
                        </a:p>
                      </a:txBody>
                      <a:tcPr anchor="ctr"/>
                    </a:tc>
                  </a:tr>
                </a:tbl>
              </a:graphicData>
            </a:graphic>
          </p:graphicFrame>
        </mc:Fallback>
      </mc:AlternateContent>
      <mc:AlternateContent xmlns:mc="http://schemas.openxmlformats.org/markup-compatibility/2006" xmlns:a14="http://schemas.microsoft.com/office/drawing/2010/main">
        <mc:Choice Requires="a14">
          <p:sp>
            <p:nvSpPr>
              <p:cNvPr id="39" name="文本框 38"/>
              <p:cNvSpPr txBox="1"/>
              <p:nvPr/>
            </p:nvSpPr>
            <p:spPr>
              <a:xfrm>
                <a:off x="483908" y="1687719"/>
                <a:ext cx="3042500" cy="15276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50</m:t>
                                      </m:r>
                                    </m:e>
                                    <m:e>
                                      <m:r>
                                        <a:rPr lang="en-US" altLang="zh-CN" b="0" i="1" smtClean="0">
                                          <a:latin typeface="Cambria Math" panose="02040503050406030204" pitchFamily="18" charset="0"/>
                                        </a:rPr>
                                        <m:t>10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15</m:t>
                                      </m:r>
                                    </m:e>
                                  </m:mr>
                                </m:m>
                              </m:e>
                              <m:e>
                                <m:m>
                                  <m:mPr>
                                    <m:mcs>
                                      <m:mc>
                                        <m:mcPr>
                                          <m:count m:val="2"/>
                                          <m:mcJc m:val="center"/>
                                        </m:mcPr>
                                      </m:mc>
                                    </m:mcs>
                                    <m:ctrlPr>
                                      <a:rPr lang="en-US" altLang="zh-CN" i="1" smtClean="0">
                                        <a:latin typeface="Cambria Math" panose="02040503050406030204" pitchFamily="18" charset="0"/>
                                      </a:rPr>
                                    </m:ctrlPr>
                                  </m:mP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ea typeface="Cambria Math" panose="02040503050406030204" pitchFamily="18" charset="0"/>
                                                    </a:rPr>
                                                    <m:t>5</m:t>
                                                  </m:r>
                                                </m:e>
                                                <m:e>
                                                  <m:r>
                                                    <a:rPr lang="en-US" altLang="zh-CN" b="0" i="1" smtClean="0">
                                                      <a:latin typeface="Cambria Math" panose="02040503050406030204" pitchFamily="18" charset="0"/>
                                                      <a:ea typeface="Cambria Math" panose="02040503050406030204" pitchFamily="18" charset="0"/>
                                                    </a:rPr>
                                                    <m:t>  </m:t>
                                                  </m:r>
                                                  <m:r>
                                                    <m:rPr>
                                                      <m:brk m:alnAt="7"/>
                                                    </m:rPr>
                                                    <a:rPr lang="en-US" altLang="zh-CN" i="1">
                                                      <a:latin typeface="Cambria Math" panose="02040503050406030204" pitchFamily="18" charset="0"/>
                                                      <a:ea typeface="Cambria Math" panose="02040503050406030204" pitchFamily="18" charset="0"/>
                                                    </a:rPr>
                                                    <m:t>∞</m:t>
                                                  </m:r>
                                                </m:e>
                                              </m:mr>
                                            </m:m>
                                          </m:e>
                                        </m:mr>
                                      </m:m>
                                    </m:e>
                                  </m:mr>
                                </m:m>
                              </m:e>
                            </m:mr>
                            <m:m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0</m:t>
                                      </m:r>
                                    </m:e>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mr>
                                      </m:m>
                                    </m:e>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ea typeface="Cambria Math" panose="02040503050406030204" pitchFamily="18" charset="0"/>
                                              </a:rPr>
                                              <m:t>20</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mr>
                                      </m:m>
                                    </m:e>
                                    <m:e>
                                      <m:m>
                                        <m:mPr>
                                          <m:mcs>
                                            <m:mc>
                                              <m:mcPr>
                                                <m:count m:val="1"/>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mr>
                                      </m:m>
                                    </m:e>
                                  </m:mr>
                                </m:m>
                              </m:e>
                              <m:e>
                                <m:m>
                                  <m:mPr>
                                    <m:mcs>
                                      <m:mc>
                                        <m:mcPr>
                                          <m:count m:val="2"/>
                                          <m:mcJc m:val="center"/>
                                        </m:mcPr>
                                      </m:mc>
                                    </m:mcs>
                                    <m:ctrlPr>
                                      <a:rPr lang="en-US" altLang="zh-CN" i="1" smtClean="0">
                                        <a:latin typeface="Cambria Math" panose="02040503050406030204" pitchFamily="18" charset="0"/>
                                      </a:rPr>
                                    </m:ctrlPr>
                                  </m:mPr>
                                  <m:mr>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rPr>
                                              <m:t>15</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mr>
                                              <m:mr>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ea typeface="Cambria Math" panose="02040503050406030204" pitchFamily="18" charset="0"/>
                                                          </a:rPr>
                                                          <m:t>30</m:t>
                                                        </m:r>
                                                      </m:e>
                                                    </m:mr>
                                                    <m:mr>
                                                      <m:e>
                                                        <m:r>
                                                          <a:rPr lang="en-US" altLang="zh-CN" b="0" i="1" smtClean="0">
                                                            <a:latin typeface="Cambria Math" panose="02040503050406030204" pitchFamily="18" charset="0"/>
                                                          </a:rPr>
                                                          <m:t>3</m:t>
                                                        </m:r>
                                                      </m:e>
                                                    </m:mr>
                                                  </m:m>
                                                </m:e>
                                              </m:mr>
                                            </m:m>
                                          </m:e>
                                        </m:mr>
                                      </m:m>
                                    </m:e>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e>
                                                  <m:r>
                                                    <a:rPr lang="en-US" altLang="zh-CN" i="1" smtClean="0">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3</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4</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mr>
                                                  </m:m>
                                                </m:e>
                                              </m:mr>
                                            </m:m>
                                          </m:e>
                                        </m:mr>
                                      </m:m>
                                    </m:e>
                                  </m:mr>
                                </m:m>
                              </m:e>
                            </m:mr>
                          </m:m>
                        </m:e>
                      </m:d>
                    </m:oMath>
                  </m:oMathPara>
                </a14:m>
                <a:endParaRPr lang="zh-CN" altLang="en-US" dirty="0"/>
              </a:p>
            </p:txBody>
          </p:sp>
        </mc:Choice>
        <mc:Fallback xmlns="">
          <p:sp>
            <p:nvSpPr>
              <p:cNvPr id="39" name="文本框 38"/>
              <p:cNvSpPr txBox="1">
                <a:spLocks noRot="1" noChangeAspect="1" noMove="1" noResize="1" noEditPoints="1" noAdjustHandles="1" noChangeArrowheads="1" noChangeShapeType="1" noTextEdit="1"/>
              </p:cNvSpPr>
              <p:nvPr/>
            </p:nvSpPr>
            <p:spPr>
              <a:xfrm>
                <a:off x="483908" y="1687719"/>
                <a:ext cx="3042500" cy="1527662"/>
              </a:xfrm>
              <a:prstGeom prst="rect">
                <a:avLst/>
              </a:prstGeom>
              <a:blipFill rotWithShape="0">
                <a:blip r:embed="rId3" cstate="print"/>
                <a:stretch>
                  <a:fillRect/>
                </a:stretch>
              </a:blipFill>
            </p:spPr>
            <p:txBody>
              <a:bodyPr/>
              <a:lstStyle/>
              <a:p>
                <a:r>
                  <a:rPr lang="zh-CN" altLang="en-US">
                    <a:noFill/>
                  </a:rPr>
                  <a:t> </a:t>
                </a:r>
              </a:p>
            </p:txBody>
          </p:sp>
        </mc:Fallback>
      </mc:AlternateContent>
      <p:sp>
        <p:nvSpPr>
          <p:cNvPr id="40" name="文本框 39"/>
          <p:cNvSpPr txBox="1"/>
          <p:nvPr/>
        </p:nvSpPr>
        <p:spPr>
          <a:xfrm>
            <a:off x="537769" y="1349866"/>
            <a:ext cx="2714486" cy="502702"/>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a:p>
            <a:endParaRPr lang="zh-CN" altLang="en-US" sz="1600" baseline="-25000" dirty="0">
              <a:latin typeface="华文中宋" panose="02010600040101010101" pitchFamily="2" charset="-122"/>
              <a:ea typeface="华文中宋" panose="02010600040101010101" pitchFamily="2" charset="-122"/>
            </a:endParaRPr>
          </a:p>
        </p:txBody>
      </p:sp>
      <p:sp>
        <p:nvSpPr>
          <p:cNvPr id="41" name="文本框 40"/>
          <p:cNvSpPr txBox="1"/>
          <p:nvPr/>
        </p:nvSpPr>
        <p:spPr>
          <a:xfrm>
            <a:off x="183098" y="1665606"/>
            <a:ext cx="535986" cy="1569660"/>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a:t>
            </a:r>
            <a:endParaRPr lang="zh-CN" altLang="en-US" sz="1600" baseline="-250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p:txBody>
      </p:sp>
      <p:cxnSp>
        <p:nvCxnSpPr>
          <p:cNvPr id="35" name="直接连接符 34"/>
          <p:cNvCxnSpPr>
            <a:stCxn id="10" idx="4"/>
            <a:endCxn id="6" idx="0"/>
          </p:cNvCxnSpPr>
          <p:nvPr/>
        </p:nvCxnSpPr>
        <p:spPr bwMode="auto">
          <a:xfrm>
            <a:off x="8657012" y="2298905"/>
            <a:ext cx="0" cy="1035685"/>
          </a:xfrm>
          <a:prstGeom prst="line">
            <a:avLst/>
          </a:prstGeom>
          <a:noFill/>
          <a:ln w="38100" cap="flat" cmpd="sng" algn="ctr">
            <a:solidFill>
              <a:srgbClr val="1B10FC"/>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文本框 41"/>
          <p:cNvSpPr txBox="1"/>
          <p:nvPr/>
        </p:nvSpPr>
        <p:spPr>
          <a:xfrm>
            <a:off x="8635826" y="2639954"/>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8927874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最短路径算法：</a:t>
            </a:r>
            <a:r>
              <a:rPr lang="en-US" altLang="zh-CN" dirty="0"/>
              <a:t>Dijkstra</a:t>
            </a:r>
            <a:endParaRPr lang="zh-CN" altLang="en-US" dirty="0"/>
          </a:p>
        </p:txBody>
      </p:sp>
      <p:sp>
        <p:nvSpPr>
          <p:cNvPr id="3" name="内容占位符 2"/>
          <p:cNvSpPr>
            <a:spLocks noGrp="1"/>
          </p:cNvSpPr>
          <p:nvPr>
            <p:ph idx="1"/>
          </p:nvPr>
        </p:nvSpPr>
        <p:spPr>
          <a:xfrm>
            <a:off x="177420" y="1341439"/>
            <a:ext cx="8761863" cy="3558108"/>
          </a:xfrm>
        </p:spPr>
        <p:txBody>
          <a:bodyPr/>
          <a:lstStyle/>
          <a:p>
            <a:r>
              <a:rPr lang="en-US" altLang="zh-CN" dirty="0"/>
              <a:t>Dijkstra</a:t>
            </a:r>
          </a:p>
          <a:p>
            <a:pPr lvl="1"/>
            <a:r>
              <a:rPr lang="zh-CN" altLang="en-US" dirty="0"/>
              <a:t>功能：求图中单源点到其它各顶点的最短路径</a:t>
            </a:r>
            <a:endParaRPr lang="en-US" altLang="zh-CN" dirty="0"/>
          </a:p>
          <a:p>
            <a:pPr lvl="1"/>
            <a:r>
              <a:rPr lang="zh-CN" altLang="en-US" dirty="0"/>
              <a:t>依据：</a:t>
            </a:r>
            <a:r>
              <a:rPr lang="zh-CN" altLang="en-US" dirty="0">
                <a:solidFill>
                  <a:srgbClr val="0000FF"/>
                </a:solidFill>
              </a:rPr>
              <a:t>若（</a:t>
            </a:r>
            <a:r>
              <a:rPr lang="en-US" altLang="zh-CN" dirty="0">
                <a:solidFill>
                  <a:srgbClr val="0000FF"/>
                </a:solidFill>
              </a:rPr>
              <a:t>V</a:t>
            </a:r>
            <a:r>
              <a:rPr lang="en-US" altLang="zh-CN" baseline="-25000" dirty="0">
                <a:solidFill>
                  <a:srgbClr val="0000FF"/>
                </a:solidFill>
              </a:rPr>
              <a:t>i</a:t>
            </a:r>
            <a:r>
              <a:rPr lang="en-US" altLang="zh-CN" dirty="0">
                <a:solidFill>
                  <a:srgbClr val="0000FF"/>
                </a:solidFill>
              </a:rPr>
              <a:t>, </a:t>
            </a:r>
            <a:r>
              <a:rPr lang="en-US" altLang="zh-CN" dirty="0" err="1">
                <a:solidFill>
                  <a:srgbClr val="0000FF"/>
                </a:solidFill>
              </a:rPr>
              <a:t>V</a:t>
            </a:r>
            <a:r>
              <a:rPr lang="en-US" altLang="zh-CN" baseline="-25000" dirty="0" err="1">
                <a:solidFill>
                  <a:srgbClr val="0000FF"/>
                </a:solidFill>
              </a:rPr>
              <a:t>x</a:t>
            </a:r>
            <a:r>
              <a:rPr lang="en-US" altLang="zh-CN" dirty="0">
                <a:solidFill>
                  <a:srgbClr val="0000FF"/>
                </a:solidFill>
              </a:rPr>
              <a:t>,…,</a:t>
            </a:r>
            <a:r>
              <a:rPr lang="en-US" altLang="zh-CN" dirty="0" err="1">
                <a:solidFill>
                  <a:srgbClr val="0000FF"/>
                </a:solidFill>
              </a:rPr>
              <a:t>V</a:t>
            </a:r>
            <a:r>
              <a:rPr lang="en-US" altLang="zh-CN" baseline="-25000" dirty="0" err="1">
                <a:solidFill>
                  <a:srgbClr val="0000FF"/>
                </a:solidFill>
              </a:rPr>
              <a:t>y</a:t>
            </a:r>
            <a:r>
              <a:rPr lang="en-US" altLang="zh-CN" dirty="0">
                <a:solidFill>
                  <a:srgbClr val="0000FF"/>
                </a:solidFill>
              </a:rPr>
              <a:t>, </a:t>
            </a:r>
            <a:r>
              <a:rPr lang="en-US" altLang="zh-CN" dirty="0" err="1">
                <a:solidFill>
                  <a:srgbClr val="0000FF"/>
                </a:solidFill>
              </a:rPr>
              <a:t>V</a:t>
            </a:r>
            <a:r>
              <a:rPr lang="en-US" altLang="zh-CN" baseline="-25000" dirty="0" err="1">
                <a:solidFill>
                  <a:srgbClr val="0000FF"/>
                </a:solidFill>
              </a:rPr>
              <a:t>k</a:t>
            </a:r>
            <a:r>
              <a:rPr lang="zh-CN" altLang="en-US" dirty="0">
                <a:solidFill>
                  <a:srgbClr val="0000FF"/>
                </a:solidFill>
              </a:rPr>
              <a:t>）是源点</a:t>
            </a:r>
            <a:r>
              <a:rPr lang="en-US" altLang="zh-CN" dirty="0">
                <a:solidFill>
                  <a:srgbClr val="0000FF"/>
                </a:solidFill>
              </a:rPr>
              <a:t>V</a:t>
            </a:r>
            <a:r>
              <a:rPr lang="en-US" altLang="zh-CN" baseline="-25000" dirty="0">
                <a:solidFill>
                  <a:srgbClr val="0000FF"/>
                </a:solidFill>
              </a:rPr>
              <a:t>i</a:t>
            </a:r>
            <a:r>
              <a:rPr lang="zh-CN" altLang="en-US" dirty="0">
                <a:solidFill>
                  <a:srgbClr val="0000FF"/>
                </a:solidFill>
              </a:rPr>
              <a:t>到</a:t>
            </a:r>
            <a:r>
              <a:rPr lang="en-US" altLang="zh-CN" dirty="0" err="1">
                <a:solidFill>
                  <a:srgbClr val="0000FF"/>
                </a:solidFill>
              </a:rPr>
              <a:t>V</a:t>
            </a:r>
            <a:r>
              <a:rPr lang="en-US" altLang="zh-CN" baseline="-25000" dirty="0" err="1">
                <a:solidFill>
                  <a:srgbClr val="0000FF"/>
                </a:solidFill>
              </a:rPr>
              <a:t>k</a:t>
            </a:r>
            <a:r>
              <a:rPr lang="zh-CN" altLang="en-US" dirty="0">
                <a:solidFill>
                  <a:srgbClr val="0000FF"/>
                </a:solidFill>
              </a:rPr>
              <a:t>的最短路径（其必是简单路径）</a:t>
            </a:r>
            <a:r>
              <a:rPr lang="en-US" altLang="zh-CN" dirty="0">
                <a:solidFill>
                  <a:srgbClr val="0000FF"/>
                </a:solidFill>
              </a:rPr>
              <a:t>,</a:t>
            </a:r>
            <a:r>
              <a:rPr lang="zh-CN" altLang="en-US" dirty="0">
                <a:solidFill>
                  <a:srgbClr val="0000FF"/>
                </a:solidFill>
              </a:rPr>
              <a:t>则（</a:t>
            </a:r>
            <a:r>
              <a:rPr lang="en-US" altLang="zh-CN" dirty="0">
                <a:solidFill>
                  <a:srgbClr val="0000FF"/>
                </a:solidFill>
              </a:rPr>
              <a:t> V</a:t>
            </a:r>
            <a:r>
              <a:rPr lang="en-US" altLang="zh-CN" baseline="-25000" dirty="0">
                <a:solidFill>
                  <a:srgbClr val="0000FF"/>
                </a:solidFill>
              </a:rPr>
              <a:t>i</a:t>
            </a:r>
            <a:r>
              <a:rPr lang="en-US" altLang="zh-CN" dirty="0">
                <a:solidFill>
                  <a:srgbClr val="0000FF"/>
                </a:solidFill>
              </a:rPr>
              <a:t>, </a:t>
            </a:r>
            <a:r>
              <a:rPr lang="en-US" altLang="zh-CN" dirty="0" err="1">
                <a:solidFill>
                  <a:srgbClr val="0000FF"/>
                </a:solidFill>
              </a:rPr>
              <a:t>V</a:t>
            </a:r>
            <a:r>
              <a:rPr lang="en-US" altLang="zh-CN" baseline="-25000" dirty="0" err="1">
                <a:solidFill>
                  <a:srgbClr val="0000FF"/>
                </a:solidFill>
              </a:rPr>
              <a:t>x</a:t>
            </a:r>
            <a:r>
              <a:rPr lang="en-US" altLang="zh-CN" baseline="-25000" dirty="0">
                <a:solidFill>
                  <a:srgbClr val="0000FF"/>
                </a:solidFill>
              </a:rPr>
              <a:t> </a:t>
            </a:r>
            <a:r>
              <a:rPr lang="zh-CN" altLang="en-US" dirty="0">
                <a:solidFill>
                  <a:srgbClr val="0000FF"/>
                </a:solidFill>
              </a:rPr>
              <a:t>）、（</a:t>
            </a:r>
            <a:r>
              <a:rPr lang="en-US" altLang="zh-CN" dirty="0">
                <a:solidFill>
                  <a:srgbClr val="0000FF"/>
                </a:solidFill>
              </a:rPr>
              <a:t>V</a:t>
            </a:r>
            <a:r>
              <a:rPr lang="en-US" altLang="zh-CN" baseline="-25000" dirty="0">
                <a:solidFill>
                  <a:srgbClr val="0000FF"/>
                </a:solidFill>
              </a:rPr>
              <a:t>i</a:t>
            </a:r>
            <a:r>
              <a:rPr lang="en-US" altLang="zh-CN" dirty="0">
                <a:solidFill>
                  <a:srgbClr val="0000FF"/>
                </a:solidFill>
              </a:rPr>
              <a:t>, </a:t>
            </a:r>
            <a:r>
              <a:rPr lang="en-US" altLang="zh-CN" dirty="0" err="1">
                <a:solidFill>
                  <a:srgbClr val="0000FF"/>
                </a:solidFill>
              </a:rPr>
              <a:t>V</a:t>
            </a:r>
            <a:r>
              <a:rPr lang="en-US" altLang="zh-CN" baseline="-25000" dirty="0" err="1">
                <a:solidFill>
                  <a:srgbClr val="0000FF"/>
                </a:solidFill>
              </a:rPr>
              <a:t>x</a:t>
            </a:r>
            <a:r>
              <a:rPr lang="en-US" altLang="zh-CN" dirty="0">
                <a:solidFill>
                  <a:srgbClr val="0000FF"/>
                </a:solidFill>
              </a:rPr>
              <a:t>,…, </a:t>
            </a:r>
            <a:r>
              <a:rPr lang="en-US" altLang="zh-CN" dirty="0" err="1">
                <a:solidFill>
                  <a:srgbClr val="0000FF"/>
                </a:solidFill>
              </a:rPr>
              <a:t>V</a:t>
            </a:r>
            <a:r>
              <a:rPr lang="en-US" altLang="zh-CN" baseline="-25000" dirty="0" err="1">
                <a:solidFill>
                  <a:srgbClr val="0000FF"/>
                </a:solidFill>
              </a:rPr>
              <a:t>y</a:t>
            </a:r>
            <a:r>
              <a:rPr lang="zh-CN" altLang="en-US" dirty="0">
                <a:solidFill>
                  <a:srgbClr val="0000FF"/>
                </a:solidFill>
              </a:rPr>
              <a:t>）必是源点</a:t>
            </a:r>
            <a:r>
              <a:rPr lang="en-US" altLang="zh-CN" dirty="0">
                <a:solidFill>
                  <a:srgbClr val="0000FF"/>
                </a:solidFill>
              </a:rPr>
              <a:t>V</a:t>
            </a:r>
            <a:r>
              <a:rPr lang="en-US" altLang="zh-CN" baseline="-25000" dirty="0">
                <a:solidFill>
                  <a:srgbClr val="0000FF"/>
                </a:solidFill>
              </a:rPr>
              <a:t>i</a:t>
            </a:r>
            <a:r>
              <a:rPr lang="zh-CN" altLang="en-US" dirty="0">
                <a:solidFill>
                  <a:srgbClr val="0000FF"/>
                </a:solidFill>
              </a:rPr>
              <a:t>分别到</a:t>
            </a:r>
            <a:r>
              <a:rPr lang="en-US" altLang="zh-CN" dirty="0" err="1">
                <a:solidFill>
                  <a:srgbClr val="0000FF"/>
                </a:solidFill>
              </a:rPr>
              <a:t>V</a:t>
            </a:r>
            <a:r>
              <a:rPr lang="en-US" altLang="zh-CN" baseline="-25000" dirty="0" err="1">
                <a:solidFill>
                  <a:srgbClr val="0000FF"/>
                </a:solidFill>
              </a:rPr>
              <a:t>x</a:t>
            </a:r>
            <a:r>
              <a:rPr lang="en-US" altLang="zh-CN" dirty="0">
                <a:solidFill>
                  <a:srgbClr val="0000FF"/>
                </a:solidFill>
              </a:rPr>
              <a:t>, </a:t>
            </a:r>
            <a:r>
              <a:rPr lang="en-US" altLang="zh-CN" dirty="0" err="1">
                <a:solidFill>
                  <a:srgbClr val="0000FF"/>
                </a:solidFill>
              </a:rPr>
              <a:t>V</a:t>
            </a:r>
            <a:r>
              <a:rPr lang="en-US" altLang="zh-CN" baseline="-25000" dirty="0" err="1">
                <a:solidFill>
                  <a:srgbClr val="0000FF"/>
                </a:solidFill>
              </a:rPr>
              <a:t>y</a:t>
            </a:r>
            <a:r>
              <a:rPr lang="zh-CN" altLang="en-US" dirty="0">
                <a:solidFill>
                  <a:srgbClr val="0000FF"/>
                </a:solidFill>
              </a:rPr>
              <a:t>的最短路径</a:t>
            </a:r>
            <a:endParaRPr lang="en-US" altLang="zh-CN" dirty="0">
              <a:solidFill>
                <a:srgbClr val="0000FF"/>
              </a:solidFill>
            </a:endParaRPr>
          </a:p>
          <a:p>
            <a:pPr lvl="1"/>
            <a:r>
              <a:rPr lang="zh-CN" altLang="en-US" dirty="0"/>
              <a:t>策略：依次求源点</a:t>
            </a:r>
            <a:r>
              <a:rPr lang="en-US" altLang="zh-CN" dirty="0"/>
              <a:t>V</a:t>
            </a:r>
            <a:r>
              <a:rPr lang="en-US" altLang="zh-CN" baseline="-25000" dirty="0"/>
              <a:t>i</a:t>
            </a:r>
            <a:r>
              <a:rPr lang="zh-CN" altLang="en-US" dirty="0"/>
              <a:t>到各顶点最短路径中的</a:t>
            </a:r>
            <a:r>
              <a:rPr lang="zh-CN" altLang="en-US" dirty="0">
                <a:solidFill>
                  <a:srgbClr val="0000FF"/>
                </a:solidFill>
              </a:rPr>
              <a:t>“最短”路径；</a:t>
            </a:r>
            <a:r>
              <a:rPr lang="zh-CN" altLang="en-US" dirty="0"/>
              <a:t>即若（</a:t>
            </a:r>
            <a:r>
              <a:rPr lang="en-US" altLang="zh-CN" dirty="0"/>
              <a:t> V</a:t>
            </a:r>
            <a:r>
              <a:rPr lang="en-US" altLang="zh-CN" baseline="-25000" dirty="0"/>
              <a:t>i</a:t>
            </a:r>
            <a:r>
              <a:rPr lang="en-US" altLang="zh-CN" dirty="0"/>
              <a:t>, </a:t>
            </a:r>
            <a:r>
              <a:rPr lang="en-US" altLang="zh-CN" dirty="0" err="1"/>
              <a:t>V</a:t>
            </a:r>
            <a:r>
              <a:rPr lang="en-US" altLang="zh-CN" baseline="-25000" dirty="0" err="1"/>
              <a:t>x</a:t>
            </a:r>
            <a:r>
              <a:rPr lang="en-US" altLang="zh-CN" baseline="-25000" dirty="0"/>
              <a:t> </a:t>
            </a:r>
            <a:r>
              <a:rPr lang="zh-CN" altLang="en-US" dirty="0"/>
              <a:t>）已知， 则（</a:t>
            </a:r>
            <a:r>
              <a:rPr lang="en-US" altLang="zh-CN" dirty="0"/>
              <a:t>V</a:t>
            </a:r>
            <a:r>
              <a:rPr lang="en-US" altLang="zh-CN" baseline="-25000" dirty="0"/>
              <a:t>i</a:t>
            </a:r>
            <a:r>
              <a:rPr lang="en-US" altLang="zh-CN" dirty="0"/>
              <a:t>, </a:t>
            </a:r>
            <a:r>
              <a:rPr lang="en-US" altLang="zh-CN" dirty="0" err="1"/>
              <a:t>V</a:t>
            </a:r>
            <a:r>
              <a:rPr lang="en-US" altLang="zh-CN" baseline="-25000" dirty="0" err="1"/>
              <a:t>x</a:t>
            </a:r>
            <a:r>
              <a:rPr lang="en-US" altLang="zh-CN" dirty="0"/>
              <a:t>,…, </a:t>
            </a:r>
            <a:r>
              <a:rPr lang="en-US" altLang="zh-CN" dirty="0" err="1"/>
              <a:t>V</a:t>
            </a:r>
            <a:r>
              <a:rPr lang="en-US" altLang="zh-CN" baseline="-25000" dirty="0" err="1"/>
              <a:t>y</a:t>
            </a:r>
            <a:r>
              <a:rPr lang="zh-CN" altLang="en-US" dirty="0"/>
              <a:t>）可求；依次， （</a:t>
            </a:r>
            <a:r>
              <a:rPr lang="en-US" altLang="zh-CN" dirty="0"/>
              <a:t>V</a:t>
            </a:r>
            <a:r>
              <a:rPr lang="en-US" altLang="zh-CN" baseline="-25000" dirty="0"/>
              <a:t>i</a:t>
            </a:r>
            <a:r>
              <a:rPr lang="en-US" altLang="zh-CN" dirty="0"/>
              <a:t>, </a:t>
            </a:r>
            <a:r>
              <a:rPr lang="en-US" altLang="zh-CN" dirty="0" err="1"/>
              <a:t>V</a:t>
            </a:r>
            <a:r>
              <a:rPr lang="en-US" altLang="zh-CN" baseline="-25000" dirty="0" err="1"/>
              <a:t>x</a:t>
            </a:r>
            <a:r>
              <a:rPr lang="en-US" altLang="zh-CN" dirty="0"/>
              <a:t>,…,</a:t>
            </a:r>
            <a:r>
              <a:rPr lang="en-US" altLang="zh-CN" dirty="0" err="1"/>
              <a:t>V</a:t>
            </a:r>
            <a:r>
              <a:rPr lang="en-US" altLang="zh-CN" baseline="-25000" dirty="0" err="1"/>
              <a:t>y</a:t>
            </a:r>
            <a:r>
              <a:rPr lang="en-US" altLang="zh-CN" dirty="0"/>
              <a:t>, </a:t>
            </a:r>
            <a:r>
              <a:rPr lang="en-US" altLang="zh-CN" dirty="0" err="1"/>
              <a:t>V</a:t>
            </a:r>
            <a:r>
              <a:rPr lang="en-US" altLang="zh-CN" baseline="-25000" dirty="0" err="1"/>
              <a:t>k</a:t>
            </a:r>
            <a:r>
              <a:rPr lang="zh-CN" altLang="en-US" dirty="0"/>
              <a:t>）可求</a:t>
            </a:r>
            <a:endParaRPr lang="en-US" altLang="zh-CN" dirty="0"/>
          </a:p>
        </p:txBody>
      </p:sp>
    </p:spTree>
    <p:extLst>
      <p:ext uri="{BB962C8B-B14F-4D97-AF65-F5344CB8AC3E}">
        <p14:creationId xmlns:p14="http://schemas.microsoft.com/office/powerpoint/2010/main" val="3805047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Dijkstra</a:t>
            </a:r>
            <a:r>
              <a:rPr lang="zh-CN" altLang="en-US" dirty="0"/>
              <a:t>算法</a:t>
            </a:r>
          </a:p>
        </p:txBody>
      </p:sp>
      <p:sp>
        <p:nvSpPr>
          <p:cNvPr id="3" name="内容占位符 2"/>
          <p:cNvSpPr>
            <a:spLocks noGrp="1"/>
          </p:cNvSpPr>
          <p:nvPr>
            <p:ph idx="1"/>
          </p:nvPr>
        </p:nvSpPr>
        <p:spPr>
          <a:xfrm>
            <a:off x="389950" y="1450620"/>
            <a:ext cx="8548438" cy="2261571"/>
          </a:xfrm>
        </p:spPr>
        <p:txBody>
          <a:bodyPr/>
          <a:lstStyle/>
          <a:p>
            <a:r>
              <a:rPr lang="en-US" altLang="zh-CN" dirty="0"/>
              <a:t>Dijkstra</a:t>
            </a:r>
            <a:r>
              <a:rPr lang="zh-CN" altLang="en-US" dirty="0"/>
              <a:t>算法涉及的存储结构</a:t>
            </a:r>
            <a:endParaRPr lang="en-US" altLang="zh-CN" dirty="0"/>
          </a:p>
          <a:p>
            <a:pPr lvl="1"/>
            <a:r>
              <a:rPr lang="zh-CN" altLang="en-US" dirty="0"/>
              <a:t>采用邻接矩阵存储图，关系矩阵的对角线初值均取</a:t>
            </a:r>
            <a:r>
              <a:rPr lang="en-US" altLang="zh-CN" dirty="0"/>
              <a:t>0</a:t>
            </a:r>
            <a:r>
              <a:rPr lang="zh-CN" altLang="en-US" dirty="0"/>
              <a:t>。算法执行过程中，</a:t>
            </a:r>
            <a:r>
              <a:rPr lang="zh-CN" altLang="en-US" dirty="0">
                <a:solidFill>
                  <a:srgbClr val="0000FF"/>
                </a:solidFill>
              </a:rPr>
              <a:t>将加入集合Ｕ中的结点在关系矩阵中的对角线元素值修改为</a:t>
            </a:r>
            <a:r>
              <a:rPr lang="en-US" altLang="zh-CN" dirty="0">
                <a:solidFill>
                  <a:srgbClr val="0000FF"/>
                </a:solidFill>
              </a:rPr>
              <a:t>1</a:t>
            </a:r>
            <a:endParaRPr lang="zh-CN" altLang="en-US" dirty="0">
              <a:solidFill>
                <a:srgbClr val="0000FF"/>
              </a:solidFill>
            </a:endParaRPr>
          </a:p>
          <a:p>
            <a:pPr lvl="1"/>
            <a:r>
              <a:rPr lang="zh-CN" altLang="en-US" dirty="0"/>
              <a:t>数组</a:t>
            </a:r>
            <a:r>
              <a:rPr lang="en-US" altLang="zh-CN" dirty="0" err="1"/>
              <a:t>dist</a:t>
            </a:r>
            <a:r>
              <a:rPr lang="zh-CN" altLang="en-US" dirty="0"/>
              <a:t>：</a:t>
            </a:r>
            <a:r>
              <a:rPr lang="en-US" altLang="zh-CN" dirty="0" err="1"/>
              <a:t>dist</a:t>
            </a:r>
            <a:r>
              <a:rPr lang="en-US" altLang="zh-CN" dirty="0"/>
              <a:t>[</a:t>
            </a:r>
            <a:r>
              <a:rPr lang="en-US" altLang="zh-CN" dirty="0" err="1"/>
              <a:t>i</a:t>
            </a:r>
            <a:r>
              <a:rPr lang="en-US" altLang="zh-CN" dirty="0"/>
              <a:t>]</a:t>
            </a:r>
            <a:r>
              <a:rPr lang="zh-CN" altLang="en-US" dirty="0"/>
              <a:t>存放</a:t>
            </a:r>
            <a:r>
              <a:rPr lang="en-US" altLang="zh-CN" dirty="0"/>
              <a:t>v</a:t>
            </a:r>
            <a:r>
              <a:rPr lang="en-US" altLang="zh-CN" baseline="-25000" dirty="0"/>
              <a:t>0</a:t>
            </a:r>
            <a:r>
              <a:rPr lang="zh-CN" altLang="en-US" dirty="0"/>
              <a:t>到</a:t>
            </a:r>
            <a:r>
              <a:rPr lang="en-US" altLang="zh-CN" dirty="0"/>
              <a:t>v</a:t>
            </a:r>
            <a:r>
              <a:rPr lang="en-US" altLang="zh-CN" baseline="-25000" dirty="0"/>
              <a:t>i</a:t>
            </a:r>
            <a:r>
              <a:rPr lang="zh-CN" altLang="en-US" dirty="0"/>
              <a:t>的最短路径及其最短路径长度</a:t>
            </a:r>
          </a:p>
        </p:txBody>
      </p:sp>
      <p:sp>
        <p:nvSpPr>
          <p:cNvPr id="4" name="矩形 3"/>
          <p:cNvSpPr/>
          <p:nvPr/>
        </p:nvSpPr>
        <p:spPr>
          <a:xfrm>
            <a:off x="452354" y="4004441"/>
            <a:ext cx="8423631" cy="2400657"/>
          </a:xfrm>
          <a:prstGeom prst="rect">
            <a:avLst/>
          </a:prstGeom>
          <a:solidFill>
            <a:schemeClr val="bg1">
              <a:lumMod val="90000"/>
            </a:schemeClr>
          </a:solidFill>
        </p:spPr>
        <p:txBody>
          <a:bodyPr wrap="square">
            <a:spAutoFit/>
          </a:bodyPr>
          <a:lstStyle/>
          <a:p>
            <a:pPr>
              <a:lnSpc>
                <a:spcPts val="3000"/>
              </a:lnSpc>
            </a:pPr>
            <a:r>
              <a:rPr lang="en-US" altLang="zh-CN" sz="2000" dirty="0" err="1">
                <a:latin typeface="华文中宋" panose="02010600040101010101" pitchFamily="2" charset="-122"/>
                <a:ea typeface="华文中宋" panose="02010600040101010101" pitchFamily="2" charset="-122"/>
              </a:rPr>
              <a:t>typedef</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struct</a:t>
            </a:r>
            <a:r>
              <a:rPr lang="en-US" altLang="zh-CN" sz="2000" dirty="0">
                <a:latin typeface="华文中宋" panose="02010600040101010101" pitchFamily="2" charset="-122"/>
                <a:ea typeface="华文中宋" panose="02010600040101010101" pitchFamily="2" charset="-122"/>
              </a:rPr>
              <a:t> {</a:t>
            </a:r>
          </a:p>
          <a:p>
            <a:pPr>
              <a:lnSpc>
                <a:spcPts val="3000"/>
              </a:lnSpc>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AdjType</a:t>
            </a:r>
            <a:r>
              <a:rPr lang="en-US" altLang="zh-CN" sz="2000" dirty="0">
                <a:latin typeface="华文中宋" panose="02010600040101010101" pitchFamily="2" charset="-122"/>
                <a:ea typeface="华文中宋" panose="02010600040101010101" pitchFamily="2" charset="-122"/>
              </a:rPr>
              <a:t> length;   //</a:t>
            </a:r>
            <a:r>
              <a:rPr lang="zh-CN" altLang="en-US" sz="2000" dirty="0">
                <a:latin typeface="华文中宋" panose="02010600040101010101" pitchFamily="2" charset="-122"/>
                <a:ea typeface="华文中宋" panose="02010600040101010101" pitchFamily="2" charset="-122"/>
              </a:rPr>
              <a:t>最短路径长度</a:t>
            </a:r>
            <a:endParaRPr lang="en-US" altLang="zh-CN" sz="2000" dirty="0">
              <a:latin typeface="华文中宋" panose="02010600040101010101" pitchFamily="2" charset="-122"/>
              <a:ea typeface="华文中宋" panose="02010600040101010101" pitchFamily="2" charset="-122"/>
            </a:endParaRPr>
          </a:p>
          <a:p>
            <a:pPr>
              <a:lnSpc>
                <a:spcPts val="3000"/>
              </a:lnSpc>
            </a:pP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prevex</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从</a:t>
            </a:r>
            <a:r>
              <a:rPr lang="en-US" altLang="zh-CN" sz="2000" dirty="0">
                <a:latin typeface="华文中宋" panose="02010600040101010101" pitchFamily="2" charset="-122"/>
                <a:ea typeface="华文中宋" panose="02010600040101010101" pitchFamily="2" charset="-122"/>
              </a:rPr>
              <a:t>v</a:t>
            </a:r>
            <a:r>
              <a:rPr lang="en-US" altLang="zh-CN" sz="2000" baseline="-25000" dirty="0">
                <a:latin typeface="华文中宋" panose="02010600040101010101" pitchFamily="2" charset="-122"/>
                <a:ea typeface="华文中宋" panose="02010600040101010101" pitchFamily="2" charset="-122"/>
              </a:rPr>
              <a:t>0</a:t>
            </a:r>
            <a:r>
              <a:rPr lang="zh-CN" altLang="en-US" sz="2000" dirty="0">
                <a:latin typeface="华文中宋" panose="02010600040101010101" pitchFamily="2" charset="-122"/>
                <a:ea typeface="华文中宋" panose="02010600040101010101" pitchFamily="2" charset="-122"/>
              </a:rPr>
              <a:t>到达</a:t>
            </a:r>
            <a:r>
              <a:rPr lang="en-US" altLang="zh-CN" sz="2000" dirty="0">
                <a:latin typeface="华文中宋" panose="02010600040101010101" pitchFamily="2" charset="-122"/>
                <a:ea typeface="华文中宋" panose="02010600040101010101" pitchFamily="2" charset="-122"/>
              </a:rPr>
              <a:t>v</a:t>
            </a:r>
            <a:r>
              <a:rPr lang="en-US" altLang="zh-CN" sz="2000" baseline="-25000" dirty="0">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=1,2,…n-1)</a:t>
            </a:r>
            <a:r>
              <a:rPr lang="zh-CN" altLang="en-US" sz="2000" dirty="0">
                <a:latin typeface="华文中宋" panose="02010600040101010101" pitchFamily="2" charset="-122"/>
                <a:ea typeface="华文中宋" panose="02010600040101010101" pitchFamily="2" charset="-122"/>
              </a:rPr>
              <a:t>的最短路径上</a:t>
            </a:r>
            <a:r>
              <a:rPr lang="en-US" altLang="zh-CN" sz="2000" dirty="0">
                <a:latin typeface="华文中宋" panose="02010600040101010101" pitchFamily="2" charset="-122"/>
                <a:ea typeface="华文中宋" panose="02010600040101010101" pitchFamily="2" charset="-122"/>
              </a:rPr>
              <a:t>v</a:t>
            </a:r>
            <a:r>
              <a:rPr lang="en-US" altLang="zh-CN" sz="2000" baseline="-25000" dirty="0">
                <a:latin typeface="华文中宋" panose="02010600040101010101" pitchFamily="2" charset="-122"/>
                <a:ea typeface="华文中宋" panose="02010600040101010101" pitchFamily="2" charset="-122"/>
              </a:rPr>
              <a:t>i</a:t>
            </a:r>
            <a:r>
              <a:rPr lang="zh-CN" altLang="en-US" sz="2000" dirty="0">
                <a:latin typeface="华文中宋" panose="02010600040101010101" pitchFamily="2" charset="-122"/>
                <a:ea typeface="华文中宋" panose="02010600040101010101" pitchFamily="2" charset="-122"/>
              </a:rPr>
              <a:t>的前驱顶点</a:t>
            </a:r>
            <a:endParaRPr lang="en-US" altLang="zh-CN" sz="2000" dirty="0">
              <a:latin typeface="华文中宋" panose="02010600040101010101" pitchFamily="2" charset="-122"/>
              <a:ea typeface="华文中宋" panose="02010600040101010101" pitchFamily="2" charset="-122"/>
            </a:endParaRPr>
          </a:p>
          <a:p>
            <a:pPr>
              <a:lnSpc>
                <a:spcPts val="3000"/>
              </a:lnSpc>
            </a:pPr>
            <a:r>
              <a:rPr lang="en-US" altLang="zh-CN" sz="2000" dirty="0">
                <a:latin typeface="华文中宋" panose="02010600040101010101" pitchFamily="2" charset="-122"/>
                <a:ea typeface="华文中宋" panose="02010600040101010101" pitchFamily="2" charset="-122"/>
              </a:rPr>
              <a:t>}Path;</a:t>
            </a:r>
          </a:p>
          <a:p>
            <a:pPr>
              <a:lnSpc>
                <a:spcPts val="3000"/>
              </a:lnSpc>
            </a:pPr>
            <a:endParaRPr lang="en-US" altLang="zh-CN" sz="2000" dirty="0">
              <a:latin typeface="华文中宋" panose="02010600040101010101" pitchFamily="2" charset="-122"/>
              <a:ea typeface="华文中宋" panose="02010600040101010101" pitchFamily="2" charset="-122"/>
            </a:endParaRPr>
          </a:p>
          <a:p>
            <a:pPr>
              <a:lnSpc>
                <a:spcPts val="3000"/>
              </a:lnSpc>
            </a:pPr>
            <a:r>
              <a:rPr lang="en-US" altLang="zh-CN" sz="2000" dirty="0">
                <a:latin typeface="华文中宋" panose="02010600040101010101" pitchFamily="2" charset="-122"/>
                <a:ea typeface="华文中宋" panose="02010600040101010101" pitchFamily="2" charset="-122"/>
              </a:rPr>
              <a:t>Path *</a:t>
            </a:r>
            <a:r>
              <a:rPr lang="en-US" altLang="zh-CN" sz="2000" dirty="0" err="1">
                <a:latin typeface="华文中宋" panose="02010600040101010101" pitchFamily="2" charset="-122"/>
                <a:ea typeface="华文中宋" panose="02010600040101010101" pitchFamily="2" charset="-122"/>
              </a:rPr>
              <a:t>dist</a:t>
            </a:r>
            <a:r>
              <a:rPr lang="en-US" altLang="zh-CN" sz="2000"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31865805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Dijkstra</a:t>
            </a:r>
            <a:r>
              <a:rPr lang="zh-CN" altLang="en-US" dirty="0"/>
              <a:t>算法</a:t>
            </a:r>
          </a:p>
        </p:txBody>
      </p:sp>
      <p:sp>
        <p:nvSpPr>
          <p:cNvPr id="3" name="内容占位符 2"/>
          <p:cNvSpPr>
            <a:spLocks noGrp="1"/>
          </p:cNvSpPr>
          <p:nvPr>
            <p:ph idx="1"/>
          </p:nvPr>
        </p:nvSpPr>
        <p:spPr>
          <a:xfrm>
            <a:off x="452354" y="1341438"/>
            <a:ext cx="8439398" cy="4784725"/>
          </a:xfrm>
        </p:spPr>
        <p:txBody>
          <a:bodyPr/>
          <a:lstStyle/>
          <a:p>
            <a:r>
              <a:rPr lang="zh-CN" altLang="en-US" dirty="0"/>
              <a:t>对当前获取的各顶点最短距离的修正方法</a:t>
            </a:r>
          </a:p>
          <a:p>
            <a:pPr lvl="1"/>
            <a:r>
              <a:rPr lang="zh-CN" altLang="en-US" dirty="0"/>
              <a:t>以新加入顶点</a:t>
            </a:r>
            <a:r>
              <a:rPr lang="en-US" altLang="zh-CN" dirty="0" err="1"/>
              <a:t>V</a:t>
            </a:r>
            <a:r>
              <a:rPr lang="en-US" altLang="zh-CN" baseline="-25000" dirty="0" err="1"/>
              <a:t>min</a:t>
            </a:r>
            <a:r>
              <a:rPr lang="zh-CN" altLang="en-US" dirty="0"/>
              <a:t>为中间顶点，若</a:t>
            </a:r>
            <a:endParaRPr lang="en-US" altLang="zh-CN" dirty="0"/>
          </a:p>
          <a:p>
            <a:pPr marL="368300" lvl="1" indent="0">
              <a:buNone/>
            </a:pPr>
            <a:r>
              <a:rPr lang="en-US" altLang="zh-CN" dirty="0"/>
              <a:t>   </a:t>
            </a:r>
            <a:r>
              <a:rPr lang="en-US" altLang="zh-CN" dirty="0" err="1"/>
              <a:t>dist</a:t>
            </a:r>
            <a:r>
              <a:rPr lang="en-US" altLang="zh-CN" dirty="0"/>
              <a:t>[</a:t>
            </a:r>
            <a:r>
              <a:rPr lang="en-US" altLang="zh-CN" dirty="0" err="1"/>
              <a:t>i</a:t>
            </a:r>
            <a:r>
              <a:rPr lang="en-US" altLang="zh-CN" dirty="0"/>
              <a:t>].length&gt;</a:t>
            </a:r>
            <a:r>
              <a:rPr lang="en-US" altLang="zh-CN" dirty="0" err="1"/>
              <a:t>dist</a:t>
            </a:r>
            <a:r>
              <a:rPr lang="en-US" altLang="zh-CN" dirty="0"/>
              <a:t>[min].</a:t>
            </a:r>
            <a:r>
              <a:rPr lang="en-US" altLang="zh-CN" dirty="0" err="1"/>
              <a:t>length+G.arcs</a:t>
            </a:r>
            <a:r>
              <a:rPr lang="en-US" altLang="zh-CN" dirty="0"/>
              <a:t>[min][</a:t>
            </a:r>
            <a:r>
              <a:rPr lang="en-US" altLang="zh-CN" dirty="0" err="1"/>
              <a:t>i</a:t>
            </a:r>
            <a:r>
              <a:rPr lang="en-US" altLang="zh-CN" dirty="0"/>
              <a:t>]</a:t>
            </a:r>
            <a:endParaRPr lang="zh-CN" altLang="en-US" dirty="0"/>
          </a:p>
          <a:p>
            <a:pPr lvl="1"/>
            <a:r>
              <a:rPr lang="zh-CN" altLang="en-US" dirty="0"/>
              <a:t>则将到顶点</a:t>
            </a:r>
            <a:r>
              <a:rPr lang="en-US" altLang="zh-CN" dirty="0"/>
              <a:t>v</a:t>
            </a:r>
            <a:r>
              <a:rPr lang="en-US" altLang="zh-CN" baseline="-25000" dirty="0"/>
              <a:t>i</a:t>
            </a:r>
            <a:r>
              <a:rPr lang="zh-CN" altLang="en-US" dirty="0"/>
              <a:t>的距离值修改为</a:t>
            </a:r>
            <a:r>
              <a:rPr lang="en-US" altLang="zh-CN" dirty="0" err="1"/>
              <a:t>dist</a:t>
            </a:r>
            <a:r>
              <a:rPr lang="en-US" altLang="zh-CN" dirty="0"/>
              <a:t>[min].</a:t>
            </a:r>
            <a:r>
              <a:rPr lang="en-US" altLang="zh-CN" dirty="0" err="1"/>
              <a:t>length+G.arcs</a:t>
            </a:r>
            <a:r>
              <a:rPr lang="en-US" altLang="zh-CN" dirty="0"/>
              <a:t>[min][</a:t>
            </a:r>
            <a:r>
              <a:rPr lang="en-US" altLang="zh-CN" dirty="0" err="1"/>
              <a:t>i</a:t>
            </a:r>
            <a:r>
              <a:rPr lang="en-US" altLang="zh-CN" dirty="0"/>
              <a:t>]</a:t>
            </a:r>
            <a:endParaRPr lang="zh-CN" altLang="en-US" dirty="0"/>
          </a:p>
          <a:p>
            <a:pPr lvl="1"/>
            <a:r>
              <a:rPr lang="zh-CN" altLang="en-US" dirty="0"/>
              <a:t>同时修改该路径上</a:t>
            </a:r>
            <a:r>
              <a:rPr lang="en-US" altLang="zh-CN" dirty="0"/>
              <a:t>v</a:t>
            </a:r>
            <a:r>
              <a:rPr lang="en-US" altLang="zh-CN" baseline="-25000" dirty="0"/>
              <a:t>i</a:t>
            </a:r>
            <a:r>
              <a:rPr lang="zh-CN" altLang="en-US" dirty="0"/>
              <a:t>的前驱顶点：</a:t>
            </a:r>
            <a:r>
              <a:rPr lang="en-US" altLang="zh-CN" dirty="0" err="1"/>
              <a:t>dist</a:t>
            </a:r>
            <a:r>
              <a:rPr lang="en-US" altLang="zh-CN" dirty="0"/>
              <a:t>[</a:t>
            </a:r>
            <a:r>
              <a:rPr lang="en-US" altLang="zh-CN" dirty="0" err="1"/>
              <a:t>i</a:t>
            </a:r>
            <a:r>
              <a:rPr lang="en-US" altLang="zh-CN" dirty="0"/>
              <a:t>].</a:t>
            </a:r>
            <a:r>
              <a:rPr lang="en-US" altLang="zh-CN" dirty="0" err="1"/>
              <a:t>prevex</a:t>
            </a:r>
            <a:r>
              <a:rPr lang="en-US" altLang="zh-CN" dirty="0"/>
              <a:t>=min</a:t>
            </a:r>
          </a:p>
        </p:txBody>
      </p:sp>
      <p:sp>
        <p:nvSpPr>
          <p:cNvPr id="4" name="矩形 3"/>
          <p:cNvSpPr/>
          <p:nvPr/>
        </p:nvSpPr>
        <p:spPr>
          <a:xfrm>
            <a:off x="722615" y="4046561"/>
            <a:ext cx="7654413" cy="2400657"/>
          </a:xfrm>
          <a:prstGeom prst="rect">
            <a:avLst/>
          </a:prstGeom>
          <a:solidFill>
            <a:schemeClr val="bg1">
              <a:lumMod val="90000"/>
            </a:schemeClr>
          </a:solidFill>
        </p:spPr>
        <p:txBody>
          <a:bodyPr wrap="square">
            <a:spAutoFit/>
          </a:bodyPr>
          <a:lstStyle/>
          <a:p>
            <a:pPr marR="93680" algn="just">
              <a:lnSpc>
                <a:spcPts val="3000"/>
              </a:lnSpc>
            </a:pP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typedef</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char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VexType</a:t>
            </a:r>
            <a:r>
              <a:rPr lang="en-US" altLang="zh-CN" sz="2000" dirty="0">
                <a:solidFill>
                  <a:schemeClr val="bg1">
                    <a:lumMod val="10000"/>
                  </a:schemeClr>
                </a:solidFill>
                <a:latin typeface="华文中宋" panose="02010600040101010101" pitchFamily="2" charset="-122"/>
                <a:ea typeface="华文中宋" panose="02010600040101010101" pitchFamily="2" charset="-122"/>
              </a:rPr>
              <a:t>;</a:t>
            </a:r>
          </a:p>
          <a:p>
            <a:pPr marR="93680" algn="just">
              <a:lnSpc>
                <a:spcPts val="3000"/>
              </a:lnSpc>
            </a:pP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typedef</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float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AdjType</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p>
          <a:p>
            <a:pPr marR="93680" algn="just">
              <a:lnSpc>
                <a:spcPts val="3000"/>
              </a:lnSpc>
            </a:pP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typedef</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struct</a:t>
            </a:r>
            <a:r>
              <a:rPr lang="en-US" altLang="zh-CN" sz="2000" dirty="0">
                <a:solidFill>
                  <a:schemeClr val="bg1">
                    <a:lumMod val="10000"/>
                  </a:schemeClr>
                </a:solidFill>
                <a:latin typeface="华文中宋" panose="02010600040101010101" pitchFamily="2" charset="-122"/>
                <a:ea typeface="华文中宋" panose="02010600040101010101" pitchFamily="2" charset="-122"/>
              </a:rPr>
              <a:t>{</a:t>
            </a:r>
          </a:p>
          <a:p>
            <a:pPr marR="93680" algn="just">
              <a:lnSpc>
                <a:spcPts val="3000"/>
              </a:lnSpc>
            </a:pPr>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VexType</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vexs</a:t>
            </a:r>
            <a:r>
              <a:rPr lang="en-US" altLang="zh-CN" sz="2000" dirty="0">
                <a:solidFill>
                  <a:schemeClr val="bg1">
                    <a:lumMod val="10000"/>
                  </a:schemeClr>
                </a:solidFill>
                <a:latin typeface="华文中宋" panose="02010600040101010101" pitchFamily="2" charset="-122"/>
                <a:ea typeface="华文中宋" panose="02010600040101010101" pitchFamily="2" charset="-122"/>
              </a:rPr>
              <a:t>[VN];          // </a:t>
            </a:r>
            <a:r>
              <a:rPr lang="zh-CN" altLang="en-US" sz="2000" dirty="0">
                <a:solidFill>
                  <a:schemeClr val="bg1">
                    <a:lumMod val="10000"/>
                  </a:schemeClr>
                </a:solidFill>
                <a:latin typeface="华文中宋" panose="02010600040101010101" pitchFamily="2" charset="-122"/>
                <a:ea typeface="华文中宋" panose="02010600040101010101" pitchFamily="2" charset="-122"/>
              </a:rPr>
              <a:t>顶点信息</a:t>
            </a:r>
            <a:endParaRPr lang="en-US" altLang="zh-CN" sz="2000" dirty="0">
              <a:solidFill>
                <a:schemeClr val="bg1">
                  <a:lumMod val="10000"/>
                </a:schemeClr>
              </a:solidFill>
              <a:latin typeface="华文中宋" panose="02010600040101010101" pitchFamily="2" charset="-122"/>
              <a:ea typeface="华文中宋" panose="02010600040101010101" pitchFamily="2" charset="-122"/>
            </a:endParaRPr>
          </a:p>
          <a:p>
            <a:pPr marR="93680" algn="just">
              <a:lnSpc>
                <a:spcPts val="3000"/>
              </a:lnSpc>
            </a:pPr>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AdjType</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arcs[VN][VN];    //</a:t>
            </a:r>
            <a:r>
              <a:rPr lang="zh-CN" altLang="en-US" sz="2000" dirty="0">
                <a:solidFill>
                  <a:schemeClr val="bg1">
                    <a:lumMod val="10000"/>
                  </a:schemeClr>
                </a:solidFill>
                <a:latin typeface="华文中宋" panose="02010600040101010101" pitchFamily="2" charset="-122"/>
                <a:ea typeface="华文中宋" panose="02010600040101010101" pitchFamily="2" charset="-122"/>
              </a:rPr>
              <a:t>关系矩阵</a:t>
            </a:r>
            <a:endParaRPr lang="en-US" altLang="zh-CN" sz="2000" dirty="0">
              <a:solidFill>
                <a:schemeClr val="bg1">
                  <a:lumMod val="10000"/>
                </a:schemeClr>
              </a:solidFill>
              <a:latin typeface="华文中宋" panose="02010600040101010101" pitchFamily="2" charset="-122"/>
              <a:ea typeface="华文中宋" panose="02010600040101010101" pitchFamily="2" charset="-122"/>
            </a:endParaRPr>
          </a:p>
          <a:p>
            <a:pPr marR="93680" algn="just">
              <a:lnSpc>
                <a:spcPts val="3000"/>
              </a:lnSpc>
            </a:pPr>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r>
              <a:rPr lang="en-US" altLang="zh-CN" sz="2000" dirty="0" err="1">
                <a:solidFill>
                  <a:schemeClr val="bg1">
                    <a:lumMod val="10000"/>
                  </a:schemeClr>
                </a:solidFill>
                <a:latin typeface="华文中宋" panose="02010600040101010101" pitchFamily="2" charset="-122"/>
                <a:ea typeface="华文中宋" panose="02010600040101010101" pitchFamily="2" charset="-122"/>
              </a:rPr>
              <a:t>GraphMatrix</a:t>
            </a:r>
            <a:r>
              <a:rPr lang="en-US" altLang="zh-CN" sz="2000" dirty="0">
                <a:solidFill>
                  <a:schemeClr val="bg1">
                    <a:lumMod val="10000"/>
                  </a:schemeClr>
                </a:solidFill>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3535140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28"/>
          <p:cNvSpPr/>
          <p:nvPr/>
        </p:nvSpPr>
        <p:spPr bwMode="auto">
          <a:xfrm>
            <a:off x="2976344" y="2632587"/>
            <a:ext cx="5786656" cy="3679723"/>
          </a:xfrm>
          <a:prstGeom prst="roundRect">
            <a:avLst>
              <a:gd name="adj" fmla="val 4803"/>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圆角矩形 14"/>
          <p:cNvSpPr/>
          <p:nvPr/>
        </p:nvSpPr>
        <p:spPr bwMode="auto">
          <a:xfrm>
            <a:off x="375537" y="2625213"/>
            <a:ext cx="1430921" cy="3480619"/>
          </a:xfrm>
          <a:prstGeom prst="roundRect">
            <a:avLst/>
          </a:prstGeom>
          <a:solidFill>
            <a:schemeClr val="bg1">
              <a:lumMod val="9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 name="标题 1"/>
          <p:cNvSpPr>
            <a:spLocks noGrp="1"/>
          </p:cNvSpPr>
          <p:nvPr>
            <p:ph type="title"/>
          </p:nvPr>
        </p:nvSpPr>
        <p:spPr/>
        <p:txBody>
          <a:bodyPr/>
          <a:lstStyle/>
          <a:p>
            <a:r>
              <a:rPr lang="zh-CN" altLang="en-US" dirty="0"/>
              <a:t>图的基本概念</a:t>
            </a:r>
          </a:p>
        </p:txBody>
      </p:sp>
      <p:sp>
        <p:nvSpPr>
          <p:cNvPr id="3" name="内容占位符 2"/>
          <p:cNvSpPr>
            <a:spLocks noGrp="1"/>
          </p:cNvSpPr>
          <p:nvPr>
            <p:ph idx="1"/>
          </p:nvPr>
        </p:nvSpPr>
        <p:spPr>
          <a:xfrm>
            <a:off x="452354" y="1341438"/>
            <a:ext cx="8153400" cy="1519749"/>
          </a:xfrm>
        </p:spPr>
        <p:txBody>
          <a:bodyPr/>
          <a:lstStyle/>
          <a:p>
            <a:r>
              <a:rPr lang="zh-CN" altLang="en-US" dirty="0">
                <a:solidFill>
                  <a:srgbClr val="C00000"/>
                </a:solidFill>
              </a:rPr>
              <a:t>子图</a:t>
            </a:r>
          </a:p>
          <a:p>
            <a:pPr lvl="1"/>
            <a:r>
              <a:rPr lang="zh-CN" altLang="en-US" b="1" dirty="0"/>
              <a:t>对于两个图</a:t>
            </a:r>
            <a:r>
              <a:rPr lang="en-US" altLang="zh-CN" b="1" dirty="0"/>
              <a:t>G = (V</a:t>
            </a:r>
            <a:r>
              <a:rPr lang="zh-CN" altLang="en-US" b="1" dirty="0"/>
              <a:t>，</a:t>
            </a:r>
            <a:r>
              <a:rPr lang="en-US" altLang="zh-CN" b="1" dirty="0"/>
              <a:t>E) </a:t>
            </a:r>
            <a:r>
              <a:rPr lang="zh-CN" altLang="en-US" b="1" dirty="0"/>
              <a:t>和 </a:t>
            </a:r>
            <a:r>
              <a:rPr lang="en-US" altLang="zh-CN" b="1" dirty="0"/>
              <a:t>G* = (V*</a:t>
            </a:r>
            <a:r>
              <a:rPr lang="zh-CN" altLang="en-US" b="1" dirty="0"/>
              <a:t>，</a:t>
            </a:r>
            <a:r>
              <a:rPr lang="en-US" altLang="zh-CN" b="1" dirty="0"/>
              <a:t>E*)</a:t>
            </a:r>
            <a:r>
              <a:rPr lang="zh-CN" altLang="en-US" b="1" dirty="0"/>
              <a:t>，如果</a:t>
            </a:r>
            <a:r>
              <a:rPr lang="en-US" altLang="zh-CN" b="1" dirty="0"/>
              <a:t>V* </a:t>
            </a:r>
            <a:r>
              <a:rPr lang="zh-CN" altLang="en-US" b="1" dirty="0"/>
              <a:t>是</a:t>
            </a:r>
            <a:r>
              <a:rPr lang="en-US" altLang="zh-CN" b="1" dirty="0"/>
              <a:t>V </a:t>
            </a:r>
            <a:r>
              <a:rPr lang="zh-CN" altLang="en-US" b="1" dirty="0"/>
              <a:t>的子集，而且</a:t>
            </a:r>
            <a:r>
              <a:rPr lang="en-US" altLang="zh-CN" b="1" dirty="0"/>
              <a:t>E* </a:t>
            </a:r>
            <a:r>
              <a:rPr lang="zh-CN" altLang="en-US" b="1" dirty="0"/>
              <a:t>是</a:t>
            </a:r>
            <a:r>
              <a:rPr lang="en-US" altLang="zh-CN" b="1" dirty="0"/>
              <a:t>E </a:t>
            </a:r>
            <a:r>
              <a:rPr lang="zh-CN" altLang="en-US" b="1" dirty="0"/>
              <a:t>的子集，则称</a:t>
            </a:r>
            <a:r>
              <a:rPr lang="en-US" altLang="zh-CN" b="1" dirty="0"/>
              <a:t>G* </a:t>
            </a:r>
            <a:r>
              <a:rPr lang="zh-CN" altLang="en-US" b="1" dirty="0"/>
              <a:t>是</a:t>
            </a:r>
            <a:r>
              <a:rPr lang="en-US" altLang="zh-CN" b="1" dirty="0"/>
              <a:t>G </a:t>
            </a:r>
            <a:r>
              <a:rPr lang="zh-CN" altLang="en-US" b="1" dirty="0"/>
              <a:t>的子图</a:t>
            </a:r>
            <a:endParaRPr lang="en-US" altLang="zh-CN" b="1" dirty="0"/>
          </a:p>
        </p:txBody>
      </p:sp>
      <p:sp>
        <p:nvSpPr>
          <p:cNvPr id="4" name="椭圆 3"/>
          <p:cNvSpPr/>
          <p:nvPr/>
        </p:nvSpPr>
        <p:spPr bwMode="auto">
          <a:xfrm>
            <a:off x="810953" y="2861187"/>
            <a:ext cx="516194" cy="496529"/>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5" name="椭圆 4"/>
          <p:cNvSpPr/>
          <p:nvPr/>
        </p:nvSpPr>
        <p:spPr bwMode="auto">
          <a:xfrm>
            <a:off x="810953" y="3927987"/>
            <a:ext cx="516194" cy="496529"/>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6" name="椭圆 5"/>
          <p:cNvSpPr/>
          <p:nvPr/>
        </p:nvSpPr>
        <p:spPr bwMode="auto">
          <a:xfrm>
            <a:off x="810953" y="5329084"/>
            <a:ext cx="516194" cy="496529"/>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7" name="任意多边形 6"/>
          <p:cNvSpPr/>
          <p:nvPr/>
        </p:nvSpPr>
        <p:spPr bwMode="auto">
          <a:xfrm>
            <a:off x="678087" y="3094703"/>
            <a:ext cx="162297" cy="1017638"/>
          </a:xfrm>
          <a:custGeom>
            <a:avLst/>
            <a:gdLst>
              <a:gd name="connsiteX0" fmla="*/ 132800 w 147549"/>
              <a:gd name="connsiteY0" fmla="*/ 0 h 1017638"/>
              <a:gd name="connsiteX1" fmla="*/ 65 w 147549"/>
              <a:gd name="connsiteY1" fmla="*/ 353961 h 1017638"/>
              <a:gd name="connsiteX2" fmla="*/ 147549 w 147549"/>
              <a:gd name="connsiteY2" fmla="*/ 1017638 h 1017638"/>
              <a:gd name="connsiteX3" fmla="*/ 147549 w 147549"/>
              <a:gd name="connsiteY3" fmla="*/ 1017638 h 1017638"/>
            </a:gdLst>
            <a:ahLst/>
            <a:cxnLst>
              <a:cxn ang="0">
                <a:pos x="connsiteX0" y="connsiteY0"/>
              </a:cxn>
              <a:cxn ang="0">
                <a:pos x="connsiteX1" y="connsiteY1"/>
              </a:cxn>
              <a:cxn ang="0">
                <a:pos x="connsiteX2" y="connsiteY2"/>
              </a:cxn>
              <a:cxn ang="0">
                <a:pos x="connsiteX3" y="connsiteY3"/>
              </a:cxn>
            </a:cxnLst>
            <a:rect l="l" t="t" r="r" b="b"/>
            <a:pathLst>
              <a:path w="147549" h="1017638">
                <a:moveTo>
                  <a:pt x="132800" y="0"/>
                </a:moveTo>
                <a:cubicBezTo>
                  <a:pt x="65203" y="92177"/>
                  <a:pt x="-2393" y="184355"/>
                  <a:pt x="65" y="353961"/>
                </a:cubicBezTo>
                <a:cubicBezTo>
                  <a:pt x="2523" y="523567"/>
                  <a:pt x="147549" y="1017638"/>
                  <a:pt x="147549" y="1017638"/>
                </a:cubicBezTo>
                <a:lnTo>
                  <a:pt x="147549" y="1017638"/>
                </a:lnTo>
              </a:path>
            </a:pathLst>
          </a:custGeom>
          <a:no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任意多边形 8"/>
          <p:cNvSpPr/>
          <p:nvPr/>
        </p:nvSpPr>
        <p:spPr bwMode="auto">
          <a:xfrm>
            <a:off x="1319695" y="3109451"/>
            <a:ext cx="310002" cy="1002890"/>
          </a:xfrm>
          <a:custGeom>
            <a:avLst/>
            <a:gdLst>
              <a:gd name="connsiteX0" fmla="*/ 44245 w 310002"/>
              <a:gd name="connsiteY0" fmla="*/ 1002890 h 1002890"/>
              <a:gd name="connsiteX1" fmla="*/ 309716 w 310002"/>
              <a:gd name="connsiteY1" fmla="*/ 516193 h 1002890"/>
              <a:gd name="connsiteX2" fmla="*/ 0 w 310002"/>
              <a:gd name="connsiteY2" fmla="*/ 0 h 1002890"/>
            </a:gdLst>
            <a:ahLst/>
            <a:cxnLst>
              <a:cxn ang="0">
                <a:pos x="connsiteX0" y="connsiteY0"/>
              </a:cxn>
              <a:cxn ang="0">
                <a:pos x="connsiteX1" y="connsiteY1"/>
              </a:cxn>
              <a:cxn ang="0">
                <a:pos x="connsiteX2" y="connsiteY2"/>
              </a:cxn>
            </a:cxnLst>
            <a:rect l="l" t="t" r="r" b="b"/>
            <a:pathLst>
              <a:path w="310002" h="1002890">
                <a:moveTo>
                  <a:pt x="44245" y="1002890"/>
                </a:moveTo>
                <a:cubicBezTo>
                  <a:pt x="180667" y="843115"/>
                  <a:pt x="317090" y="683341"/>
                  <a:pt x="309716" y="516193"/>
                </a:cubicBezTo>
                <a:cubicBezTo>
                  <a:pt x="302342" y="349045"/>
                  <a:pt x="151171" y="174522"/>
                  <a:pt x="0" y="0"/>
                </a:cubicBezTo>
              </a:path>
            </a:pathLst>
          </a:custGeom>
          <a:no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cxnSp>
        <p:nvCxnSpPr>
          <p:cNvPr id="11" name="直接箭头连接符 10"/>
          <p:cNvCxnSpPr>
            <a:stCxn id="5" idx="4"/>
            <a:endCxn id="6" idx="0"/>
          </p:cNvCxnSpPr>
          <p:nvPr/>
        </p:nvCxnSpPr>
        <p:spPr bwMode="auto">
          <a:xfrm>
            <a:off x="1069050" y="4424516"/>
            <a:ext cx="0" cy="904568"/>
          </a:xfrm>
          <a:prstGeom prst="straightConnector1">
            <a:avLst/>
          </a:prstGeom>
          <a:no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椭圆 13"/>
          <p:cNvSpPr/>
          <p:nvPr/>
        </p:nvSpPr>
        <p:spPr bwMode="auto">
          <a:xfrm>
            <a:off x="3175611" y="3915694"/>
            <a:ext cx="516194" cy="496529"/>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6" name="椭圆 15"/>
          <p:cNvSpPr/>
          <p:nvPr/>
        </p:nvSpPr>
        <p:spPr bwMode="auto">
          <a:xfrm>
            <a:off x="4692194" y="2797276"/>
            <a:ext cx="516194" cy="496529"/>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7" name="椭圆 16"/>
          <p:cNvSpPr/>
          <p:nvPr/>
        </p:nvSpPr>
        <p:spPr bwMode="auto">
          <a:xfrm>
            <a:off x="4673817" y="4048430"/>
            <a:ext cx="516194" cy="496529"/>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18" name="直接箭头连接符 17"/>
          <p:cNvCxnSpPr>
            <a:endCxn id="17" idx="0"/>
          </p:cNvCxnSpPr>
          <p:nvPr/>
        </p:nvCxnSpPr>
        <p:spPr bwMode="auto">
          <a:xfrm flipH="1">
            <a:off x="4931914" y="3293805"/>
            <a:ext cx="20825" cy="754625"/>
          </a:xfrm>
          <a:prstGeom prst="straightConnector1">
            <a:avLst/>
          </a:prstGeom>
          <a:no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椭圆 19"/>
          <p:cNvSpPr/>
          <p:nvPr/>
        </p:nvSpPr>
        <p:spPr bwMode="auto">
          <a:xfrm>
            <a:off x="5897988" y="4176251"/>
            <a:ext cx="516194" cy="496529"/>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1" name="椭圆 20"/>
          <p:cNvSpPr/>
          <p:nvPr/>
        </p:nvSpPr>
        <p:spPr bwMode="auto">
          <a:xfrm>
            <a:off x="5897988" y="5577348"/>
            <a:ext cx="516194" cy="496529"/>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2</a:t>
            </a:r>
            <a:endParaRPr kumimoji="0" lang="zh-CN" altLang="en-US"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cxnSp>
        <p:nvCxnSpPr>
          <p:cNvPr id="22" name="直接箭头连接符 21"/>
          <p:cNvCxnSpPr>
            <a:stCxn id="20" idx="4"/>
            <a:endCxn id="21" idx="0"/>
          </p:cNvCxnSpPr>
          <p:nvPr/>
        </p:nvCxnSpPr>
        <p:spPr bwMode="auto">
          <a:xfrm>
            <a:off x="6156085" y="4672780"/>
            <a:ext cx="0" cy="904568"/>
          </a:xfrm>
          <a:prstGeom prst="straightConnector1">
            <a:avLst/>
          </a:prstGeom>
          <a:no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椭圆 23"/>
          <p:cNvSpPr/>
          <p:nvPr/>
        </p:nvSpPr>
        <p:spPr bwMode="auto">
          <a:xfrm>
            <a:off x="6156085" y="3008055"/>
            <a:ext cx="516194" cy="496529"/>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5" name="椭圆 24"/>
          <p:cNvSpPr/>
          <p:nvPr/>
        </p:nvSpPr>
        <p:spPr bwMode="auto">
          <a:xfrm>
            <a:off x="7757586" y="3701844"/>
            <a:ext cx="516194" cy="496529"/>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6" name="椭圆 25"/>
          <p:cNvSpPr/>
          <p:nvPr/>
        </p:nvSpPr>
        <p:spPr bwMode="auto">
          <a:xfrm>
            <a:off x="7757586" y="4768644"/>
            <a:ext cx="516194" cy="496529"/>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2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1</a:t>
            </a:r>
            <a:endParaRPr kumimoji="0" lang="zh-CN" altLang="en-US" sz="12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7" name="任意多边形 26"/>
          <p:cNvSpPr/>
          <p:nvPr/>
        </p:nvSpPr>
        <p:spPr bwMode="auto">
          <a:xfrm>
            <a:off x="7624720" y="3935360"/>
            <a:ext cx="162297" cy="1017638"/>
          </a:xfrm>
          <a:custGeom>
            <a:avLst/>
            <a:gdLst>
              <a:gd name="connsiteX0" fmla="*/ 132800 w 147549"/>
              <a:gd name="connsiteY0" fmla="*/ 0 h 1017638"/>
              <a:gd name="connsiteX1" fmla="*/ 65 w 147549"/>
              <a:gd name="connsiteY1" fmla="*/ 353961 h 1017638"/>
              <a:gd name="connsiteX2" fmla="*/ 147549 w 147549"/>
              <a:gd name="connsiteY2" fmla="*/ 1017638 h 1017638"/>
              <a:gd name="connsiteX3" fmla="*/ 147549 w 147549"/>
              <a:gd name="connsiteY3" fmla="*/ 1017638 h 1017638"/>
            </a:gdLst>
            <a:ahLst/>
            <a:cxnLst>
              <a:cxn ang="0">
                <a:pos x="connsiteX0" y="connsiteY0"/>
              </a:cxn>
              <a:cxn ang="0">
                <a:pos x="connsiteX1" y="connsiteY1"/>
              </a:cxn>
              <a:cxn ang="0">
                <a:pos x="connsiteX2" y="connsiteY2"/>
              </a:cxn>
              <a:cxn ang="0">
                <a:pos x="connsiteX3" y="connsiteY3"/>
              </a:cxn>
            </a:cxnLst>
            <a:rect l="l" t="t" r="r" b="b"/>
            <a:pathLst>
              <a:path w="147549" h="1017638">
                <a:moveTo>
                  <a:pt x="132800" y="0"/>
                </a:moveTo>
                <a:cubicBezTo>
                  <a:pt x="65203" y="92177"/>
                  <a:pt x="-2393" y="184355"/>
                  <a:pt x="65" y="353961"/>
                </a:cubicBezTo>
                <a:cubicBezTo>
                  <a:pt x="2523" y="523567"/>
                  <a:pt x="147549" y="1017638"/>
                  <a:pt x="147549" y="1017638"/>
                </a:cubicBezTo>
                <a:lnTo>
                  <a:pt x="147549" y="1017638"/>
                </a:lnTo>
              </a:path>
            </a:pathLst>
          </a:custGeom>
          <a:no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8" name="任意多边形 27"/>
          <p:cNvSpPr/>
          <p:nvPr/>
        </p:nvSpPr>
        <p:spPr bwMode="auto">
          <a:xfrm>
            <a:off x="8266328" y="3950108"/>
            <a:ext cx="310002" cy="1002890"/>
          </a:xfrm>
          <a:custGeom>
            <a:avLst/>
            <a:gdLst>
              <a:gd name="connsiteX0" fmla="*/ 44245 w 310002"/>
              <a:gd name="connsiteY0" fmla="*/ 1002890 h 1002890"/>
              <a:gd name="connsiteX1" fmla="*/ 309716 w 310002"/>
              <a:gd name="connsiteY1" fmla="*/ 516193 h 1002890"/>
              <a:gd name="connsiteX2" fmla="*/ 0 w 310002"/>
              <a:gd name="connsiteY2" fmla="*/ 0 h 1002890"/>
            </a:gdLst>
            <a:ahLst/>
            <a:cxnLst>
              <a:cxn ang="0">
                <a:pos x="connsiteX0" y="connsiteY0"/>
              </a:cxn>
              <a:cxn ang="0">
                <a:pos x="connsiteX1" y="connsiteY1"/>
              </a:cxn>
              <a:cxn ang="0">
                <a:pos x="connsiteX2" y="connsiteY2"/>
              </a:cxn>
            </a:cxnLst>
            <a:rect l="l" t="t" r="r" b="b"/>
            <a:pathLst>
              <a:path w="310002" h="1002890">
                <a:moveTo>
                  <a:pt x="44245" y="1002890"/>
                </a:moveTo>
                <a:cubicBezTo>
                  <a:pt x="180667" y="843115"/>
                  <a:pt x="317090" y="683341"/>
                  <a:pt x="309716" y="516193"/>
                </a:cubicBezTo>
                <a:cubicBezTo>
                  <a:pt x="302342" y="349045"/>
                  <a:pt x="151171" y="174522"/>
                  <a:pt x="0" y="0"/>
                </a:cubicBezTo>
              </a:path>
            </a:pathLst>
          </a:custGeom>
          <a:noFill/>
          <a:ln w="2857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8" name="椭圆 7"/>
          <p:cNvSpPr/>
          <p:nvPr/>
        </p:nvSpPr>
        <p:spPr bwMode="auto">
          <a:xfrm rot="539818">
            <a:off x="3092638" y="3212689"/>
            <a:ext cx="727649" cy="1971368"/>
          </a:xfrm>
          <a:prstGeom prst="ellipse">
            <a:avLst/>
          </a:prstGeom>
          <a:solidFill>
            <a:srgbClr val="C432C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1" name="椭圆 30"/>
          <p:cNvSpPr/>
          <p:nvPr/>
        </p:nvSpPr>
        <p:spPr bwMode="auto">
          <a:xfrm rot="539818">
            <a:off x="4473304" y="2575830"/>
            <a:ext cx="882151" cy="2480731"/>
          </a:xfrm>
          <a:prstGeom prst="ellipse">
            <a:avLst/>
          </a:prstGeom>
          <a:solidFill>
            <a:srgbClr val="C432C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2" name="椭圆 31"/>
          <p:cNvSpPr/>
          <p:nvPr/>
        </p:nvSpPr>
        <p:spPr bwMode="auto">
          <a:xfrm rot="539818">
            <a:off x="5686031" y="2789540"/>
            <a:ext cx="1181073" cy="3488001"/>
          </a:xfrm>
          <a:prstGeom prst="ellipse">
            <a:avLst/>
          </a:prstGeom>
          <a:solidFill>
            <a:srgbClr val="C432C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3" name="椭圆 32"/>
          <p:cNvSpPr/>
          <p:nvPr/>
        </p:nvSpPr>
        <p:spPr bwMode="auto">
          <a:xfrm rot="539818">
            <a:off x="7495135" y="3138860"/>
            <a:ext cx="1209096" cy="2625386"/>
          </a:xfrm>
          <a:prstGeom prst="ellipse">
            <a:avLst/>
          </a:prstGeom>
          <a:solidFill>
            <a:srgbClr val="C432C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7089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heckerboard(across)">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checkerboard(across)">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Dijkstra</a:t>
            </a:r>
            <a:r>
              <a:rPr lang="zh-CN" altLang="en-US" dirty="0"/>
              <a:t>算法</a:t>
            </a:r>
          </a:p>
        </p:txBody>
      </p:sp>
      <p:sp>
        <p:nvSpPr>
          <p:cNvPr id="4" name="矩形 3"/>
          <p:cNvSpPr/>
          <p:nvPr/>
        </p:nvSpPr>
        <p:spPr>
          <a:xfrm>
            <a:off x="738352" y="1329314"/>
            <a:ext cx="8024648" cy="5016758"/>
          </a:xfrm>
          <a:prstGeom prst="rect">
            <a:avLst/>
          </a:prstGeom>
          <a:solidFill>
            <a:schemeClr val="bg1">
              <a:lumMod val="90000"/>
            </a:schemeClr>
          </a:solidFill>
        </p:spPr>
        <p:txBody>
          <a:bodyPr wrap="square">
            <a:spAutoFit/>
          </a:bodyPr>
          <a:lstStyle/>
          <a:p>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初始化指定顶点</a:t>
            </a:r>
            <a:r>
              <a:rPr lang="en-US" altLang="zh-CN" sz="2000" dirty="0">
                <a:latin typeface="华文中宋" panose="02010600040101010101" pitchFamily="2" charset="-122"/>
                <a:ea typeface="华文中宋" panose="02010600040101010101" pitchFamily="2" charset="-122"/>
              </a:rPr>
              <a:t>V</a:t>
            </a:r>
            <a:r>
              <a:rPr lang="en-US" altLang="zh-CN" sz="2000" baseline="-25000" dirty="0">
                <a:latin typeface="华文中宋" panose="02010600040101010101" pitchFamily="2" charset="-122"/>
                <a:ea typeface="华文中宋" panose="02010600040101010101" pitchFamily="2" charset="-122"/>
              </a:rPr>
              <a:t>0</a:t>
            </a:r>
            <a:r>
              <a:rPr lang="zh-CN" altLang="en-US" sz="2000" dirty="0">
                <a:latin typeface="华文中宋" panose="02010600040101010101" pitchFamily="2" charset="-122"/>
                <a:ea typeface="华文中宋" panose="02010600040101010101" pitchFamily="2" charset="-122"/>
              </a:rPr>
              <a:t>到</a:t>
            </a:r>
            <a:r>
              <a:rPr lang="en-US" altLang="zh-CN" sz="2000" dirty="0">
                <a:latin typeface="华文中宋" panose="02010600040101010101" pitchFamily="2" charset="-122"/>
                <a:ea typeface="华文中宋" panose="02010600040101010101" pitchFamily="2" charset="-122"/>
              </a:rPr>
              <a:t>V-U</a:t>
            </a:r>
            <a:r>
              <a:rPr lang="zh-CN" altLang="en-US" sz="2000" dirty="0">
                <a:latin typeface="华文中宋" panose="02010600040101010101" pitchFamily="2" charset="-122"/>
                <a:ea typeface="华文中宋" panose="02010600040101010101" pitchFamily="2" charset="-122"/>
              </a:rPr>
              <a:t>中各顶点的距离</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void </a:t>
            </a:r>
            <a:r>
              <a:rPr lang="en-US" altLang="zh-CN" sz="2000" dirty="0" err="1">
                <a:latin typeface="华文中宋" panose="02010600040101010101" pitchFamily="2" charset="-122"/>
                <a:ea typeface="华文中宋" panose="02010600040101010101" pitchFamily="2" charset="-122"/>
              </a:rPr>
              <a:t>init</a:t>
            </a:r>
            <a:r>
              <a:rPr lang="en-US" altLang="zh-CN" sz="2000" dirty="0">
                <a:latin typeface="华文中宋" panose="02010600040101010101" pitchFamily="2" charset="-122"/>
                <a:ea typeface="华文中宋" panose="02010600040101010101" pitchFamily="2" charset="-122"/>
              </a:rPr>
              <a:t> ( </a:t>
            </a:r>
            <a:r>
              <a:rPr lang="en-US" altLang="zh-CN" sz="2000" dirty="0" err="1">
                <a:latin typeface="华文中宋" panose="02010600040101010101" pitchFamily="2" charset="-122"/>
                <a:ea typeface="华文中宋" panose="02010600040101010101" pitchFamily="2" charset="-122"/>
              </a:rPr>
              <a:t>GraphMatrix</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pgraph</a:t>
            </a:r>
            <a:r>
              <a:rPr lang="en-US" altLang="zh-CN" sz="2000" dirty="0">
                <a:latin typeface="华文中宋" panose="02010600040101010101" pitchFamily="2" charset="-122"/>
                <a:ea typeface="华文中宋" panose="02010600040101010101" pitchFamily="2" charset="-122"/>
              </a:rPr>
              <a:t>, Path </a:t>
            </a:r>
            <a:r>
              <a:rPr lang="en-US" altLang="zh-CN" sz="2000" dirty="0" err="1">
                <a:latin typeface="华文中宋" panose="02010600040101010101" pitchFamily="2" charset="-122"/>
                <a:ea typeface="华文中宋" panose="02010600040101010101" pitchFamily="2" charset="-122"/>
              </a:rPr>
              <a:t>dist</a:t>
            </a:r>
            <a:r>
              <a:rPr lang="en-US" altLang="zh-CN" sz="2000" dirty="0">
                <a:latin typeface="华文中宋" panose="02010600040101010101" pitchFamily="2" charset="-122"/>
                <a:ea typeface="华文中宋" panose="02010600040101010101" pitchFamily="2" charset="-122"/>
              </a:rPr>
              <a:t>[] )  {</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dist</a:t>
            </a:r>
            <a:r>
              <a:rPr lang="en-US" altLang="zh-CN" sz="2000" dirty="0">
                <a:latin typeface="华文中宋" panose="02010600040101010101" pitchFamily="2" charset="-122"/>
                <a:ea typeface="华文中宋" panose="02010600040101010101" pitchFamily="2" charset="-122"/>
              </a:rPr>
              <a:t>[0].length = 0;</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dist</a:t>
            </a:r>
            <a:r>
              <a:rPr lang="en-US" altLang="zh-CN" sz="2000" dirty="0">
                <a:latin typeface="华文中宋" panose="02010600040101010101" pitchFamily="2" charset="-122"/>
                <a:ea typeface="华文中宋" panose="02010600040101010101" pitchFamily="2" charset="-122"/>
              </a:rPr>
              <a:t>[0].</a:t>
            </a:r>
            <a:r>
              <a:rPr lang="en-US" altLang="zh-CN" sz="2000" dirty="0" err="1">
                <a:latin typeface="华文中宋" panose="02010600040101010101" pitchFamily="2" charset="-122"/>
                <a:ea typeface="华文中宋" panose="02010600040101010101" pitchFamily="2" charset="-122"/>
              </a:rPr>
              <a:t>prevex</a:t>
            </a:r>
            <a:r>
              <a:rPr lang="en-US" altLang="zh-CN" sz="2000" dirty="0">
                <a:latin typeface="华文中宋" panose="02010600040101010101" pitchFamily="2" charset="-122"/>
                <a:ea typeface="华文中宋" panose="02010600040101010101" pitchFamily="2" charset="-122"/>
              </a:rPr>
              <a:t> = 0; </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pgraph</a:t>
            </a:r>
            <a:r>
              <a:rPr lang="en-US" altLang="zh-CN" sz="2000" dirty="0">
                <a:latin typeface="华文中宋" panose="02010600040101010101" pitchFamily="2" charset="-122"/>
                <a:ea typeface="华文中宋" panose="02010600040101010101" pitchFamily="2" charset="-122"/>
              </a:rPr>
              <a:t>-&gt;arcs[0][0] = 1; </a:t>
            </a:r>
          </a:p>
          <a:p>
            <a:r>
              <a:rPr lang="en-US" altLang="zh-CN"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   // </a:t>
            </a:r>
            <a:r>
              <a:rPr lang="zh-CN" altLang="en-US" sz="2000" dirty="0">
                <a:latin typeface="华文中宋" panose="02010600040101010101" pitchFamily="2" charset="-122"/>
                <a:ea typeface="华文中宋" panose="02010600040101010101" pitchFamily="2" charset="-122"/>
              </a:rPr>
              <a:t>用矩阵对角线元素记录集合</a:t>
            </a:r>
            <a:r>
              <a:rPr lang="en-US" altLang="zh-CN" sz="2000" dirty="0">
                <a:latin typeface="华文中宋" panose="02010600040101010101" pitchFamily="2" charset="-122"/>
                <a:ea typeface="华文中宋" panose="02010600040101010101" pitchFamily="2" charset="-122"/>
              </a:rPr>
              <a:t>U</a:t>
            </a:r>
            <a:r>
              <a:rPr lang="zh-CN" altLang="en-US" sz="2000" dirty="0">
                <a:latin typeface="华文中宋" panose="02010600040101010101" pitchFamily="2" charset="-122"/>
                <a:ea typeface="华文中宋" panose="02010600040101010101" pitchFamily="2" charset="-122"/>
              </a:rPr>
              <a:t>，为</a:t>
            </a:r>
            <a:r>
              <a:rPr lang="en-US" altLang="zh-CN" sz="2000" dirty="0">
                <a:latin typeface="华文中宋" panose="02010600040101010101" pitchFamily="2" charset="-122"/>
                <a:ea typeface="华文中宋" panose="02010600040101010101" pitchFamily="2" charset="-122"/>
              </a:rPr>
              <a:t>1 </a:t>
            </a:r>
            <a:r>
              <a:rPr lang="zh-CN" altLang="en-US" sz="2000" dirty="0">
                <a:latin typeface="华文中宋" panose="02010600040101010101" pitchFamily="2" charset="-122"/>
                <a:ea typeface="华文中宋" panose="02010600040101010101" pitchFamily="2" charset="-122"/>
              </a:rPr>
              <a:t>表示在</a:t>
            </a:r>
            <a:r>
              <a:rPr lang="en-US" altLang="zh-CN" sz="2000" dirty="0">
                <a:latin typeface="华文中宋" panose="02010600040101010101" pitchFamily="2" charset="-122"/>
                <a:ea typeface="华文中宋" panose="02010600040101010101" pitchFamily="2" charset="-122"/>
              </a:rPr>
              <a:t>U</a:t>
            </a:r>
            <a:r>
              <a:rPr lang="zh-CN" altLang="en-US" sz="2000" dirty="0">
                <a:latin typeface="华文中宋" panose="02010600040101010101" pitchFamily="2" charset="-122"/>
                <a:ea typeface="华文中宋" panose="02010600040101010101" pitchFamily="2" charset="-122"/>
              </a:rPr>
              <a:t>中</a:t>
            </a:r>
          </a:p>
          <a:p>
            <a:r>
              <a:rPr lang="nn-NO" altLang="zh-CN" sz="2000" dirty="0">
                <a:latin typeface="华文中宋" panose="02010600040101010101" pitchFamily="2" charset="-122"/>
                <a:ea typeface="华文中宋" panose="02010600040101010101" pitchFamily="2" charset="-122"/>
              </a:rPr>
              <a:t>   for(i = 1; i &lt; VN; ++ i) { </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dist</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].length = </a:t>
            </a:r>
            <a:r>
              <a:rPr lang="en-US" altLang="zh-CN" sz="2000" dirty="0" err="1">
                <a:latin typeface="华文中宋" panose="02010600040101010101" pitchFamily="2" charset="-122"/>
                <a:ea typeface="华文中宋" panose="02010600040101010101" pitchFamily="2" charset="-122"/>
              </a:rPr>
              <a:t>pgraph</a:t>
            </a:r>
            <a:r>
              <a:rPr lang="en-US" altLang="zh-CN" sz="2000" dirty="0">
                <a:latin typeface="华文中宋" panose="02010600040101010101" pitchFamily="2" charset="-122"/>
                <a:ea typeface="华文中宋" panose="02010600040101010101" pitchFamily="2" charset="-122"/>
              </a:rPr>
              <a:t>-&gt;arcs[0][</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a:t>
            </a:r>
          </a:p>
          <a:p>
            <a:r>
              <a:rPr lang="en-US" altLang="zh-CN" sz="2000" dirty="0">
                <a:latin typeface="华文中宋" panose="02010600040101010101" pitchFamily="2" charset="-122"/>
                <a:ea typeface="华文中宋" panose="02010600040101010101" pitchFamily="2" charset="-122"/>
              </a:rPr>
              <a:t>      if (</a:t>
            </a:r>
            <a:r>
              <a:rPr lang="en-US" altLang="zh-CN" sz="2000" dirty="0" err="1">
                <a:latin typeface="华文中宋" panose="02010600040101010101" pitchFamily="2" charset="-122"/>
                <a:ea typeface="华文中宋" panose="02010600040101010101" pitchFamily="2" charset="-122"/>
              </a:rPr>
              <a:t>dist</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].length != MAX)</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dist</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prevex</a:t>
            </a:r>
            <a:r>
              <a:rPr lang="en-US" altLang="zh-CN" sz="2000" dirty="0">
                <a:latin typeface="华文中宋" panose="02010600040101010101" pitchFamily="2" charset="-122"/>
                <a:ea typeface="华文中宋" panose="02010600040101010101" pitchFamily="2" charset="-122"/>
              </a:rPr>
              <a:t> = 0;</a:t>
            </a:r>
          </a:p>
          <a:p>
            <a:r>
              <a:rPr lang="en-US" altLang="zh-CN" sz="2000" dirty="0">
                <a:latin typeface="华文中宋" panose="02010600040101010101" pitchFamily="2" charset="-122"/>
                <a:ea typeface="华文中宋" panose="02010600040101010101" pitchFamily="2" charset="-122"/>
              </a:rPr>
              <a:t>      else </a:t>
            </a:r>
          </a:p>
          <a:p>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dist</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prevex</a:t>
            </a:r>
            <a:r>
              <a:rPr lang="en-US" altLang="zh-CN" sz="2000" dirty="0">
                <a:latin typeface="华文中宋" panose="02010600040101010101" pitchFamily="2" charset="-122"/>
                <a:ea typeface="华文中宋" panose="02010600040101010101" pitchFamily="2" charset="-122"/>
              </a:rPr>
              <a:t> = -1;</a:t>
            </a:r>
          </a:p>
          <a:p>
            <a:r>
              <a:rPr lang="en-US" altLang="zh-CN" sz="2000" dirty="0">
                <a:solidFill>
                  <a:srgbClr val="000000"/>
                </a:solidFill>
                <a:latin typeface="华文中宋" panose="02010600040101010101" pitchFamily="2" charset="-122"/>
                <a:ea typeface="华文中宋" panose="02010600040101010101" pitchFamily="2" charset="-122"/>
              </a:rPr>
              <a:t>   }</a:t>
            </a:r>
          </a:p>
          <a:p>
            <a:r>
              <a:rPr lang="en-US" altLang="zh-CN" sz="2000" dirty="0">
                <a:solidFill>
                  <a:srgbClr val="000000"/>
                </a:solidFill>
                <a:latin typeface="华文中宋" panose="02010600040101010101" pitchFamily="2" charset="-122"/>
                <a:ea typeface="华文中宋" panose="02010600040101010101" pitchFamily="2" charset="-122"/>
              </a:rPr>
              <a:t>} </a:t>
            </a:r>
            <a:endParaRPr lang="zh-CN" altLang="en-US" sz="2000" dirty="0">
              <a:latin typeface="华文中宋" panose="02010600040101010101" pitchFamily="2" charset="-122"/>
              <a:ea typeface="华文中宋" panose="02010600040101010101" pitchFamily="2" charset="-122"/>
            </a:endParaRPr>
          </a:p>
        </p:txBody>
      </p:sp>
      <p:sp>
        <p:nvSpPr>
          <p:cNvPr id="5" name="圆角矩形标注 4"/>
          <p:cNvSpPr/>
          <p:nvPr/>
        </p:nvSpPr>
        <p:spPr bwMode="auto">
          <a:xfrm>
            <a:off x="7038011" y="2250830"/>
            <a:ext cx="1416672" cy="373259"/>
          </a:xfrm>
          <a:prstGeom prst="wedgeRoundRectCallout">
            <a:avLst>
              <a:gd name="adj1" fmla="val -189023"/>
              <a:gd name="adj2" fmla="val -106510"/>
              <a:gd name="adj3" fmla="val 16667"/>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a:ln>
                  <a:noFill/>
                </a:ln>
                <a:solidFill>
                  <a:srgbClr val="0000FF"/>
                </a:solidFill>
                <a:effectLst/>
                <a:latin typeface="华文新魏" panose="02010800040101010101" pitchFamily="2" charset="-122"/>
                <a:ea typeface="华文新魏" panose="02010800040101010101" pitchFamily="2" charset="-122"/>
              </a:rPr>
              <a:t>初始化矩阵</a:t>
            </a:r>
          </a:p>
        </p:txBody>
      </p:sp>
    </p:spTree>
    <p:extLst>
      <p:ext uri="{BB962C8B-B14F-4D97-AF65-F5344CB8AC3E}">
        <p14:creationId xmlns:p14="http://schemas.microsoft.com/office/powerpoint/2010/main" val="88826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Dijkstra</a:t>
            </a:r>
            <a:r>
              <a:rPr lang="zh-CN" altLang="en-US" dirty="0"/>
              <a:t>算法</a:t>
            </a:r>
          </a:p>
        </p:txBody>
      </p:sp>
      <p:sp>
        <p:nvSpPr>
          <p:cNvPr id="4" name="矩形 3"/>
          <p:cNvSpPr/>
          <p:nvPr/>
        </p:nvSpPr>
        <p:spPr>
          <a:xfrm>
            <a:off x="0" y="1391963"/>
            <a:ext cx="9144000" cy="5016758"/>
          </a:xfrm>
          <a:prstGeom prst="rect">
            <a:avLst/>
          </a:prstGeom>
          <a:solidFill>
            <a:schemeClr val="bg1">
              <a:lumMod val="90000"/>
            </a:schemeClr>
          </a:solidFill>
        </p:spPr>
        <p:txBody>
          <a:bodyPr wrap="square">
            <a:spAutoFit/>
          </a:bodyPr>
          <a:lstStyle/>
          <a:p>
            <a:r>
              <a:rPr lang="en-US" altLang="zh-CN" sz="1600" dirty="0">
                <a:latin typeface="华文中宋" panose="02010600040101010101" pitchFamily="2" charset="-122"/>
                <a:ea typeface="华文中宋" panose="02010600040101010101" pitchFamily="2" charset="-122"/>
              </a:rPr>
              <a:t>void Dijkstra ( </a:t>
            </a:r>
            <a:r>
              <a:rPr lang="en-US" altLang="zh-CN" sz="1600" dirty="0" err="1">
                <a:latin typeface="华文中宋" panose="02010600040101010101" pitchFamily="2" charset="-122"/>
                <a:ea typeface="华文中宋" panose="02010600040101010101" pitchFamily="2" charset="-122"/>
              </a:rPr>
              <a:t>GraphMatrix</a:t>
            </a:r>
            <a:r>
              <a:rPr lang="en-US" altLang="zh-CN" sz="1600" dirty="0">
                <a:latin typeface="华文中宋" panose="02010600040101010101" pitchFamily="2" charset="-122"/>
                <a:ea typeface="华文中宋" panose="02010600040101010101" pitchFamily="2" charset="-122"/>
              </a:rPr>
              <a:t> *graph, Path </a:t>
            </a:r>
            <a:r>
              <a:rPr lang="en-US" altLang="zh-CN" sz="1600" dirty="0" err="1">
                <a:latin typeface="华文中宋" panose="02010600040101010101" pitchFamily="2" charset="-122"/>
                <a:ea typeface="华文中宋" panose="02010600040101010101" pitchFamily="2" charset="-122"/>
              </a:rPr>
              <a:t>dist</a:t>
            </a:r>
            <a:r>
              <a:rPr lang="en-US" altLang="zh-CN" sz="1600" dirty="0">
                <a:latin typeface="华文中宋" panose="02010600040101010101" pitchFamily="2" charset="-122"/>
                <a:ea typeface="华文中宋" panose="02010600040101010101" pitchFamily="2" charset="-122"/>
              </a:rPr>
              <a:t>[ ]) {</a:t>
            </a:r>
          </a:p>
          <a:p>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int</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i</a:t>
            </a:r>
            <a:r>
              <a:rPr lang="en-US" altLang="zh-CN" sz="1600" dirty="0">
                <a:latin typeface="华文中宋" panose="02010600040101010101" pitchFamily="2" charset="-122"/>
                <a:ea typeface="华文中宋" panose="02010600040101010101" pitchFamily="2" charset="-122"/>
              </a:rPr>
              <a:t>, j, mv; </a:t>
            </a:r>
          </a:p>
          <a:p>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AdjType</a:t>
            </a:r>
            <a:r>
              <a:rPr lang="en-US" altLang="zh-CN" sz="1600" dirty="0">
                <a:latin typeface="华文中宋" panose="02010600040101010101" pitchFamily="2" charset="-122"/>
                <a:ea typeface="华文中宋" panose="02010600040101010101" pitchFamily="2" charset="-122"/>
              </a:rPr>
              <a:t>  min;</a:t>
            </a:r>
          </a:p>
          <a:p>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init</a:t>
            </a:r>
            <a:r>
              <a:rPr lang="en-US" altLang="zh-CN" sz="1600" dirty="0">
                <a:latin typeface="华文中宋" panose="02010600040101010101" pitchFamily="2" charset="-122"/>
                <a:ea typeface="华文中宋" panose="02010600040101010101" pitchFamily="2" charset="-122"/>
              </a:rPr>
              <a:t>(graph, </a:t>
            </a:r>
            <a:r>
              <a:rPr lang="en-US" altLang="zh-CN" sz="1600" dirty="0" err="1">
                <a:latin typeface="华文中宋" panose="02010600040101010101" pitchFamily="2" charset="-122"/>
                <a:ea typeface="华文中宋" panose="02010600040101010101" pitchFamily="2" charset="-122"/>
              </a:rPr>
              <a:t>dist</a:t>
            </a: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初始化，集合</a:t>
            </a:r>
            <a:r>
              <a:rPr lang="en-US" altLang="zh-CN" sz="1600" dirty="0">
                <a:latin typeface="华文中宋" panose="02010600040101010101" pitchFamily="2" charset="-122"/>
                <a:ea typeface="华文中宋" panose="02010600040101010101" pitchFamily="2" charset="-122"/>
              </a:rPr>
              <a:t>U</a:t>
            </a:r>
            <a:r>
              <a:rPr lang="zh-CN" altLang="en-US" sz="1600" dirty="0">
                <a:latin typeface="华文中宋" panose="02010600040101010101" pitchFamily="2" charset="-122"/>
                <a:ea typeface="华文中宋" panose="02010600040101010101" pitchFamily="2" charset="-122"/>
              </a:rPr>
              <a:t>中只有顶点</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a:t>
            </a:r>
          </a:p>
          <a:p>
            <a:r>
              <a:rPr lang="nn-NO" altLang="zh-CN" sz="1600" dirty="0">
                <a:latin typeface="华文中宋" panose="02010600040101010101" pitchFamily="2" charset="-122"/>
                <a:ea typeface="华文中宋" panose="02010600040101010101" pitchFamily="2" charset="-122"/>
              </a:rPr>
              <a:t>   for(i = 1; i &lt; VN; ++ i) {</a:t>
            </a:r>
          </a:p>
          <a:p>
            <a:r>
              <a:rPr lang="en-US" altLang="zh-CN" sz="1600" dirty="0">
                <a:latin typeface="华文中宋" panose="02010600040101010101" pitchFamily="2" charset="-122"/>
                <a:ea typeface="华文中宋" panose="02010600040101010101" pitchFamily="2" charset="-122"/>
              </a:rPr>
              <a:t>       min = MAX;  mv = 0;</a:t>
            </a:r>
          </a:p>
          <a:p>
            <a:r>
              <a:rPr lang="en-US" altLang="zh-CN" sz="1600" dirty="0">
                <a:solidFill>
                  <a:srgbClr val="1B10FC"/>
                </a:solidFill>
                <a:latin typeface="华文中宋" panose="02010600040101010101" pitchFamily="2" charset="-122"/>
                <a:ea typeface="华文中宋" panose="02010600040101010101" pitchFamily="2" charset="-122"/>
              </a:rPr>
              <a:t>       for (j = 1; j &lt; VN; ++ j) </a:t>
            </a:r>
          </a:p>
          <a:p>
            <a:r>
              <a:rPr lang="en-US" altLang="zh-CN" sz="1600" dirty="0">
                <a:solidFill>
                  <a:srgbClr val="1B10FC"/>
                </a:solidFill>
                <a:latin typeface="华文中宋" panose="02010600040101010101" pitchFamily="2" charset="-122"/>
                <a:ea typeface="华文中宋" panose="02010600040101010101" pitchFamily="2" charset="-122"/>
              </a:rPr>
              <a:t>           if( graph-&gt;arcs[j][j] == 0  &amp;&amp;  </a:t>
            </a:r>
            <a:r>
              <a:rPr lang="en-US" altLang="zh-CN" sz="1600" dirty="0" err="1">
                <a:solidFill>
                  <a:srgbClr val="1B10FC"/>
                </a:solidFill>
                <a:latin typeface="华文中宋" panose="02010600040101010101" pitchFamily="2" charset="-122"/>
                <a:ea typeface="华文中宋" panose="02010600040101010101" pitchFamily="2" charset="-122"/>
              </a:rPr>
              <a:t>dist</a:t>
            </a:r>
            <a:r>
              <a:rPr lang="en-US" altLang="zh-CN" sz="1600" dirty="0">
                <a:solidFill>
                  <a:srgbClr val="1B10FC"/>
                </a:solidFill>
                <a:latin typeface="华文中宋" panose="02010600040101010101" pitchFamily="2" charset="-122"/>
                <a:ea typeface="华文中宋" panose="02010600040101010101" pitchFamily="2" charset="-122"/>
              </a:rPr>
              <a:t>[j].length &lt; min )</a:t>
            </a:r>
          </a:p>
          <a:p>
            <a:r>
              <a:rPr lang="nb-NO" altLang="zh-CN" sz="1600" dirty="0">
                <a:solidFill>
                  <a:srgbClr val="1B10FC"/>
                </a:solidFill>
                <a:latin typeface="华文中宋" panose="02010600040101010101" pitchFamily="2" charset="-122"/>
                <a:ea typeface="华文中宋" panose="02010600040101010101" pitchFamily="2" charset="-122"/>
              </a:rPr>
              <a:t>             {   mv = j;   min = dist[j].length;  }</a:t>
            </a:r>
          </a:p>
          <a:p>
            <a:r>
              <a:rPr lang="en-US" altLang="zh-CN" sz="1600" dirty="0">
                <a:latin typeface="华文中宋" panose="02010600040101010101" pitchFamily="2" charset="-122"/>
                <a:ea typeface="华文中宋" panose="02010600040101010101" pitchFamily="2" charset="-122"/>
              </a:rPr>
              <a:t>           </a:t>
            </a:r>
          </a:p>
          <a:p>
            <a:r>
              <a:rPr lang="en-US" altLang="zh-CN" sz="1600" dirty="0">
                <a:latin typeface="华文中宋" panose="02010600040101010101" pitchFamily="2" charset="-122"/>
                <a:ea typeface="华文中宋" panose="02010600040101010101" pitchFamily="2" charset="-122"/>
              </a:rPr>
              <a:t>       if ( mv == 0 )    break; //v</a:t>
            </a:r>
            <a:r>
              <a:rPr lang="en-US" altLang="zh-CN" sz="1600" baseline="-25000" dirty="0">
                <a:latin typeface="华文中宋" panose="02010600040101010101" pitchFamily="2" charset="-122"/>
                <a:ea typeface="华文中宋" panose="02010600040101010101" pitchFamily="2" charset="-122"/>
              </a:rPr>
              <a:t>0</a:t>
            </a:r>
            <a:r>
              <a:rPr lang="zh-CN" altLang="en-US" sz="1600" dirty="0">
                <a:latin typeface="华文中宋" panose="02010600040101010101" pitchFamily="2" charset="-122"/>
                <a:ea typeface="华文中宋" panose="02010600040101010101" pitchFamily="2" charset="-122"/>
              </a:rPr>
              <a:t>与</a:t>
            </a:r>
            <a:r>
              <a:rPr lang="en-US" altLang="zh-CN" sz="1600" dirty="0">
                <a:latin typeface="华文中宋" panose="02010600040101010101" pitchFamily="2" charset="-122"/>
                <a:ea typeface="华文中宋" panose="02010600040101010101" pitchFamily="2" charset="-122"/>
              </a:rPr>
              <a:t>V-U </a:t>
            </a:r>
            <a:r>
              <a:rPr lang="zh-CN" altLang="en-US" sz="1600" dirty="0">
                <a:latin typeface="华文中宋" panose="02010600040101010101" pitchFamily="2" charset="-122"/>
                <a:ea typeface="华文中宋" panose="02010600040101010101" pitchFamily="2" charset="-122"/>
              </a:rPr>
              <a:t>的任何顶点不连通，结束</a:t>
            </a:r>
            <a:endParaRPr lang="en-US" altLang="zh-CN" sz="16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       graph-&gt;arcs[mv][mv] = 1;    //</a:t>
            </a:r>
            <a:r>
              <a:rPr lang="zh-CN" altLang="en-US" sz="1600" dirty="0">
                <a:latin typeface="华文中宋" panose="02010600040101010101" pitchFamily="2" charset="-122"/>
                <a:ea typeface="华文中宋" panose="02010600040101010101" pitchFamily="2" charset="-122"/>
              </a:rPr>
              <a:t>将顶点</a:t>
            </a:r>
            <a:r>
              <a:rPr lang="en-US" altLang="zh-CN" sz="1600" dirty="0">
                <a:latin typeface="华文中宋" panose="02010600040101010101" pitchFamily="2" charset="-122"/>
                <a:ea typeface="华文中宋" panose="02010600040101010101" pitchFamily="2" charset="-122"/>
              </a:rPr>
              <a:t>mv</a:t>
            </a:r>
            <a:r>
              <a:rPr lang="zh-CN" altLang="en-US" sz="1600" dirty="0">
                <a:latin typeface="华文中宋" panose="02010600040101010101" pitchFamily="2" charset="-122"/>
                <a:ea typeface="华文中宋" panose="02010600040101010101" pitchFamily="2" charset="-122"/>
              </a:rPr>
              <a:t>加入</a:t>
            </a:r>
            <a:r>
              <a:rPr lang="en-US" altLang="zh-CN" sz="1600" dirty="0">
                <a:latin typeface="华文中宋" panose="02010600040101010101" pitchFamily="2" charset="-122"/>
                <a:ea typeface="华文中宋" panose="02010600040101010101" pitchFamily="2" charset="-122"/>
              </a:rPr>
              <a:t>U </a:t>
            </a:r>
          </a:p>
          <a:p>
            <a:endParaRPr lang="en-US" altLang="zh-CN" sz="16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调整</a:t>
            </a:r>
            <a:r>
              <a:rPr lang="en-US" altLang="zh-CN" sz="1600" dirty="0">
                <a:latin typeface="华文中宋" panose="02010600040101010101" pitchFamily="2" charset="-122"/>
                <a:ea typeface="华文中宋" panose="02010600040101010101" pitchFamily="2" charset="-122"/>
              </a:rPr>
              <a:t>V-U </a:t>
            </a:r>
            <a:r>
              <a:rPr lang="zh-CN" altLang="en-US" sz="1600" dirty="0">
                <a:latin typeface="华文中宋" panose="02010600040101010101" pitchFamily="2" charset="-122"/>
                <a:ea typeface="华文中宋" panose="02010600040101010101" pitchFamily="2" charset="-122"/>
              </a:rPr>
              <a:t>顶点的已知最短路径</a:t>
            </a:r>
            <a:endParaRPr lang="en-US" altLang="zh-CN" sz="16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        </a:t>
            </a:r>
            <a:r>
              <a:rPr lang="en-US" altLang="zh-CN" sz="1600" dirty="0">
                <a:solidFill>
                  <a:srgbClr val="FF0000"/>
                </a:solidFill>
                <a:latin typeface="华文中宋" panose="02010600040101010101" pitchFamily="2" charset="-122"/>
                <a:ea typeface="华文中宋" panose="02010600040101010101" pitchFamily="2" charset="-122"/>
              </a:rPr>
              <a:t>for (j = 1; j &lt; VN; ++ j) {</a:t>
            </a:r>
          </a:p>
          <a:p>
            <a:r>
              <a:rPr lang="en-US" altLang="zh-CN" sz="1600" dirty="0">
                <a:solidFill>
                  <a:srgbClr val="FF0000"/>
                </a:solidFill>
                <a:latin typeface="华文中宋" panose="02010600040101010101" pitchFamily="2" charset="-122"/>
                <a:ea typeface="华文中宋" panose="02010600040101010101" pitchFamily="2" charset="-122"/>
              </a:rPr>
              <a:t>            if (graph-&gt;arcs[j][j] == 0 &amp;&amp;  </a:t>
            </a:r>
            <a:r>
              <a:rPr lang="en-US" altLang="zh-CN" sz="1600" dirty="0" err="1">
                <a:solidFill>
                  <a:srgbClr val="FF0000"/>
                </a:solidFill>
                <a:latin typeface="华文中宋" panose="02010600040101010101" pitchFamily="2" charset="-122"/>
                <a:ea typeface="华文中宋" panose="02010600040101010101" pitchFamily="2" charset="-122"/>
              </a:rPr>
              <a:t>dist</a:t>
            </a:r>
            <a:r>
              <a:rPr lang="en-US" altLang="zh-CN" sz="1600" dirty="0">
                <a:solidFill>
                  <a:srgbClr val="FF0000"/>
                </a:solidFill>
                <a:latin typeface="华文中宋" panose="02010600040101010101" pitchFamily="2" charset="-122"/>
                <a:ea typeface="华文中宋" panose="02010600040101010101" pitchFamily="2" charset="-122"/>
              </a:rPr>
              <a:t>[j].length&gt;</a:t>
            </a:r>
            <a:r>
              <a:rPr lang="en-US" altLang="zh-CN" sz="1600" dirty="0" err="1">
                <a:solidFill>
                  <a:srgbClr val="FF0000"/>
                </a:solidFill>
                <a:latin typeface="华文中宋" panose="02010600040101010101" pitchFamily="2" charset="-122"/>
                <a:ea typeface="华文中宋" panose="02010600040101010101" pitchFamily="2" charset="-122"/>
              </a:rPr>
              <a:t>dist</a:t>
            </a:r>
            <a:r>
              <a:rPr lang="en-US" altLang="zh-CN" sz="1600" dirty="0">
                <a:solidFill>
                  <a:srgbClr val="FF0000"/>
                </a:solidFill>
                <a:latin typeface="华文中宋" panose="02010600040101010101" pitchFamily="2" charset="-122"/>
                <a:ea typeface="华文中宋" panose="02010600040101010101" pitchFamily="2" charset="-122"/>
              </a:rPr>
              <a:t>[mv].length + graph-&gt;arcs[mv][j]) {</a:t>
            </a:r>
          </a:p>
          <a:p>
            <a:r>
              <a:rPr lang="en-US" altLang="zh-CN" sz="1600" dirty="0">
                <a:solidFill>
                  <a:srgbClr val="FF0000"/>
                </a:solidFill>
                <a:latin typeface="华文中宋" panose="02010600040101010101" pitchFamily="2" charset="-122"/>
                <a:ea typeface="华文中宋" panose="02010600040101010101" pitchFamily="2" charset="-122"/>
              </a:rPr>
              <a:t>                 </a:t>
            </a:r>
            <a:r>
              <a:rPr lang="en-US" altLang="zh-CN" sz="1600" dirty="0" err="1">
                <a:solidFill>
                  <a:srgbClr val="FF0000"/>
                </a:solidFill>
                <a:latin typeface="华文中宋" panose="02010600040101010101" pitchFamily="2" charset="-122"/>
                <a:ea typeface="华文中宋" panose="02010600040101010101" pitchFamily="2" charset="-122"/>
              </a:rPr>
              <a:t>dist</a:t>
            </a:r>
            <a:r>
              <a:rPr lang="en-US" altLang="zh-CN" sz="1600" dirty="0">
                <a:solidFill>
                  <a:srgbClr val="FF0000"/>
                </a:solidFill>
                <a:latin typeface="华文中宋" panose="02010600040101010101" pitchFamily="2" charset="-122"/>
                <a:ea typeface="华文中宋" panose="02010600040101010101" pitchFamily="2" charset="-122"/>
              </a:rPr>
              <a:t>[j].</a:t>
            </a:r>
            <a:r>
              <a:rPr lang="en-US" altLang="zh-CN" sz="1600" dirty="0" err="1">
                <a:solidFill>
                  <a:srgbClr val="FF0000"/>
                </a:solidFill>
                <a:latin typeface="华文中宋" panose="02010600040101010101" pitchFamily="2" charset="-122"/>
                <a:ea typeface="华文中宋" panose="02010600040101010101" pitchFamily="2" charset="-122"/>
              </a:rPr>
              <a:t>prevex</a:t>
            </a:r>
            <a:r>
              <a:rPr lang="en-US" altLang="zh-CN" sz="1600" dirty="0">
                <a:solidFill>
                  <a:srgbClr val="FF0000"/>
                </a:solidFill>
                <a:latin typeface="华文中宋" panose="02010600040101010101" pitchFamily="2" charset="-122"/>
                <a:ea typeface="华文中宋" panose="02010600040101010101" pitchFamily="2" charset="-122"/>
              </a:rPr>
              <a:t> = mv; </a:t>
            </a:r>
          </a:p>
          <a:p>
            <a:r>
              <a:rPr lang="en-US" altLang="zh-CN" sz="1600" dirty="0">
                <a:solidFill>
                  <a:srgbClr val="FF0000"/>
                </a:solidFill>
                <a:latin typeface="华文中宋" panose="02010600040101010101" pitchFamily="2" charset="-122"/>
                <a:ea typeface="华文中宋" panose="02010600040101010101" pitchFamily="2" charset="-122"/>
              </a:rPr>
              <a:t>                 </a:t>
            </a:r>
            <a:r>
              <a:rPr lang="de-DE" altLang="zh-CN" sz="1600" dirty="0">
                <a:solidFill>
                  <a:srgbClr val="FF0000"/>
                </a:solidFill>
                <a:latin typeface="华文中宋" panose="02010600040101010101" pitchFamily="2" charset="-122"/>
                <a:ea typeface="华文中宋" panose="02010600040101010101" pitchFamily="2" charset="-122"/>
              </a:rPr>
              <a:t>dist[j].len = dist[mv].len + graph-&gt;arcs[mv][j]; </a:t>
            </a:r>
            <a:r>
              <a:rPr lang="en-US" altLang="zh-CN" sz="1600" dirty="0">
                <a:solidFill>
                  <a:srgbClr val="FF0000"/>
                </a:solidFill>
                <a:latin typeface="华文中宋" panose="02010600040101010101" pitchFamily="2" charset="-122"/>
                <a:ea typeface="华文中宋" panose="02010600040101010101" pitchFamily="2" charset="-122"/>
              </a:rPr>
              <a:t>} </a:t>
            </a:r>
          </a:p>
          <a:p>
            <a:r>
              <a:rPr lang="en-US" altLang="zh-CN" sz="1600" dirty="0">
                <a:solidFill>
                  <a:srgbClr val="FF0000"/>
                </a:solidFill>
                <a:latin typeface="华文中宋" panose="02010600040101010101" pitchFamily="2" charset="-122"/>
                <a:ea typeface="华文中宋" panose="02010600040101010101" pitchFamily="2" charset="-122"/>
              </a:rPr>
              <a:t>        }</a:t>
            </a:r>
          </a:p>
          <a:p>
            <a:r>
              <a:rPr lang="en-US" altLang="zh-CN" sz="1600" dirty="0">
                <a:latin typeface="华文中宋" panose="02010600040101010101" pitchFamily="2" charset="-122"/>
                <a:ea typeface="华文中宋" panose="02010600040101010101" pitchFamily="2" charset="-122"/>
              </a:rPr>
              <a:t>   } }  </a:t>
            </a:r>
            <a:endParaRPr lang="zh-CN" altLang="en-US" sz="1600" dirty="0">
              <a:latin typeface="华文中宋" panose="02010600040101010101" pitchFamily="2" charset="-122"/>
              <a:ea typeface="华文中宋" panose="02010600040101010101" pitchFamily="2" charset="-122"/>
            </a:endParaRPr>
          </a:p>
        </p:txBody>
      </p:sp>
      <p:sp>
        <p:nvSpPr>
          <p:cNvPr id="3" name="矩形 2"/>
          <p:cNvSpPr/>
          <p:nvPr/>
        </p:nvSpPr>
        <p:spPr bwMode="auto">
          <a:xfrm>
            <a:off x="259307" y="4490113"/>
            <a:ext cx="8707272" cy="1555845"/>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圆角矩形标注 4"/>
          <p:cNvSpPr/>
          <p:nvPr/>
        </p:nvSpPr>
        <p:spPr bwMode="auto">
          <a:xfrm>
            <a:off x="6587844" y="1589648"/>
            <a:ext cx="1928568" cy="1012875"/>
          </a:xfrm>
          <a:prstGeom prst="wedgeRoundRectCallout">
            <a:avLst>
              <a:gd name="adj1" fmla="val -181625"/>
              <a:gd name="adj2" fmla="val 98140"/>
              <a:gd name="adj3" fmla="val 16667"/>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r>
              <a:rPr lang="zh-CN" altLang="en-US" dirty="0">
                <a:solidFill>
                  <a:srgbClr val="0000FF"/>
                </a:solidFill>
                <a:latin typeface="华文新魏" panose="02010800040101010101" pitchFamily="2" charset="-122"/>
                <a:ea typeface="华文新魏" panose="02010800040101010101" pitchFamily="2" charset="-122"/>
              </a:rPr>
              <a:t>在</a:t>
            </a:r>
            <a:r>
              <a:rPr lang="en-US" altLang="zh-CN" dirty="0">
                <a:solidFill>
                  <a:srgbClr val="0000FF"/>
                </a:solidFill>
                <a:latin typeface="华文新魏" panose="02010800040101010101" pitchFamily="2" charset="-122"/>
                <a:ea typeface="华文新魏" panose="02010800040101010101" pitchFamily="2" charset="-122"/>
              </a:rPr>
              <a:t>V-U</a:t>
            </a:r>
            <a:r>
              <a:rPr lang="zh-CN" altLang="en-US" dirty="0">
                <a:solidFill>
                  <a:srgbClr val="0000FF"/>
                </a:solidFill>
                <a:latin typeface="华文新魏" panose="02010800040101010101" pitchFamily="2" charset="-122"/>
                <a:ea typeface="华文新魏" panose="02010800040101010101" pitchFamily="2" charset="-122"/>
              </a:rPr>
              <a:t>中选出还未加入</a:t>
            </a:r>
            <a:r>
              <a:rPr lang="en-US" altLang="zh-CN" dirty="0">
                <a:solidFill>
                  <a:srgbClr val="0000FF"/>
                </a:solidFill>
                <a:latin typeface="华文新魏" panose="02010800040101010101" pitchFamily="2" charset="-122"/>
                <a:ea typeface="华文新魏" panose="02010800040101010101" pitchFamily="2" charset="-122"/>
              </a:rPr>
              <a:t>U</a:t>
            </a:r>
            <a:r>
              <a:rPr lang="zh-CN" altLang="en-US" dirty="0">
                <a:solidFill>
                  <a:srgbClr val="0000FF"/>
                </a:solidFill>
                <a:latin typeface="华文新魏" panose="02010800040101010101" pitchFamily="2" charset="-122"/>
                <a:ea typeface="华文新魏" panose="02010800040101010101" pitchFamily="2" charset="-122"/>
              </a:rPr>
              <a:t>且距</a:t>
            </a:r>
            <a:r>
              <a:rPr lang="en-US" altLang="zh-CN" dirty="0">
                <a:solidFill>
                  <a:srgbClr val="0000FF"/>
                </a:solidFill>
                <a:latin typeface="华文新魏" panose="02010800040101010101" pitchFamily="2" charset="-122"/>
                <a:ea typeface="华文新魏" panose="02010800040101010101" pitchFamily="2" charset="-122"/>
              </a:rPr>
              <a:t>v</a:t>
            </a:r>
            <a:r>
              <a:rPr lang="en-US" altLang="zh-CN" baseline="-25000" dirty="0">
                <a:solidFill>
                  <a:srgbClr val="0000FF"/>
                </a:solidFill>
                <a:latin typeface="华文新魏" panose="02010800040101010101" pitchFamily="2" charset="-122"/>
                <a:ea typeface="华文新魏" panose="02010800040101010101" pitchFamily="2" charset="-122"/>
              </a:rPr>
              <a:t>0</a:t>
            </a:r>
            <a:r>
              <a:rPr lang="zh-CN" altLang="en-US" dirty="0">
                <a:solidFill>
                  <a:srgbClr val="0000FF"/>
                </a:solidFill>
                <a:latin typeface="华文新魏" panose="02010800040101010101" pitchFamily="2" charset="-122"/>
                <a:ea typeface="华文新魏" panose="02010800040101010101" pitchFamily="2" charset="-122"/>
              </a:rPr>
              <a:t>最近的顶点</a:t>
            </a:r>
          </a:p>
        </p:txBody>
      </p:sp>
    </p:spTree>
    <p:extLst>
      <p:ext uri="{BB962C8B-B14F-4D97-AF65-F5344CB8AC3E}">
        <p14:creationId xmlns:p14="http://schemas.microsoft.com/office/powerpoint/2010/main" val="73339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Dijkstra</a:t>
            </a:r>
            <a:r>
              <a:rPr lang="zh-CN" altLang="en-US" dirty="0"/>
              <a:t>算法性能</a:t>
            </a:r>
          </a:p>
        </p:txBody>
      </p:sp>
      <p:sp>
        <p:nvSpPr>
          <p:cNvPr id="3" name="内容占位符 2"/>
          <p:cNvSpPr>
            <a:spLocks noGrp="1"/>
          </p:cNvSpPr>
          <p:nvPr>
            <p:ph idx="1"/>
          </p:nvPr>
        </p:nvSpPr>
        <p:spPr>
          <a:xfrm>
            <a:off x="452354" y="1341438"/>
            <a:ext cx="8153400" cy="4784725"/>
          </a:xfrm>
        </p:spPr>
        <p:txBody>
          <a:bodyPr/>
          <a:lstStyle/>
          <a:p>
            <a:r>
              <a:rPr lang="zh-CN" altLang="en-US" dirty="0"/>
              <a:t>算法中的初始化部分的时间复杂度为</a:t>
            </a:r>
            <a:r>
              <a:rPr lang="en-US" altLang="zh-CN" dirty="0"/>
              <a:t>O(n)</a:t>
            </a:r>
            <a:r>
              <a:rPr lang="zh-CN" altLang="en-US" dirty="0"/>
              <a:t>，求最短路径部分由一个大循环组成，其中外循环运行</a:t>
            </a:r>
            <a:r>
              <a:rPr lang="en-US" altLang="zh-CN" dirty="0"/>
              <a:t>n-1</a:t>
            </a:r>
            <a:r>
              <a:rPr lang="zh-CN" altLang="en-US" dirty="0"/>
              <a:t>次，内循环为两个，均运行</a:t>
            </a:r>
            <a:r>
              <a:rPr lang="en-US" altLang="zh-CN" dirty="0"/>
              <a:t>n-1</a:t>
            </a:r>
            <a:r>
              <a:rPr lang="zh-CN" altLang="en-US" dirty="0"/>
              <a:t>次，因此，算法的时间复杂度为</a:t>
            </a:r>
            <a:r>
              <a:rPr lang="en-US" altLang="zh-CN" dirty="0"/>
              <a:t>O(n</a:t>
            </a:r>
            <a:r>
              <a:rPr lang="en-US" altLang="zh-CN" baseline="30000" dirty="0"/>
              <a:t>2</a:t>
            </a:r>
            <a:r>
              <a:rPr lang="en-US" altLang="zh-CN" dirty="0"/>
              <a:t>)</a:t>
            </a:r>
          </a:p>
          <a:p>
            <a:endParaRPr lang="zh-CN" altLang="en-US" dirty="0"/>
          </a:p>
          <a:p>
            <a:r>
              <a:rPr lang="zh-CN" altLang="en-US" dirty="0"/>
              <a:t>另，在算法中改变了关系矩阵中的初始状态，如果要求算法不能破坏原始数据，就需要另外增加数据结构记录Ｕ集合的值，则空间代价是</a:t>
            </a:r>
            <a:r>
              <a:rPr lang="en-US" altLang="zh-CN" dirty="0"/>
              <a:t>O(n)</a:t>
            </a:r>
          </a:p>
        </p:txBody>
      </p:sp>
    </p:spTree>
    <p:extLst>
      <p:ext uri="{BB962C8B-B14F-4D97-AF65-F5344CB8AC3E}">
        <p14:creationId xmlns:p14="http://schemas.microsoft.com/office/powerpoint/2010/main" val="5408019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最短路径：思考</a:t>
            </a:r>
          </a:p>
        </p:txBody>
      </p:sp>
      <p:sp>
        <p:nvSpPr>
          <p:cNvPr id="3" name="内容占位符 2"/>
          <p:cNvSpPr>
            <a:spLocks noGrp="1"/>
          </p:cNvSpPr>
          <p:nvPr>
            <p:ph idx="1"/>
          </p:nvPr>
        </p:nvSpPr>
        <p:spPr>
          <a:xfrm>
            <a:off x="452354" y="1341438"/>
            <a:ext cx="8153400" cy="4784725"/>
          </a:xfrm>
        </p:spPr>
        <p:txBody>
          <a:bodyPr/>
          <a:lstStyle/>
          <a:p>
            <a:r>
              <a:rPr lang="zh-CN" altLang="en-US" dirty="0"/>
              <a:t>如果图</a:t>
            </a:r>
            <a:r>
              <a:rPr lang="en-US" altLang="zh-CN" dirty="0"/>
              <a:t>G</a:t>
            </a:r>
            <a:r>
              <a:rPr lang="zh-CN" altLang="en-US" dirty="0"/>
              <a:t>中给定顶点</a:t>
            </a:r>
            <a:r>
              <a:rPr lang="en-US" altLang="zh-CN" dirty="0"/>
              <a:t>V</a:t>
            </a:r>
            <a:r>
              <a:rPr lang="en-US" altLang="zh-CN" baseline="-25000" dirty="0"/>
              <a:t>0</a:t>
            </a:r>
            <a:r>
              <a:rPr lang="zh-CN" altLang="en-US" dirty="0"/>
              <a:t>，其与顶点</a:t>
            </a:r>
            <a:r>
              <a:rPr lang="en-US" altLang="zh-CN" dirty="0"/>
              <a:t>V</a:t>
            </a:r>
            <a:r>
              <a:rPr lang="en-US" altLang="zh-CN" baseline="-25000" dirty="0"/>
              <a:t>i</a:t>
            </a:r>
            <a:r>
              <a:rPr lang="zh-CN" altLang="en-US" dirty="0"/>
              <a:t>之间不存在路径，是否影响</a:t>
            </a:r>
            <a:r>
              <a:rPr lang="en-US" altLang="zh-CN" dirty="0"/>
              <a:t>Dijkstra</a:t>
            </a:r>
            <a:r>
              <a:rPr lang="zh-CN" altLang="en-US" dirty="0"/>
              <a:t>算法的执行？</a:t>
            </a:r>
            <a:endParaRPr lang="en-US" altLang="zh-CN" dirty="0"/>
          </a:p>
          <a:p>
            <a:endParaRPr lang="en-US" altLang="zh-CN" dirty="0"/>
          </a:p>
          <a:p>
            <a:r>
              <a:rPr lang="zh-CN" altLang="en-US" dirty="0"/>
              <a:t>如何计算给定图</a:t>
            </a:r>
            <a:r>
              <a:rPr lang="en-US" altLang="zh-CN" dirty="0"/>
              <a:t>G</a:t>
            </a:r>
            <a:r>
              <a:rPr lang="zh-CN" altLang="en-US" dirty="0"/>
              <a:t>中任意两点之间的最短距离？</a:t>
            </a:r>
            <a:endParaRPr lang="en-US" altLang="zh-CN" dirty="0"/>
          </a:p>
        </p:txBody>
      </p:sp>
    </p:spTree>
    <p:extLst>
      <p:ext uri="{BB962C8B-B14F-4D97-AF65-F5344CB8AC3E}">
        <p14:creationId xmlns:p14="http://schemas.microsoft.com/office/powerpoint/2010/main" val="14653140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Floyd</a:t>
            </a:r>
            <a:r>
              <a:rPr lang="zh-CN" altLang="en-US" dirty="0"/>
              <a:t>算法</a:t>
            </a:r>
          </a:p>
        </p:txBody>
      </p:sp>
      <p:sp>
        <p:nvSpPr>
          <p:cNvPr id="3" name="内容占位符 2"/>
          <p:cNvSpPr>
            <a:spLocks noGrp="1"/>
          </p:cNvSpPr>
          <p:nvPr>
            <p:ph idx="1"/>
          </p:nvPr>
        </p:nvSpPr>
        <p:spPr>
          <a:xfrm>
            <a:off x="452354" y="1341438"/>
            <a:ext cx="8153400" cy="4784725"/>
          </a:xfrm>
        </p:spPr>
        <p:txBody>
          <a:bodyPr/>
          <a:lstStyle/>
          <a:p>
            <a:r>
              <a:rPr lang="zh-CN" altLang="en-US" dirty="0"/>
              <a:t>求每一对顶点间的最短路径</a:t>
            </a:r>
          </a:p>
          <a:p>
            <a:pPr lvl="1"/>
            <a:r>
              <a:rPr lang="zh-CN" altLang="en-US" dirty="0"/>
              <a:t>通过多次迭代计算每一对顶点间的最短路径的缩短变化</a:t>
            </a:r>
            <a:endParaRPr lang="en-US" altLang="zh-CN" dirty="0"/>
          </a:p>
          <a:p>
            <a:r>
              <a:rPr lang="zh-CN" altLang="en-US" dirty="0"/>
              <a:t>基本策略</a:t>
            </a:r>
            <a:endParaRPr lang="en-US" altLang="zh-CN" dirty="0"/>
          </a:p>
          <a:p>
            <a:pPr lvl="1"/>
            <a:r>
              <a:rPr lang="zh-CN" altLang="en-US" dirty="0"/>
              <a:t>图采用邻接矩阵作为存储结构。把关系矩阵看成是没有经过任何中间结点，直接可以到达的每一对顶点间的最短路径的完整表示</a:t>
            </a:r>
          </a:p>
          <a:p>
            <a:pPr lvl="1"/>
            <a:r>
              <a:rPr lang="zh-CN" altLang="en-US" dirty="0"/>
              <a:t>然后经过多次迭代，每次增加一个新的结点，在允许这个结点作为中间结点的条件下，计算每一对顶点间的最短路径的缩短变化</a:t>
            </a:r>
          </a:p>
          <a:p>
            <a:pPr lvl="1"/>
            <a:r>
              <a:rPr lang="zh-CN" altLang="en-US" dirty="0"/>
              <a:t>直到把所有结点都考虑进去为止，结果得到每一对顶点间的最短路径</a:t>
            </a:r>
          </a:p>
          <a:p>
            <a:endParaRPr lang="zh-CN" altLang="en-US" dirty="0"/>
          </a:p>
          <a:p>
            <a:endParaRPr lang="en-US" altLang="zh-CN" dirty="0"/>
          </a:p>
        </p:txBody>
      </p:sp>
    </p:spTree>
    <p:extLst>
      <p:ext uri="{BB962C8B-B14F-4D97-AF65-F5344CB8AC3E}">
        <p14:creationId xmlns:p14="http://schemas.microsoft.com/office/powerpoint/2010/main" val="34350960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Floyd</a:t>
            </a:r>
            <a:r>
              <a:rPr lang="zh-CN" altLang="en-US" dirty="0"/>
              <a:t>算法</a:t>
            </a:r>
          </a:p>
        </p:txBody>
      </p:sp>
      <p:grpSp>
        <p:nvGrpSpPr>
          <p:cNvPr id="4" name="组合 3"/>
          <p:cNvGrpSpPr/>
          <p:nvPr/>
        </p:nvGrpSpPr>
        <p:grpSpPr>
          <a:xfrm>
            <a:off x="-47273" y="1222466"/>
            <a:ext cx="5069650" cy="2969710"/>
            <a:chOff x="317706" y="2736851"/>
            <a:chExt cx="5069650" cy="3018537"/>
          </a:xfrm>
        </p:grpSpPr>
        <p:grpSp>
          <p:nvGrpSpPr>
            <p:cNvPr id="5" name="组合 4"/>
            <p:cNvGrpSpPr/>
            <p:nvPr/>
          </p:nvGrpSpPr>
          <p:grpSpPr>
            <a:xfrm>
              <a:off x="317706" y="2736851"/>
              <a:ext cx="5069650" cy="3018537"/>
              <a:chOff x="429674" y="1754857"/>
              <a:chExt cx="5069650" cy="3018537"/>
            </a:xfrm>
          </p:grpSpPr>
          <p:sp>
            <p:nvSpPr>
              <p:cNvPr id="8" name="椭圆 7"/>
              <p:cNvSpPr/>
              <p:nvPr/>
            </p:nvSpPr>
            <p:spPr bwMode="auto">
              <a:xfrm>
                <a:off x="1120140" y="406908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2</a:t>
                </a:r>
                <a:endParaRPr lang="zh-CN" altLang="en-US" sz="1400" baseline="-25000" dirty="0">
                  <a:latin typeface="华文中宋" panose="02010600040101010101" pitchFamily="2" charset="-122"/>
                  <a:ea typeface="华文中宋" panose="02010600040101010101" pitchFamily="2" charset="-122"/>
                </a:endParaRPr>
              </a:p>
            </p:txBody>
          </p:sp>
          <p:sp>
            <p:nvSpPr>
              <p:cNvPr id="9" name="椭圆 8"/>
              <p:cNvSpPr/>
              <p:nvPr/>
            </p:nvSpPr>
            <p:spPr bwMode="auto">
              <a:xfrm>
                <a:off x="4920204" y="405384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5</a:t>
                </a:r>
                <a:endParaRPr lang="zh-CN" altLang="en-US" sz="1400" baseline="-25000" dirty="0">
                  <a:latin typeface="华文中宋" panose="02010600040101010101" pitchFamily="2" charset="-122"/>
                  <a:ea typeface="华文中宋" panose="02010600040101010101" pitchFamily="2" charset="-122"/>
                </a:endParaRPr>
              </a:p>
            </p:txBody>
          </p:sp>
          <p:sp>
            <p:nvSpPr>
              <p:cNvPr id="10" name="椭圆 9"/>
              <p:cNvSpPr/>
              <p:nvPr/>
            </p:nvSpPr>
            <p:spPr bwMode="auto">
              <a:xfrm>
                <a:off x="3017856" y="406908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3</a:t>
                </a:r>
                <a:endParaRPr lang="zh-CN" altLang="en-US" sz="1400" baseline="-25000" dirty="0">
                  <a:latin typeface="华文中宋" panose="02010600040101010101" pitchFamily="2" charset="-122"/>
                  <a:ea typeface="华文中宋" panose="02010600040101010101" pitchFamily="2" charset="-122"/>
                </a:endParaRPr>
              </a:p>
            </p:txBody>
          </p:sp>
          <p:sp>
            <p:nvSpPr>
              <p:cNvPr id="11" name="椭圆 10"/>
              <p:cNvSpPr/>
              <p:nvPr/>
            </p:nvSpPr>
            <p:spPr bwMode="auto">
              <a:xfrm>
                <a:off x="1120140" y="2391251"/>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12" name="椭圆 11"/>
              <p:cNvSpPr/>
              <p:nvPr/>
            </p:nvSpPr>
            <p:spPr bwMode="auto">
              <a:xfrm>
                <a:off x="3020172" y="2391251"/>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1</a:t>
                </a:r>
                <a:endParaRPr lang="zh-CN" altLang="en-US" sz="1400" baseline="-25000" dirty="0">
                  <a:latin typeface="华文中宋" panose="02010600040101010101" pitchFamily="2" charset="-122"/>
                  <a:ea typeface="华文中宋" panose="02010600040101010101" pitchFamily="2" charset="-122"/>
                </a:endParaRPr>
              </a:p>
            </p:txBody>
          </p:sp>
          <p:sp>
            <p:nvSpPr>
              <p:cNvPr id="13" name="椭圆 12"/>
              <p:cNvSpPr/>
              <p:nvPr/>
            </p:nvSpPr>
            <p:spPr bwMode="auto">
              <a:xfrm>
                <a:off x="4920204" y="2393315"/>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4</a:t>
                </a:r>
                <a:endParaRPr lang="zh-CN" altLang="en-US" sz="1400" baseline="-25000" dirty="0">
                  <a:latin typeface="华文中宋" panose="02010600040101010101" pitchFamily="2" charset="-122"/>
                  <a:ea typeface="华文中宋" panose="02010600040101010101" pitchFamily="2" charset="-122"/>
                </a:endParaRPr>
              </a:p>
            </p:txBody>
          </p:sp>
          <p:sp>
            <p:nvSpPr>
              <p:cNvPr id="14" name="文本框 13"/>
              <p:cNvSpPr txBox="1"/>
              <p:nvPr/>
            </p:nvSpPr>
            <p:spPr>
              <a:xfrm>
                <a:off x="3894756" y="2346494"/>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5</a:t>
                </a:r>
                <a:endParaRPr lang="en-US" altLang="zh-CN" sz="1600" baseline="-25000" dirty="0">
                  <a:latin typeface="华文中宋" panose="02010600040101010101" pitchFamily="2" charset="-122"/>
                  <a:ea typeface="华文中宋" panose="02010600040101010101" pitchFamily="2" charset="-122"/>
                </a:endParaRPr>
              </a:p>
            </p:txBody>
          </p:sp>
          <p:sp>
            <p:nvSpPr>
              <p:cNvPr id="15" name="任意多边形 14"/>
              <p:cNvSpPr/>
              <p:nvPr/>
            </p:nvSpPr>
            <p:spPr bwMode="auto">
              <a:xfrm>
                <a:off x="822926" y="2697480"/>
                <a:ext cx="289594" cy="1661160"/>
              </a:xfrm>
              <a:custGeom>
                <a:avLst/>
                <a:gdLst>
                  <a:gd name="connsiteX0" fmla="*/ 274354 w 289594"/>
                  <a:gd name="connsiteY0" fmla="*/ 1661160 h 1661160"/>
                  <a:gd name="connsiteX1" fmla="*/ 34 w 289594"/>
                  <a:gd name="connsiteY1" fmla="*/ 1188720 h 1661160"/>
                  <a:gd name="connsiteX2" fmla="*/ 289594 w 289594"/>
                  <a:gd name="connsiteY2" fmla="*/ 0 h 1661160"/>
                </a:gdLst>
                <a:ahLst/>
                <a:cxnLst>
                  <a:cxn ang="0">
                    <a:pos x="connsiteX0" y="connsiteY0"/>
                  </a:cxn>
                  <a:cxn ang="0">
                    <a:pos x="connsiteX1" y="connsiteY1"/>
                  </a:cxn>
                  <a:cxn ang="0">
                    <a:pos x="connsiteX2" y="connsiteY2"/>
                  </a:cxn>
                </a:cxnLst>
                <a:rect l="l" t="t" r="r" b="b"/>
                <a:pathLst>
                  <a:path w="289594" h="1661160">
                    <a:moveTo>
                      <a:pt x="274354" y="1661160"/>
                    </a:moveTo>
                    <a:cubicBezTo>
                      <a:pt x="135924" y="1563370"/>
                      <a:pt x="-2506" y="1465580"/>
                      <a:pt x="34" y="1188720"/>
                    </a:cubicBezTo>
                    <a:cubicBezTo>
                      <a:pt x="2574" y="911860"/>
                      <a:pt x="289594" y="0"/>
                      <a:pt x="289594" y="0"/>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任意多边形 15"/>
              <p:cNvSpPr/>
              <p:nvPr/>
            </p:nvSpPr>
            <p:spPr bwMode="auto">
              <a:xfrm>
                <a:off x="1641456" y="2894852"/>
                <a:ext cx="164652" cy="1266415"/>
              </a:xfrm>
              <a:custGeom>
                <a:avLst/>
                <a:gdLst>
                  <a:gd name="connsiteX0" fmla="*/ 0 w 152400"/>
                  <a:gd name="connsiteY0" fmla="*/ 0 h 1478280"/>
                  <a:gd name="connsiteX1" fmla="*/ 152400 w 152400"/>
                  <a:gd name="connsiteY1" fmla="*/ 609600 h 1478280"/>
                  <a:gd name="connsiteX2" fmla="*/ 0 w 152400"/>
                  <a:gd name="connsiteY2" fmla="*/ 1478280 h 1478280"/>
                  <a:gd name="connsiteX3" fmla="*/ 0 w 152400"/>
                  <a:gd name="connsiteY3" fmla="*/ 1478280 h 1478280"/>
                </a:gdLst>
                <a:ahLst/>
                <a:cxnLst>
                  <a:cxn ang="0">
                    <a:pos x="connsiteX0" y="connsiteY0"/>
                  </a:cxn>
                  <a:cxn ang="0">
                    <a:pos x="connsiteX1" y="connsiteY1"/>
                  </a:cxn>
                  <a:cxn ang="0">
                    <a:pos x="connsiteX2" y="connsiteY2"/>
                  </a:cxn>
                  <a:cxn ang="0">
                    <a:pos x="connsiteX3" y="connsiteY3"/>
                  </a:cxn>
                </a:cxnLst>
                <a:rect l="l" t="t" r="r" b="b"/>
                <a:pathLst>
                  <a:path w="152400" h="1478280">
                    <a:moveTo>
                      <a:pt x="0" y="0"/>
                    </a:moveTo>
                    <a:cubicBezTo>
                      <a:pt x="76200" y="181610"/>
                      <a:pt x="152400" y="363220"/>
                      <a:pt x="152400" y="609600"/>
                    </a:cubicBezTo>
                    <a:cubicBezTo>
                      <a:pt x="152400" y="855980"/>
                      <a:pt x="0" y="1478280"/>
                      <a:pt x="0" y="1478280"/>
                    </a:cubicBezTo>
                    <a:lnTo>
                      <a:pt x="0" y="1478280"/>
                    </a:ln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cxnSp>
            <p:nvCxnSpPr>
              <p:cNvPr id="17" name="直接连接符 16"/>
              <p:cNvCxnSpPr>
                <a:stCxn id="11" idx="6"/>
                <a:endCxn id="12" idx="2"/>
              </p:cNvCxnSpPr>
              <p:nvPr/>
            </p:nvCxnSpPr>
            <p:spPr bwMode="auto">
              <a:xfrm>
                <a:off x="1699260" y="2703671"/>
                <a:ext cx="1320912" cy="0"/>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stCxn id="12" idx="6"/>
                <a:endCxn id="13" idx="2"/>
              </p:cNvCxnSpPr>
              <p:nvPr/>
            </p:nvCxnSpPr>
            <p:spPr bwMode="auto">
              <a:xfrm>
                <a:off x="3599292" y="2703671"/>
                <a:ext cx="1320912" cy="2064"/>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stCxn id="12" idx="3"/>
              </p:cNvCxnSpPr>
              <p:nvPr/>
            </p:nvCxnSpPr>
            <p:spPr bwMode="auto">
              <a:xfrm flipH="1">
                <a:off x="1706880" y="2924585"/>
                <a:ext cx="1398102" cy="1403575"/>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a:stCxn id="8" idx="6"/>
                <a:endCxn id="10" idx="2"/>
              </p:cNvCxnSpPr>
              <p:nvPr/>
            </p:nvCxnSpPr>
            <p:spPr bwMode="auto">
              <a:xfrm>
                <a:off x="1699260" y="4381500"/>
                <a:ext cx="1318596" cy="0"/>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a:stCxn id="10" idx="0"/>
                <a:endCxn id="12" idx="4"/>
              </p:cNvCxnSpPr>
              <p:nvPr/>
            </p:nvCxnSpPr>
            <p:spPr bwMode="auto">
              <a:xfrm flipV="1">
                <a:off x="3307416" y="3016091"/>
                <a:ext cx="2316" cy="1052989"/>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a:stCxn id="9" idx="2"/>
                <a:endCxn id="10" idx="6"/>
              </p:cNvCxnSpPr>
              <p:nvPr/>
            </p:nvCxnSpPr>
            <p:spPr bwMode="auto">
              <a:xfrm flipH="1">
                <a:off x="3596976" y="4366260"/>
                <a:ext cx="1323228" cy="15240"/>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任意多边形 22"/>
              <p:cNvSpPr/>
              <p:nvPr/>
            </p:nvSpPr>
            <p:spPr bwMode="auto">
              <a:xfrm>
                <a:off x="3505200" y="2788920"/>
                <a:ext cx="1417320" cy="1325880"/>
              </a:xfrm>
              <a:custGeom>
                <a:avLst/>
                <a:gdLst>
                  <a:gd name="connsiteX0" fmla="*/ 0 w 1417320"/>
                  <a:gd name="connsiteY0" fmla="*/ 1325880 h 1325880"/>
                  <a:gd name="connsiteX1" fmla="*/ 350520 w 1417320"/>
                  <a:gd name="connsiteY1" fmla="*/ 792480 h 1325880"/>
                  <a:gd name="connsiteX2" fmla="*/ 1417320 w 1417320"/>
                  <a:gd name="connsiteY2" fmla="*/ 0 h 1325880"/>
                </a:gdLst>
                <a:ahLst/>
                <a:cxnLst>
                  <a:cxn ang="0">
                    <a:pos x="connsiteX0" y="connsiteY0"/>
                  </a:cxn>
                  <a:cxn ang="0">
                    <a:pos x="connsiteX1" y="connsiteY1"/>
                  </a:cxn>
                  <a:cxn ang="0">
                    <a:pos x="connsiteX2" y="connsiteY2"/>
                  </a:cxn>
                </a:cxnLst>
                <a:rect l="l" t="t" r="r" b="b"/>
                <a:pathLst>
                  <a:path w="1417320" h="1325880">
                    <a:moveTo>
                      <a:pt x="0" y="1325880"/>
                    </a:moveTo>
                    <a:cubicBezTo>
                      <a:pt x="57150" y="1169670"/>
                      <a:pt x="114300" y="1013460"/>
                      <a:pt x="350520" y="792480"/>
                    </a:cubicBezTo>
                    <a:cubicBezTo>
                      <a:pt x="586740" y="571500"/>
                      <a:pt x="1002030" y="285750"/>
                      <a:pt x="1417320" y="0"/>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24" name="任意多边形 23"/>
              <p:cNvSpPr/>
              <p:nvPr/>
            </p:nvSpPr>
            <p:spPr bwMode="auto">
              <a:xfrm>
                <a:off x="3596640" y="3032760"/>
                <a:ext cx="1478280" cy="1234440"/>
              </a:xfrm>
              <a:custGeom>
                <a:avLst/>
                <a:gdLst>
                  <a:gd name="connsiteX0" fmla="*/ 1478280 w 1478280"/>
                  <a:gd name="connsiteY0" fmla="*/ 0 h 1234440"/>
                  <a:gd name="connsiteX1" fmla="*/ 1082040 w 1478280"/>
                  <a:gd name="connsiteY1" fmla="*/ 716280 h 1234440"/>
                  <a:gd name="connsiteX2" fmla="*/ 0 w 1478280"/>
                  <a:gd name="connsiteY2" fmla="*/ 1234440 h 1234440"/>
                </a:gdLst>
                <a:ahLst/>
                <a:cxnLst>
                  <a:cxn ang="0">
                    <a:pos x="connsiteX0" y="connsiteY0"/>
                  </a:cxn>
                  <a:cxn ang="0">
                    <a:pos x="connsiteX1" y="connsiteY1"/>
                  </a:cxn>
                  <a:cxn ang="0">
                    <a:pos x="connsiteX2" y="connsiteY2"/>
                  </a:cxn>
                </a:cxnLst>
                <a:rect l="l" t="t" r="r" b="b"/>
                <a:pathLst>
                  <a:path w="1478280" h="1234440">
                    <a:moveTo>
                      <a:pt x="1478280" y="0"/>
                    </a:moveTo>
                    <a:cubicBezTo>
                      <a:pt x="1403350" y="255270"/>
                      <a:pt x="1328420" y="510540"/>
                      <a:pt x="1082040" y="716280"/>
                    </a:cubicBezTo>
                    <a:cubicBezTo>
                      <a:pt x="835660" y="922020"/>
                      <a:pt x="417830" y="1078230"/>
                      <a:pt x="0" y="1234440"/>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25" name="任意多边形 24"/>
              <p:cNvSpPr/>
              <p:nvPr/>
            </p:nvSpPr>
            <p:spPr bwMode="auto">
              <a:xfrm>
                <a:off x="1402080" y="2072407"/>
                <a:ext cx="3657600" cy="352738"/>
              </a:xfrm>
              <a:custGeom>
                <a:avLst/>
                <a:gdLst>
                  <a:gd name="connsiteX0" fmla="*/ 0 w 3657600"/>
                  <a:gd name="connsiteY0" fmla="*/ 350754 h 396474"/>
                  <a:gd name="connsiteX1" fmla="*/ 1295400 w 3657600"/>
                  <a:gd name="connsiteY1" fmla="*/ 234 h 396474"/>
                  <a:gd name="connsiteX2" fmla="*/ 3657600 w 3657600"/>
                  <a:gd name="connsiteY2" fmla="*/ 396474 h 396474"/>
                </a:gdLst>
                <a:ahLst/>
                <a:cxnLst>
                  <a:cxn ang="0">
                    <a:pos x="connsiteX0" y="connsiteY0"/>
                  </a:cxn>
                  <a:cxn ang="0">
                    <a:pos x="connsiteX1" y="connsiteY1"/>
                  </a:cxn>
                  <a:cxn ang="0">
                    <a:pos x="connsiteX2" y="connsiteY2"/>
                  </a:cxn>
                </a:cxnLst>
                <a:rect l="l" t="t" r="r" b="b"/>
                <a:pathLst>
                  <a:path w="3657600" h="396474">
                    <a:moveTo>
                      <a:pt x="0" y="350754"/>
                    </a:moveTo>
                    <a:cubicBezTo>
                      <a:pt x="342900" y="171684"/>
                      <a:pt x="685800" y="-7386"/>
                      <a:pt x="1295400" y="234"/>
                    </a:cubicBezTo>
                    <a:cubicBezTo>
                      <a:pt x="1905000" y="7854"/>
                      <a:pt x="2781300" y="202164"/>
                      <a:pt x="3657600" y="396474"/>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6" name="文本框 25"/>
              <p:cNvSpPr txBox="1"/>
              <p:nvPr/>
            </p:nvSpPr>
            <p:spPr>
              <a:xfrm>
                <a:off x="429674" y="3311426"/>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20</a:t>
                </a:r>
                <a:endParaRPr lang="en-US" altLang="zh-CN" sz="1600" baseline="-25000" dirty="0">
                  <a:latin typeface="华文中宋" panose="02010600040101010101" pitchFamily="2" charset="-122"/>
                  <a:ea typeface="华文中宋" panose="02010600040101010101" pitchFamily="2" charset="-122"/>
                </a:endParaRPr>
              </a:p>
            </p:txBody>
          </p:sp>
          <p:sp>
            <p:nvSpPr>
              <p:cNvPr id="27" name="文本框 26"/>
              <p:cNvSpPr txBox="1"/>
              <p:nvPr/>
            </p:nvSpPr>
            <p:spPr>
              <a:xfrm>
                <a:off x="1368168" y="3282583"/>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10</a:t>
                </a:r>
                <a:endParaRPr lang="en-US" altLang="zh-CN" sz="1600" baseline="-25000" dirty="0">
                  <a:latin typeface="华文中宋" panose="02010600040101010101" pitchFamily="2" charset="-122"/>
                  <a:ea typeface="华文中宋" panose="02010600040101010101" pitchFamily="2" charset="-122"/>
                </a:endParaRPr>
              </a:p>
            </p:txBody>
          </p:sp>
          <p:sp>
            <p:nvSpPr>
              <p:cNvPr id="28" name="文本框 27"/>
              <p:cNvSpPr txBox="1"/>
              <p:nvPr/>
            </p:nvSpPr>
            <p:spPr>
              <a:xfrm>
                <a:off x="2514210" y="175485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45</a:t>
                </a:r>
                <a:endParaRPr lang="en-US" altLang="zh-CN" sz="1600" baseline="-25000" dirty="0">
                  <a:latin typeface="华文中宋" panose="02010600040101010101" pitchFamily="2" charset="-122"/>
                  <a:ea typeface="华文中宋" panose="02010600040101010101" pitchFamily="2" charset="-122"/>
                </a:endParaRPr>
              </a:p>
            </p:txBody>
          </p:sp>
          <p:sp>
            <p:nvSpPr>
              <p:cNvPr id="29" name="文本框 28"/>
              <p:cNvSpPr txBox="1"/>
              <p:nvPr/>
            </p:nvSpPr>
            <p:spPr>
              <a:xfrm>
                <a:off x="2202906" y="236511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50</a:t>
                </a:r>
                <a:endParaRPr lang="en-US" altLang="zh-CN" sz="1600" baseline="-25000" dirty="0">
                  <a:latin typeface="华文中宋" panose="02010600040101010101" pitchFamily="2" charset="-122"/>
                  <a:ea typeface="华文中宋" panose="02010600040101010101" pitchFamily="2" charset="-122"/>
                </a:endParaRPr>
              </a:p>
            </p:txBody>
          </p:sp>
          <p:sp>
            <p:nvSpPr>
              <p:cNvPr id="30" name="文本框 29"/>
              <p:cNvSpPr txBox="1"/>
              <p:nvPr/>
            </p:nvSpPr>
            <p:spPr>
              <a:xfrm>
                <a:off x="2886012" y="3401438"/>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20</a:t>
                </a:r>
                <a:endParaRPr lang="en-US" altLang="zh-CN" sz="1600" baseline="-25000" dirty="0">
                  <a:latin typeface="华文中宋" panose="02010600040101010101" pitchFamily="2" charset="-122"/>
                  <a:ea typeface="华文中宋" panose="02010600040101010101" pitchFamily="2" charset="-122"/>
                </a:endParaRPr>
              </a:p>
            </p:txBody>
          </p:sp>
          <p:sp>
            <p:nvSpPr>
              <p:cNvPr id="31" name="文本框 30"/>
              <p:cNvSpPr txBox="1"/>
              <p:nvPr/>
            </p:nvSpPr>
            <p:spPr>
              <a:xfrm>
                <a:off x="2278380" y="4386013"/>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15</a:t>
                </a:r>
                <a:endParaRPr lang="en-US" altLang="zh-CN" sz="1600" baseline="-25000" dirty="0">
                  <a:latin typeface="华文中宋" panose="02010600040101010101" pitchFamily="2" charset="-122"/>
                  <a:ea typeface="华文中宋" panose="02010600040101010101" pitchFamily="2" charset="-122"/>
                </a:endParaRPr>
              </a:p>
            </p:txBody>
          </p:sp>
          <p:sp>
            <p:nvSpPr>
              <p:cNvPr id="32" name="文本框 31"/>
              <p:cNvSpPr txBox="1"/>
              <p:nvPr/>
            </p:nvSpPr>
            <p:spPr>
              <a:xfrm>
                <a:off x="3724170" y="3103032"/>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35</a:t>
                </a:r>
                <a:endParaRPr lang="en-US" altLang="zh-CN" sz="1600" baseline="-25000" dirty="0">
                  <a:latin typeface="华文中宋" panose="02010600040101010101" pitchFamily="2" charset="-122"/>
                  <a:ea typeface="华文中宋" panose="02010600040101010101" pitchFamily="2" charset="-122"/>
                </a:endParaRPr>
              </a:p>
            </p:txBody>
          </p:sp>
          <p:sp>
            <p:nvSpPr>
              <p:cNvPr id="33" name="文本框 32"/>
              <p:cNvSpPr txBox="1"/>
              <p:nvPr/>
            </p:nvSpPr>
            <p:spPr>
              <a:xfrm>
                <a:off x="2171772" y="3222188"/>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15</a:t>
                </a:r>
                <a:endParaRPr lang="en-US" altLang="zh-CN" sz="1600" baseline="-25000" dirty="0">
                  <a:latin typeface="华文中宋" panose="02010600040101010101" pitchFamily="2" charset="-122"/>
                  <a:ea typeface="华文中宋" panose="02010600040101010101" pitchFamily="2" charset="-122"/>
                </a:endParaRPr>
              </a:p>
            </p:txBody>
          </p:sp>
          <p:sp>
            <p:nvSpPr>
              <p:cNvPr id="34" name="文本框 33"/>
              <p:cNvSpPr txBox="1"/>
              <p:nvPr/>
            </p:nvSpPr>
            <p:spPr>
              <a:xfrm>
                <a:off x="4215566" y="353599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30</a:t>
                </a:r>
                <a:endParaRPr lang="en-US" altLang="zh-CN" sz="1600" baseline="-25000" dirty="0">
                  <a:latin typeface="华文中宋" panose="02010600040101010101" pitchFamily="2" charset="-122"/>
                  <a:ea typeface="华文中宋" panose="02010600040101010101" pitchFamily="2" charset="-122"/>
                </a:endParaRPr>
              </a:p>
            </p:txBody>
          </p:sp>
          <p:sp>
            <p:nvSpPr>
              <p:cNvPr id="35" name="文本框 34"/>
              <p:cNvSpPr txBox="1"/>
              <p:nvPr/>
            </p:nvSpPr>
            <p:spPr>
              <a:xfrm>
                <a:off x="4153194" y="4434840"/>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a:t>
                </a:r>
                <a:endParaRPr lang="en-US" altLang="zh-CN" sz="1600" baseline="-25000" dirty="0">
                  <a:latin typeface="华文中宋" panose="02010600040101010101" pitchFamily="2" charset="-122"/>
                  <a:ea typeface="华文中宋" panose="02010600040101010101" pitchFamily="2" charset="-122"/>
                </a:endParaRPr>
              </a:p>
            </p:txBody>
          </p:sp>
        </p:grpSp>
        <p:cxnSp>
          <p:nvCxnSpPr>
            <p:cNvPr id="6" name="直接连接符 5"/>
            <p:cNvCxnSpPr/>
            <p:nvPr/>
          </p:nvCxnSpPr>
          <p:spPr bwMode="auto">
            <a:xfrm>
              <a:off x="5090482" y="4000149"/>
              <a:ext cx="0" cy="1035685"/>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文本框 6"/>
            <p:cNvSpPr txBox="1"/>
            <p:nvPr/>
          </p:nvSpPr>
          <p:spPr>
            <a:xfrm>
              <a:off x="5069296" y="4341198"/>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grpSp>
      <p:sp>
        <p:nvSpPr>
          <p:cNvPr id="36" name="文本框 35"/>
          <p:cNvSpPr txBox="1"/>
          <p:nvPr/>
        </p:nvSpPr>
        <p:spPr>
          <a:xfrm>
            <a:off x="856619" y="4713727"/>
            <a:ext cx="3169457" cy="400110"/>
          </a:xfrm>
          <a:prstGeom prst="rect">
            <a:avLst/>
          </a:prstGeom>
          <a:solidFill>
            <a:srgbClr val="CAF6F5"/>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请问</a:t>
            </a:r>
            <a:r>
              <a:rPr lang="en-US" altLang="zh-CN" sz="2000" dirty="0">
                <a:latin typeface="华文中宋" panose="02010600040101010101" pitchFamily="2" charset="-122"/>
                <a:ea typeface="华文中宋" panose="02010600040101010101" pitchFamily="2" charset="-122"/>
              </a:rPr>
              <a:t>V4</a:t>
            </a:r>
            <a:r>
              <a:rPr lang="zh-CN" altLang="en-US" sz="2000" dirty="0">
                <a:latin typeface="华文中宋" panose="02010600040101010101" pitchFamily="2" charset="-122"/>
                <a:ea typeface="华文中宋" panose="02010600040101010101" pitchFamily="2" charset="-122"/>
              </a:rPr>
              <a:t>到</a:t>
            </a:r>
            <a:r>
              <a:rPr lang="en-US" altLang="zh-CN" sz="2000" dirty="0">
                <a:latin typeface="华文中宋" panose="02010600040101010101" pitchFamily="2" charset="-122"/>
                <a:ea typeface="华文中宋" panose="02010600040101010101" pitchFamily="2" charset="-122"/>
              </a:rPr>
              <a:t>V2</a:t>
            </a:r>
            <a:r>
              <a:rPr lang="zh-CN" altLang="en-US" sz="2000" dirty="0">
                <a:latin typeface="华文中宋" panose="02010600040101010101" pitchFamily="2" charset="-122"/>
                <a:ea typeface="华文中宋" panose="02010600040101010101" pitchFamily="2" charset="-122"/>
              </a:rPr>
              <a:t>的最短路径？</a:t>
            </a:r>
          </a:p>
        </p:txBody>
      </p:sp>
      <p:sp>
        <p:nvSpPr>
          <p:cNvPr id="37" name="圆角矩形 36"/>
          <p:cNvSpPr/>
          <p:nvPr/>
        </p:nvSpPr>
        <p:spPr bwMode="auto">
          <a:xfrm>
            <a:off x="5048279" y="941388"/>
            <a:ext cx="4094047" cy="5858753"/>
          </a:xfrm>
          <a:prstGeom prst="roundRect">
            <a:avLst>
              <a:gd name="adj" fmla="val 2838"/>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8" name="椭圆 37"/>
          <p:cNvSpPr/>
          <p:nvPr/>
        </p:nvSpPr>
        <p:spPr bwMode="auto">
          <a:xfrm>
            <a:off x="6876057" y="1115175"/>
            <a:ext cx="579120" cy="614733"/>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4</a:t>
            </a:r>
            <a:endParaRPr lang="zh-CN" altLang="en-US" sz="1400" baseline="-25000" dirty="0">
              <a:latin typeface="华文中宋" panose="02010600040101010101" pitchFamily="2" charset="-122"/>
              <a:ea typeface="华文中宋" panose="02010600040101010101" pitchFamily="2" charset="-122"/>
            </a:endParaRPr>
          </a:p>
        </p:txBody>
      </p:sp>
      <p:cxnSp>
        <p:nvCxnSpPr>
          <p:cNvPr id="39" name="直接连接符 38"/>
          <p:cNvCxnSpPr>
            <a:endCxn id="41" idx="0"/>
          </p:cNvCxnSpPr>
          <p:nvPr/>
        </p:nvCxnSpPr>
        <p:spPr bwMode="auto">
          <a:xfrm flipH="1">
            <a:off x="6144901" y="1598197"/>
            <a:ext cx="800193" cy="512549"/>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椭圆 39"/>
          <p:cNvSpPr/>
          <p:nvPr/>
        </p:nvSpPr>
        <p:spPr bwMode="auto">
          <a:xfrm>
            <a:off x="6930106" y="5363570"/>
            <a:ext cx="579120" cy="614733"/>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2</a:t>
            </a:r>
            <a:endParaRPr lang="zh-CN" altLang="en-US" sz="1400" baseline="-25000" dirty="0">
              <a:latin typeface="华文中宋" panose="02010600040101010101" pitchFamily="2" charset="-122"/>
              <a:ea typeface="华文中宋" panose="02010600040101010101" pitchFamily="2" charset="-122"/>
            </a:endParaRPr>
          </a:p>
        </p:txBody>
      </p:sp>
      <p:sp>
        <p:nvSpPr>
          <p:cNvPr id="41" name="椭圆 40"/>
          <p:cNvSpPr/>
          <p:nvPr/>
        </p:nvSpPr>
        <p:spPr bwMode="auto">
          <a:xfrm>
            <a:off x="5855341" y="2110746"/>
            <a:ext cx="579120" cy="614733"/>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3</a:t>
            </a:r>
            <a:endParaRPr lang="zh-CN" altLang="en-US" sz="1400" baseline="-25000" dirty="0">
              <a:latin typeface="华文中宋" panose="02010600040101010101" pitchFamily="2" charset="-122"/>
              <a:ea typeface="华文中宋" panose="02010600040101010101" pitchFamily="2" charset="-122"/>
            </a:endParaRPr>
          </a:p>
        </p:txBody>
      </p:sp>
      <p:sp>
        <p:nvSpPr>
          <p:cNvPr id="42" name="椭圆 41"/>
          <p:cNvSpPr/>
          <p:nvPr/>
        </p:nvSpPr>
        <p:spPr bwMode="auto">
          <a:xfrm>
            <a:off x="7912164" y="2051329"/>
            <a:ext cx="579120" cy="614733"/>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5</a:t>
            </a:r>
            <a:endParaRPr lang="zh-CN" altLang="en-US" sz="1400" baseline="-25000" dirty="0">
              <a:latin typeface="华文中宋" panose="02010600040101010101" pitchFamily="2" charset="-122"/>
              <a:ea typeface="华文中宋" panose="02010600040101010101" pitchFamily="2" charset="-122"/>
            </a:endParaRPr>
          </a:p>
        </p:txBody>
      </p:sp>
      <p:sp>
        <p:nvSpPr>
          <p:cNvPr id="44" name="椭圆 43"/>
          <p:cNvSpPr/>
          <p:nvPr/>
        </p:nvSpPr>
        <p:spPr bwMode="auto">
          <a:xfrm>
            <a:off x="6876057" y="3446777"/>
            <a:ext cx="579120" cy="614733"/>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1</a:t>
            </a:r>
            <a:endParaRPr lang="zh-CN" altLang="en-US" sz="1400" baseline="-25000" dirty="0">
              <a:latin typeface="华文中宋" panose="02010600040101010101" pitchFamily="2" charset="-122"/>
              <a:ea typeface="华文中宋" panose="02010600040101010101" pitchFamily="2" charset="-122"/>
            </a:endParaRPr>
          </a:p>
        </p:txBody>
      </p:sp>
      <p:cxnSp>
        <p:nvCxnSpPr>
          <p:cNvPr id="47" name="直接连接符 46"/>
          <p:cNvCxnSpPr>
            <a:endCxn id="42" idx="0"/>
          </p:cNvCxnSpPr>
          <p:nvPr/>
        </p:nvCxnSpPr>
        <p:spPr bwMode="auto">
          <a:xfrm>
            <a:off x="7395758" y="1602008"/>
            <a:ext cx="805966" cy="449321"/>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文本框 48"/>
          <p:cNvSpPr txBox="1"/>
          <p:nvPr/>
        </p:nvSpPr>
        <p:spPr>
          <a:xfrm>
            <a:off x="6234882" y="1568548"/>
            <a:ext cx="437940" cy="333078"/>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30</a:t>
            </a:r>
            <a:endParaRPr lang="en-US" altLang="zh-CN" sz="1600" baseline="-25000" dirty="0">
              <a:latin typeface="华文中宋" panose="02010600040101010101" pitchFamily="2" charset="-122"/>
              <a:ea typeface="华文中宋" panose="02010600040101010101" pitchFamily="2" charset="-122"/>
            </a:endParaRPr>
          </a:p>
        </p:txBody>
      </p:sp>
      <p:sp>
        <p:nvSpPr>
          <p:cNvPr id="50" name="文本框 49"/>
          <p:cNvSpPr txBox="1"/>
          <p:nvPr/>
        </p:nvSpPr>
        <p:spPr>
          <a:xfrm>
            <a:off x="7708422" y="1548832"/>
            <a:ext cx="311304" cy="333078"/>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cxnSp>
        <p:nvCxnSpPr>
          <p:cNvPr id="51" name="直接连接符 50"/>
          <p:cNvCxnSpPr>
            <a:endCxn id="44" idx="1"/>
          </p:cNvCxnSpPr>
          <p:nvPr/>
        </p:nvCxnSpPr>
        <p:spPr bwMode="auto">
          <a:xfrm>
            <a:off x="6144902" y="2718520"/>
            <a:ext cx="815965" cy="818283"/>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任意多边形 52"/>
          <p:cNvSpPr/>
          <p:nvPr/>
        </p:nvSpPr>
        <p:spPr bwMode="auto">
          <a:xfrm>
            <a:off x="6455156" y="1733267"/>
            <a:ext cx="764510" cy="825168"/>
          </a:xfrm>
          <a:custGeom>
            <a:avLst/>
            <a:gdLst>
              <a:gd name="connsiteX0" fmla="*/ 0 w 777923"/>
              <a:gd name="connsiteY0" fmla="*/ 696035 h 724131"/>
              <a:gd name="connsiteX1" fmla="*/ 423081 w 777923"/>
              <a:gd name="connsiteY1" fmla="*/ 641444 h 724131"/>
              <a:gd name="connsiteX2" fmla="*/ 777923 w 777923"/>
              <a:gd name="connsiteY2" fmla="*/ 0 h 724131"/>
            </a:gdLst>
            <a:ahLst/>
            <a:cxnLst>
              <a:cxn ang="0">
                <a:pos x="connsiteX0" y="connsiteY0"/>
              </a:cxn>
              <a:cxn ang="0">
                <a:pos x="connsiteX1" y="connsiteY1"/>
              </a:cxn>
              <a:cxn ang="0">
                <a:pos x="connsiteX2" y="connsiteY2"/>
              </a:cxn>
            </a:cxnLst>
            <a:rect l="l" t="t" r="r" b="b"/>
            <a:pathLst>
              <a:path w="777923" h="724131">
                <a:moveTo>
                  <a:pt x="0" y="696035"/>
                </a:moveTo>
                <a:cubicBezTo>
                  <a:pt x="146713" y="726742"/>
                  <a:pt x="293427" y="757450"/>
                  <a:pt x="423081" y="641444"/>
                </a:cubicBezTo>
                <a:cubicBezTo>
                  <a:pt x="552735" y="525438"/>
                  <a:pt x="665329" y="262719"/>
                  <a:pt x="777923" y="0"/>
                </a:cubicBezTo>
              </a:path>
            </a:pathLst>
          </a:custGeom>
          <a:noFill/>
          <a:ln w="38100" cap="flat" cmpd="sng" algn="ctr">
            <a:solidFill>
              <a:schemeClr val="tx1"/>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4" name="任意多边形 53"/>
          <p:cNvSpPr/>
          <p:nvPr/>
        </p:nvSpPr>
        <p:spPr bwMode="auto">
          <a:xfrm>
            <a:off x="7260609" y="1705970"/>
            <a:ext cx="166139" cy="1760561"/>
          </a:xfrm>
          <a:custGeom>
            <a:avLst/>
            <a:gdLst>
              <a:gd name="connsiteX0" fmla="*/ 0 w 166139"/>
              <a:gd name="connsiteY0" fmla="*/ 1760561 h 1760561"/>
              <a:gd name="connsiteX1" fmla="*/ 163773 w 166139"/>
              <a:gd name="connsiteY1" fmla="*/ 1337481 h 1760561"/>
              <a:gd name="connsiteX2" fmla="*/ 81887 w 166139"/>
              <a:gd name="connsiteY2" fmla="*/ 0 h 1760561"/>
            </a:gdLst>
            <a:ahLst/>
            <a:cxnLst>
              <a:cxn ang="0">
                <a:pos x="connsiteX0" y="connsiteY0"/>
              </a:cxn>
              <a:cxn ang="0">
                <a:pos x="connsiteX1" y="connsiteY1"/>
              </a:cxn>
              <a:cxn ang="0">
                <a:pos x="connsiteX2" y="connsiteY2"/>
              </a:cxn>
            </a:cxnLst>
            <a:rect l="l" t="t" r="r" b="b"/>
            <a:pathLst>
              <a:path w="166139" h="1760561">
                <a:moveTo>
                  <a:pt x="0" y="1760561"/>
                </a:moveTo>
                <a:cubicBezTo>
                  <a:pt x="75062" y="1695734"/>
                  <a:pt x="150125" y="1630908"/>
                  <a:pt x="163773" y="1337481"/>
                </a:cubicBezTo>
                <a:cubicBezTo>
                  <a:pt x="177421" y="1044054"/>
                  <a:pt x="129654" y="522027"/>
                  <a:pt x="81887" y="0"/>
                </a:cubicBezTo>
              </a:path>
            </a:pathLst>
          </a:custGeom>
          <a:noFill/>
          <a:ln w="38100" cap="flat" cmpd="sng" algn="ctr">
            <a:solidFill>
              <a:schemeClr val="tx1"/>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cxnSp>
        <p:nvCxnSpPr>
          <p:cNvPr id="55" name="直接连接符 54"/>
          <p:cNvCxnSpPr/>
          <p:nvPr/>
        </p:nvCxnSpPr>
        <p:spPr bwMode="auto">
          <a:xfrm>
            <a:off x="7192211" y="4057750"/>
            <a:ext cx="27455" cy="1305820"/>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任意多边形 58"/>
          <p:cNvSpPr/>
          <p:nvPr/>
        </p:nvSpPr>
        <p:spPr bwMode="auto">
          <a:xfrm>
            <a:off x="6359857" y="2674961"/>
            <a:ext cx="1828800" cy="245660"/>
          </a:xfrm>
          <a:custGeom>
            <a:avLst/>
            <a:gdLst>
              <a:gd name="connsiteX0" fmla="*/ 1828800 w 1828800"/>
              <a:gd name="connsiteY0" fmla="*/ 0 h 245660"/>
              <a:gd name="connsiteX1" fmla="*/ 859809 w 1828800"/>
              <a:gd name="connsiteY1" fmla="*/ 245660 h 245660"/>
              <a:gd name="connsiteX2" fmla="*/ 0 w 1828800"/>
              <a:gd name="connsiteY2" fmla="*/ 0 h 245660"/>
            </a:gdLst>
            <a:ahLst/>
            <a:cxnLst>
              <a:cxn ang="0">
                <a:pos x="connsiteX0" y="connsiteY0"/>
              </a:cxn>
              <a:cxn ang="0">
                <a:pos x="connsiteX1" y="connsiteY1"/>
              </a:cxn>
              <a:cxn ang="0">
                <a:pos x="connsiteX2" y="connsiteY2"/>
              </a:cxn>
            </a:cxnLst>
            <a:rect l="l" t="t" r="r" b="b"/>
            <a:pathLst>
              <a:path w="1828800" h="245660">
                <a:moveTo>
                  <a:pt x="1828800" y="0"/>
                </a:moveTo>
                <a:cubicBezTo>
                  <a:pt x="1496704" y="122830"/>
                  <a:pt x="1164609" y="245660"/>
                  <a:pt x="859809" y="245660"/>
                </a:cubicBezTo>
                <a:cubicBezTo>
                  <a:pt x="555009" y="245660"/>
                  <a:pt x="277504" y="122830"/>
                  <a:pt x="0" y="0"/>
                </a:cubicBezTo>
              </a:path>
            </a:pathLst>
          </a:custGeom>
          <a:noFill/>
          <a:ln w="38100" cap="flat" cmpd="sng" algn="ctr">
            <a:solidFill>
              <a:schemeClr val="tx1"/>
            </a:solidFill>
            <a:prstDash val="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60" name="文本框 59"/>
          <p:cNvSpPr txBox="1"/>
          <p:nvPr/>
        </p:nvSpPr>
        <p:spPr>
          <a:xfrm>
            <a:off x="6068158" y="3024205"/>
            <a:ext cx="437940" cy="333078"/>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20</a:t>
            </a:r>
            <a:endParaRPr lang="en-US" altLang="zh-CN" sz="1600" baseline="-25000" dirty="0">
              <a:latin typeface="华文中宋" panose="02010600040101010101" pitchFamily="2" charset="-122"/>
              <a:ea typeface="华文中宋" panose="02010600040101010101" pitchFamily="2" charset="-122"/>
            </a:endParaRPr>
          </a:p>
        </p:txBody>
      </p:sp>
      <p:sp>
        <p:nvSpPr>
          <p:cNvPr id="61" name="文本框 60"/>
          <p:cNvSpPr txBox="1"/>
          <p:nvPr/>
        </p:nvSpPr>
        <p:spPr>
          <a:xfrm>
            <a:off x="6767998" y="4390286"/>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15</a:t>
            </a:r>
            <a:endParaRPr lang="en-US" altLang="zh-CN" sz="1600" baseline="-25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60450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par>
                                <p:cTn id="21" presetID="10"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500"/>
                                        <p:tgtEl>
                                          <p:spTgt spid="6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fade">
                                      <p:cBhvr>
                                        <p:cTn id="59" dur="500"/>
                                        <p:tgtEl>
                                          <p:spTgt spid="54"/>
                                        </p:tgtEl>
                                      </p:cBhvr>
                                    </p:animEffect>
                                  </p:childTnLst>
                                </p:cTn>
                              </p:par>
                              <p:par>
                                <p:cTn id="60" presetID="10" presetClass="entr" presetSubtype="0" fill="hold" nodeType="with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500"/>
                                        <p:tgtEl>
                                          <p:spTgt spid="5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animEffect transition="in" filter="fade">
                                      <p:cBhvr>
                                        <p:cTn id="6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0" grpId="0" animBg="1"/>
      <p:bldP spid="41" grpId="0" animBg="1"/>
      <p:bldP spid="42" grpId="0" animBg="1"/>
      <p:bldP spid="44" grpId="0" animBg="1"/>
      <p:bldP spid="49" grpId="0"/>
      <p:bldP spid="50" grpId="0"/>
      <p:bldP spid="53" grpId="0" animBg="1"/>
      <p:bldP spid="54" grpId="0" animBg="1"/>
      <p:bldP spid="59" grpId="0" animBg="1"/>
      <p:bldP spid="60" grpId="0"/>
      <p:bldP spid="6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Floyd</a:t>
            </a:r>
            <a:r>
              <a:rPr lang="zh-CN" altLang="en-US" dirty="0"/>
              <a:t>算法</a:t>
            </a:r>
          </a:p>
        </p:txBody>
      </p:sp>
      <p:sp>
        <p:nvSpPr>
          <p:cNvPr id="3" name="内容占位符 2"/>
          <p:cNvSpPr>
            <a:spLocks noGrp="1"/>
          </p:cNvSpPr>
          <p:nvPr>
            <p:ph idx="1"/>
          </p:nvPr>
        </p:nvSpPr>
        <p:spPr>
          <a:xfrm>
            <a:off x="232012" y="1341438"/>
            <a:ext cx="8775510" cy="4784725"/>
          </a:xfrm>
        </p:spPr>
        <p:txBody>
          <a:bodyPr/>
          <a:lstStyle/>
          <a:p>
            <a:r>
              <a:rPr lang="en-US" altLang="zh-CN" sz="2400" dirty="0"/>
              <a:t>Floyd</a:t>
            </a:r>
            <a:r>
              <a:rPr lang="zh-CN" altLang="en-US" sz="2400" dirty="0"/>
              <a:t>算法涉及的存储结构</a:t>
            </a:r>
            <a:endParaRPr lang="en-US" altLang="zh-CN" sz="2400" dirty="0"/>
          </a:p>
          <a:p>
            <a:pPr lvl="1"/>
            <a:r>
              <a:rPr lang="zh-CN" altLang="en-US" sz="2000" dirty="0"/>
              <a:t>定义一个与关系矩阵同样大小，并以关系矩阵作为其初始状态的矩阵，存放每对顶点间的距离值（或最短路径长度）</a:t>
            </a:r>
          </a:p>
          <a:p>
            <a:pPr lvl="1"/>
            <a:r>
              <a:rPr lang="zh-CN" altLang="en-US" sz="2000" dirty="0"/>
              <a:t>为了保存全部最短路径的轨迹，另设计一个与关系矩阵同样大小的整数矩阵，存放</a:t>
            </a:r>
            <a:r>
              <a:rPr lang="en-US" altLang="zh-CN" sz="2000" b="1" dirty="0"/>
              <a:t>v</a:t>
            </a:r>
            <a:r>
              <a:rPr lang="en-US" altLang="zh-CN" sz="2000" b="1" baseline="-25000" dirty="0"/>
              <a:t>i</a:t>
            </a:r>
            <a:r>
              <a:rPr lang="zh-CN" altLang="en-US" sz="2000" dirty="0"/>
              <a:t>到</a:t>
            </a:r>
            <a:r>
              <a:rPr lang="en-US" altLang="zh-CN" sz="2000" b="1" dirty="0" err="1"/>
              <a:t>v</a:t>
            </a:r>
            <a:r>
              <a:rPr lang="en-US" altLang="zh-CN" sz="2000" b="1" baseline="-25000" dirty="0" err="1"/>
              <a:t>j</a:t>
            </a:r>
            <a:r>
              <a:rPr lang="zh-CN" altLang="en-US" sz="2000" dirty="0"/>
              <a:t>最短路径上</a:t>
            </a:r>
            <a:r>
              <a:rPr lang="en-US" altLang="zh-CN" sz="2000" b="1" dirty="0"/>
              <a:t>v</a:t>
            </a:r>
            <a:r>
              <a:rPr lang="en-US" altLang="zh-CN" sz="2000" b="1" baseline="-25000" dirty="0"/>
              <a:t>i</a:t>
            </a:r>
            <a:r>
              <a:rPr lang="zh-CN" altLang="en-US" sz="2000" dirty="0"/>
              <a:t>的后继顶点的下标值。把它们封装在下面定义的类型</a:t>
            </a:r>
            <a:r>
              <a:rPr lang="en-US" altLang="zh-CN" sz="2000" b="1" dirty="0" err="1"/>
              <a:t>ShortPath</a:t>
            </a:r>
            <a:r>
              <a:rPr lang="en-US" altLang="zh-CN" sz="2000" b="1" dirty="0"/>
              <a:t> </a:t>
            </a:r>
            <a:r>
              <a:rPr lang="zh-CN" altLang="en-US" sz="2000" dirty="0"/>
              <a:t>中：</a:t>
            </a:r>
          </a:p>
          <a:p>
            <a:pPr marL="0" indent="0">
              <a:buNone/>
            </a:pPr>
            <a:r>
              <a:rPr lang="en-US" altLang="zh-CN" sz="1800" dirty="0"/>
              <a:t>         </a:t>
            </a:r>
            <a:r>
              <a:rPr lang="en-US" altLang="zh-CN" sz="1800" dirty="0" err="1"/>
              <a:t>typedef</a:t>
            </a:r>
            <a:r>
              <a:rPr lang="en-US" altLang="zh-CN" sz="1800" dirty="0"/>
              <a:t> </a:t>
            </a:r>
            <a:r>
              <a:rPr lang="en-US" altLang="zh-CN" sz="1800" dirty="0" err="1"/>
              <a:t>struct</a:t>
            </a:r>
            <a:r>
              <a:rPr lang="en-US" altLang="zh-CN" sz="1800" dirty="0"/>
              <a:t> {</a:t>
            </a:r>
          </a:p>
          <a:p>
            <a:pPr marL="0" indent="0">
              <a:buNone/>
            </a:pPr>
            <a:r>
              <a:rPr lang="en-US" altLang="zh-CN" sz="1800" dirty="0"/>
              <a:t>              </a:t>
            </a:r>
            <a:r>
              <a:rPr lang="en-US" altLang="zh-CN" sz="1800" dirty="0" err="1"/>
              <a:t>AdjType</a:t>
            </a:r>
            <a:r>
              <a:rPr lang="en-US" altLang="zh-CN" sz="1800" dirty="0"/>
              <a:t> a[VN][VN];     //</a:t>
            </a:r>
            <a:r>
              <a:rPr lang="zh-CN" altLang="en-US" sz="1800" dirty="0"/>
              <a:t>存放每对顶点间最短路径长度</a:t>
            </a:r>
            <a:endParaRPr lang="en-US" altLang="zh-CN" sz="1800" dirty="0"/>
          </a:p>
          <a:p>
            <a:pPr marL="0" indent="0">
              <a:buNone/>
            </a:pPr>
            <a:r>
              <a:rPr lang="en-US" altLang="zh-CN" sz="1800" dirty="0"/>
              <a:t>              </a:t>
            </a:r>
            <a:r>
              <a:rPr lang="en-US" altLang="zh-CN" sz="1800" dirty="0" err="1"/>
              <a:t>int</a:t>
            </a:r>
            <a:r>
              <a:rPr lang="en-US" altLang="zh-CN" sz="1800" dirty="0"/>
              <a:t> </a:t>
            </a:r>
            <a:r>
              <a:rPr lang="en-US" altLang="zh-CN" sz="1800" dirty="0" err="1"/>
              <a:t>nextvex</a:t>
            </a:r>
            <a:r>
              <a:rPr lang="en-US" altLang="zh-CN" sz="1800" dirty="0"/>
              <a:t>[VN][VN];  //</a:t>
            </a:r>
            <a:r>
              <a:rPr lang="zh-CN" altLang="en-US" sz="1800" dirty="0"/>
              <a:t>存放</a:t>
            </a:r>
            <a:r>
              <a:rPr lang="en-US" altLang="zh-CN" sz="1800" dirty="0"/>
              <a:t>v</a:t>
            </a:r>
            <a:r>
              <a:rPr lang="en-US" altLang="zh-CN" sz="1800" baseline="-25000" dirty="0"/>
              <a:t>i</a:t>
            </a:r>
            <a:r>
              <a:rPr lang="zh-CN" altLang="en-US" sz="1800" dirty="0"/>
              <a:t>到</a:t>
            </a:r>
            <a:r>
              <a:rPr lang="en-US" altLang="zh-CN" sz="1800" dirty="0" err="1"/>
              <a:t>v</a:t>
            </a:r>
            <a:r>
              <a:rPr lang="en-US" altLang="zh-CN" sz="1800" baseline="-25000" dirty="0" err="1"/>
              <a:t>j</a:t>
            </a:r>
            <a:r>
              <a:rPr lang="zh-CN" altLang="en-US" sz="1800" dirty="0"/>
              <a:t>最短路径上</a:t>
            </a:r>
            <a:r>
              <a:rPr lang="en-US" altLang="zh-CN" sz="1800" dirty="0"/>
              <a:t>v</a:t>
            </a:r>
            <a:r>
              <a:rPr lang="en-US" altLang="zh-CN" sz="1800" baseline="-25000" dirty="0"/>
              <a:t>i</a:t>
            </a:r>
            <a:r>
              <a:rPr lang="zh-CN" altLang="en-US" sz="1800" dirty="0"/>
              <a:t>的后继顶点的下标值</a:t>
            </a:r>
            <a:endParaRPr lang="en-US" altLang="zh-CN" sz="1800" dirty="0"/>
          </a:p>
          <a:p>
            <a:pPr marL="0" indent="0">
              <a:buNone/>
            </a:pPr>
            <a:r>
              <a:rPr lang="en-US" altLang="zh-CN" sz="1800" dirty="0"/>
              <a:t>         } </a:t>
            </a:r>
            <a:r>
              <a:rPr lang="en-US" altLang="zh-CN" sz="1800" dirty="0" err="1"/>
              <a:t>ShortPath</a:t>
            </a:r>
            <a:r>
              <a:rPr lang="en-US" altLang="zh-CN" sz="1800" dirty="0"/>
              <a:t>;</a:t>
            </a:r>
          </a:p>
        </p:txBody>
      </p:sp>
    </p:spTree>
    <p:extLst>
      <p:ext uri="{BB962C8B-B14F-4D97-AF65-F5344CB8AC3E}">
        <p14:creationId xmlns:p14="http://schemas.microsoft.com/office/powerpoint/2010/main" val="4549948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Floyd</a:t>
            </a:r>
            <a:r>
              <a:rPr lang="zh-CN" altLang="en-US" dirty="0"/>
              <a:t>算法</a:t>
            </a:r>
          </a:p>
        </p:txBody>
      </p:sp>
      <p:sp>
        <p:nvSpPr>
          <p:cNvPr id="4" name="矩形 3"/>
          <p:cNvSpPr/>
          <p:nvPr/>
        </p:nvSpPr>
        <p:spPr>
          <a:xfrm>
            <a:off x="670560" y="1343118"/>
            <a:ext cx="8031480" cy="5016758"/>
          </a:xfrm>
          <a:prstGeom prst="rect">
            <a:avLst/>
          </a:prstGeom>
          <a:solidFill>
            <a:schemeClr val="bg1">
              <a:lumMod val="90000"/>
            </a:schemeClr>
          </a:solidFill>
        </p:spPr>
        <p:txBody>
          <a:bodyPr wrap="square">
            <a:spAutoFit/>
          </a:bodyPr>
          <a:lstStyle/>
          <a:p>
            <a:r>
              <a:rPr lang="en-US" altLang="zh-CN" sz="1600" dirty="0">
                <a:latin typeface="华文中宋" panose="02010600040101010101" pitchFamily="2" charset="-122"/>
                <a:ea typeface="华文中宋" panose="02010600040101010101" pitchFamily="2" charset="-122"/>
              </a:rPr>
              <a:t>void Floyd ( </a:t>
            </a:r>
            <a:r>
              <a:rPr lang="en-US" altLang="zh-CN" sz="1600" dirty="0" err="1">
                <a:latin typeface="华文中宋" panose="02010600040101010101" pitchFamily="2" charset="-122"/>
                <a:ea typeface="华文中宋" panose="02010600040101010101" pitchFamily="2" charset="-122"/>
              </a:rPr>
              <a:t>GraphMatrix</a:t>
            </a:r>
            <a:r>
              <a:rPr lang="en-US" altLang="zh-CN" sz="1600" dirty="0">
                <a:latin typeface="华文中宋" panose="02010600040101010101" pitchFamily="2" charset="-122"/>
                <a:ea typeface="华文中宋" panose="02010600040101010101" pitchFamily="2" charset="-122"/>
              </a:rPr>
              <a:t> * </a:t>
            </a:r>
            <a:r>
              <a:rPr lang="en-US" altLang="zh-CN" sz="1600" dirty="0" err="1">
                <a:latin typeface="华文中宋" panose="02010600040101010101" pitchFamily="2" charset="-122"/>
                <a:ea typeface="华文中宋" panose="02010600040101010101" pitchFamily="2" charset="-122"/>
              </a:rPr>
              <a:t>pgraph</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ShortPath</a:t>
            </a:r>
            <a:r>
              <a:rPr lang="en-US" altLang="zh-CN" sz="1600" dirty="0">
                <a:latin typeface="华文中宋" panose="02010600040101010101" pitchFamily="2" charset="-122"/>
                <a:ea typeface="华文中宋" panose="02010600040101010101" pitchFamily="2" charset="-122"/>
              </a:rPr>
              <a:t> * path ) {</a:t>
            </a:r>
          </a:p>
          <a:p>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int</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i</a:t>
            </a:r>
            <a:r>
              <a:rPr lang="en-US" altLang="zh-CN" sz="1600" dirty="0">
                <a:latin typeface="华文中宋" panose="02010600040101010101" pitchFamily="2" charset="-122"/>
                <a:ea typeface="华文中宋" panose="02010600040101010101" pitchFamily="2" charset="-122"/>
              </a:rPr>
              <a:t>, j, k;</a:t>
            </a:r>
          </a:p>
          <a:p>
            <a:r>
              <a:rPr lang="nn-NO" altLang="zh-CN" sz="1600" dirty="0">
                <a:latin typeface="华文中宋" panose="02010600040101010101" pitchFamily="2" charset="-122"/>
                <a:ea typeface="华文中宋" panose="02010600040101010101" pitchFamily="2" charset="-122"/>
              </a:rPr>
              <a:t>    for (i = 0; i &lt; VN; ++ i)</a:t>
            </a:r>
          </a:p>
          <a:p>
            <a:r>
              <a:rPr lang="en-US" altLang="zh-CN" sz="1600" dirty="0">
                <a:latin typeface="华文中宋" panose="02010600040101010101" pitchFamily="2" charset="-122"/>
                <a:ea typeface="华文中宋" panose="02010600040101010101" pitchFamily="2" charset="-122"/>
              </a:rPr>
              <a:t>       for (j = 0; j &lt; VN; ++ j) {</a:t>
            </a:r>
          </a:p>
          <a:p>
            <a:r>
              <a:rPr lang="en-US" altLang="zh-CN" sz="1600" dirty="0">
                <a:latin typeface="华文中宋" panose="02010600040101010101" pitchFamily="2" charset="-122"/>
                <a:ea typeface="华文中宋" panose="02010600040101010101" pitchFamily="2" charset="-122"/>
              </a:rPr>
              <a:t>            if (</a:t>
            </a:r>
            <a:r>
              <a:rPr lang="en-US" altLang="zh-CN" sz="1600" dirty="0" err="1">
                <a:latin typeface="华文中宋" panose="02010600040101010101" pitchFamily="2" charset="-122"/>
                <a:ea typeface="华文中宋" panose="02010600040101010101" pitchFamily="2" charset="-122"/>
              </a:rPr>
              <a:t>pgraph</a:t>
            </a:r>
            <a:r>
              <a:rPr lang="en-US" altLang="zh-CN" sz="1600" dirty="0">
                <a:latin typeface="华文中宋" panose="02010600040101010101" pitchFamily="2" charset="-122"/>
                <a:ea typeface="华文中宋" panose="02010600040101010101" pitchFamily="2" charset="-122"/>
              </a:rPr>
              <a:t>-&gt;arcs[</a:t>
            </a:r>
            <a:r>
              <a:rPr lang="en-US" altLang="zh-CN" sz="1600" dirty="0" err="1">
                <a:latin typeface="华文中宋" panose="02010600040101010101" pitchFamily="2" charset="-122"/>
                <a:ea typeface="华文中宋" panose="02010600040101010101" pitchFamily="2" charset="-122"/>
              </a:rPr>
              <a:t>i</a:t>
            </a:r>
            <a:r>
              <a:rPr lang="en-US" altLang="zh-CN" sz="1600" dirty="0">
                <a:latin typeface="华文中宋" panose="02010600040101010101" pitchFamily="2" charset="-122"/>
                <a:ea typeface="华文中宋" panose="02010600040101010101" pitchFamily="2" charset="-122"/>
              </a:rPr>
              <a:t>][j] != MAX)  path-&gt;</a:t>
            </a:r>
            <a:r>
              <a:rPr lang="en-US" altLang="zh-CN" sz="1600" dirty="0" err="1">
                <a:latin typeface="华文中宋" panose="02010600040101010101" pitchFamily="2" charset="-122"/>
                <a:ea typeface="华文中宋" panose="02010600040101010101" pitchFamily="2" charset="-122"/>
              </a:rPr>
              <a:t>nextvex</a:t>
            </a:r>
            <a:r>
              <a:rPr lang="en-US" altLang="zh-CN"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i</a:t>
            </a:r>
            <a:r>
              <a:rPr lang="en-US" altLang="zh-CN" sz="1600" dirty="0">
                <a:latin typeface="华文中宋" panose="02010600040101010101" pitchFamily="2" charset="-122"/>
                <a:ea typeface="华文中宋" panose="02010600040101010101" pitchFamily="2" charset="-122"/>
              </a:rPr>
              <a:t>][j] = j;</a:t>
            </a:r>
          </a:p>
          <a:p>
            <a:r>
              <a:rPr lang="en-US" altLang="zh-CN" sz="1600" dirty="0">
                <a:latin typeface="华文中宋" panose="02010600040101010101" pitchFamily="2" charset="-122"/>
                <a:ea typeface="华文中宋" panose="02010600040101010101" pitchFamily="2" charset="-122"/>
              </a:rPr>
              <a:t>            else  path-&gt;</a:t>
            </a:r>
            <a:r>
              <a:rPr lang="en-US" altLang="zh-CN" sz="1600" dirty="0" err="1">
                <a:latin typeface="华文中宋" panose="02010600040101010101" pitchFamily="2" charset="-122"/>
                <a:ea typeface="华文中宋" panose="02010600040101010101" pitchFamily="2" charset="-122"/>
              </a:rPr>
              <a:t>nextvex</a:t>
            </a:r>
            <a:r>
              <a:rPr lang="en-US" altLang="zh-CN"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i</a:t>
            </a:r>
            <a:r>
              <a:rPr lang="en-US" altLang="zh-CN" sz="1600" dirty="0">
                <a:latin typeface="华文中宋" panose="02010600040101010101" pitchFamily="2" charset="-122"/>
                <a:ea typeface="华文中宋" panose="02010600040101010101" pitchFamily="2" charset="-122"/>
              </a:rPr>
              <a:t>][j] = -1;</a:t>
            </a:r>
          </a:p>
          <a:p>
            <a:r>
              <a:rPr lang="en-US" altLang="zh-CN" sz="1600" dirty="0">
                <a:latin typeface="华文中宋" panose="02010600040101010101" pitchFamily="2" charset="-122"/>
                <a:ea typeface="华文中宋" panose="02010600040101010101" pitchFamily="2" charset="-122"/>
              </a:rPr>
              <a:t>           path-&gt;a[</a:t>
            </a:r>
            <a:r>
              <a:rPr lang="en-US" altLang="zh-CN" sz="1600" dirty="0" err="1">
                <a:latin typeface="华文中宋" panose="02010600040101010101" pitchFamily="2" charset="-122"/>
                <a:ea typeface="华文中宋" panose="02010600040101010101" pitchFamily="2" charset="-122"/>
              </a:rPr>
              <a:t>i</a:t>
            </a:r>
            <a:r>
              <a:rPr lang="en-US" altLang="zh-CN" sz="1600" dirty="0">
                <a:latin typeface="华文中宋" panose="02010600040101010101" pitchFamily="2" charset="-122"/>
                <a:ea typeface="华文中宋" panose="02010600040101010101" pitchFamily="2" charset="-122"/>
              </a:rPr>
              <a:t>][j] = </a:t>
            </a:r>
            <a:r>
              <a:rPr lang="en-US" altLang="zh-CN" sz="1600" dirty="0" err="1">
                <a:latin typeface="华文中宋" panose="02010600040101010101" pitchFamily="2" charset="-122"/>
                <a:ea typeface="华文中宋" panose="02010600040101010101" pitchFamily="2" charset="-122"/>
              </a:rPr>
              <a:t>pgraph</a:t>
            </a:r>
            <a:r>
              <a:rPr lang="en-US" altLang="zh-CN" sz="1600" dirty="0">
                <a:latin typeface="华文中宋" panose="02010600040101010101" pitchFamily="2" charset="-122"/>
                <a:ea typeface="华文中宋" panose="02010600040101010101" pitchFamily="2" charset="-122"/>
              </a:rPr>
              <a:t>-&gt;arcs[</a:t>
            </a:r>
            <a:r>
              <a:rPr lang="en-US" altLang="zh-CN" sz="1600" dirty="0" err="1">
                <a:latin typeface="华文中宋" panose="02010600040101010101" pitchFamily="2" charset="-122"/>
                <a:ea typeface="华文中宋" panose="02010600040101010101" pitchFamily="2" charset="-122"/>
              </a:rPr>
              <a:t>i</a:t>
            </a:r>
            <a:r>
              <a:rPr lang="en-US" altLang="zh-CN" sz="1600" dirty="0">
                <a:latin typeface="华文中宋" panose="02010600040101010101" pitchFamily="2" charset="-122"/>
                <a:ea typeface="华文中宋" panose="02010600040101010101" pitchFamily="2" charset="-122"/>
              </a:rPr>
              <a:t>][j]; </a:t>
            </a:r>
          </a:p>
          <a:p>
            <a:r>
              <a:rPr lang="en-US" altLang="zh-CN" sz="1600" dirty="0">
                <a:latin typeface="华文中宋" panose="02010600040101010101" pitchFamily="2" charset="-122"/>
                <a:ea typeface="华文中宋" panose="02010600040101010101" pitchFamily="2" charset="-122"/>
              </a:rPr>
              <a:t>        }</a:t>
            </a:r>
          </a:p>
          <a:p>
            <a:endParaRPr lang="en-US" altLang="zh-CN" sz="16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    for (k = 0; k &lt; VN; ++ k)</a:t>
            </a:r>
          </a:p>
          <a:p>
            <a:r>
              <a:rPr lang="nn-NO" altLang="zh-CN" sz="1600" dirty="0">
                <a:latin typeface="华文中宋" panose="02010600040101010101" pitchFamily="2" charset="-122"/>
                <a:ea typeface="华文中宋" panose="02010600040101010101" pitchFamily="2" charset="-122"/>
              </a:rPr>
              <a:t>         for (i = 0; i &lt; VN; ++ i)</a:t>
            </a:r>
          </a:p>
          <a:p>
            <a:r>
              <a:rPr lang="en-US" altLang="zh-CN" sz="1600" dirty="0">
                <a:latin typeface="华文中宋" panose="02010600040101010101" pitchFamily="2" charset="-122"/>
                <a:ea typeface="华文中宋" panose="02010600040101010101" pitchFamily="2" charset="-122"/>
              </a:rPr>
              <a:t>              for (j = 0; j &lt; VN; ++ j) { </a:t>
            </a:r>
          </a:p>
          <a:p>
            <a:r>
              <a:rPr lang="en-US" altLang="zh-CN" sz="1600" dirty="0">
                <a:latin typeface="华文中宋" panose="02010600040101010101" pitchFamily="2" charset="-122"/>
                <a:ea typeface="华文中宋" panose="02010600040101010101" pitchFamily="2" charset="-122"/>
              </a:rPr>
              <a:t>                 if ( path-&gt;a[</a:t>
            </a:r>
            <a:r>
              <a:rPr lang="en-US" altLang="zh-CN" sz="1600" dirty="0" err="1">
                <a:latin typeface="华文中宋" panose="02010600040101010101" pitchFamily="2" charset="-122"/>
                <a:ea typeface="华文中宋" panose="02010600040101010101" pitchFamily="2" charset="-122"/>
              </a:rPr>
              <a:t>i</a:t>
            </a:r>
            <a:r>
              <a:rPr lang="en-US" altLang="zh-CN" sz="1600" dirty="0">
                <a:latin typeface="华文中宋" panose="02010600040101010101" pitchFamily="2" charset="-122"/>
                <a:ea typeface="华文中宋" panose="02010600040101010101" pitchFamily="2" charset="-122"/>
              </a:rPr>
              <a:t>][k] == MAX || path-&gt;a[k][j] == MAX )</a:t>
            </a:r>
          </a:p>
          <a:p>
            <a:r>
              <a:rPr lang="en-US" altLang="zh-CN" sz="1600" dirty="0">
                <a:latin typeface="华文中宋" panose="02010600040101010101" pitchFamily="2" charset="-122"/>
                <a:ea typeface="华文中宋" panose="02010600040101010101" pitchFamily="2" charset="-122"/>
              </a:rPr>
              <a:t>                     continue;</a:t>
            </a:r>
          </a:p>
          <a:p>
            <a:r>
              <a:rPr lang="en-US" altLang="zh-CN" sz="1600" dirty="0">
                <a:latin typeface="华文中宋" panose="02010600040101010101" pitchFamily="2" charset="-122"/>
                <a:ea typeface="华文中宋" panose="02010600040101010101" pitchFamily="2" charset="-122"/>
              </a:rPr>
              <a:t>                 if ( path-&gt;a[</a:t>
            </a:r>
            <a:r>
              <a:rPr lang="en-US" altLang="zh-CN" sz="1600" dirty="0" err="1">
                <a:latin typeface="华文中宋" panose="02010600040101010101" pitchFamily="2" charset="-122"/>
                <a:ea typeface="华文中宋" panose="02010600040101010101" pitchFamily="2" charset="-122"/>
              </a:rPr>
              <a:t>i</a:t>
            </a:r>
            <a:r>
              <a:rPr lang="en-US" altLang="zh-CN" sz="1600" dirty="0">
                <a:latin typeface="华文中宋" panose="02010600040101010101" pitchFamily="2" charset="-122"/>
                <a:ea typeface="华文中宋" panose="02010600040101010101" pitchFamily="2" charset="-122"/>
              </a:rPr>
              <a:t>][j] &gt; path-&gt;a[</a:t>
            </a:r>
            <a:r>
              <a:rPr lang="en-US" altLang="zh-CN" sz="1600" dirty="0" err="1">
                <a:latin typeface="华文中宋" panose="02010600040101010101" pitchFamily="2" charset="-122"/>
                <a:ea typeface="华文中宋" panose="02010600040101010101" pitchFamily="2" charset="-122"/>
              </a:rPr>
              <a:t>i</a:t>
            </a:r>
            <a:r>
              <a:rPr lang="en-US" altLang="zh-CN" sz="1600" dirty="0">
                <a:latin typeface="华文中宋" panose="02010600040101010101" pitchFamily="2" charset="-122"/>
                <a:ea typeface="华文中宋" panose="02010600040101010101" pitchFamily="2" charset="-122"/>
              </a:rPr>
              <a:t>][k]+ path-&gt;a[k][j] ) {</a:t>
            </a:r>
          </a:p>
          <a:p>
            <a:r>
              <a:rPr lang="en-US" altLang="zh-CN" sz="1600" dirty="0">
                <a:latin typeface="华文中宋" panose="02010600040101010101" pitchFamily="2" charset="-122"/>
                <a:ea typeface="华文中宋" panose="02010600040101010101" pitchFamily="2" charset="-122"/>
              </a:rPr>
              <a:t>                    </a:t>
            </a:r>
            <a:r>
              <a:rPr lang="en-US" altLang="zh-CN" sz="1600" dirty="0">
                <a:solidFill>
                  <a:srgbClr val="0000FF"/>
                </a:solidFill>
                <a:latin typeface="华文中宋" panose="02010600040101010101" pitchFamily="2" charset="-122"/>
                <a:ea typeface="华文中宋" panose="02010600040101010101" pitchFamily="2" charset="-122"/>
              </a:rPr>
              <a:t>path-&gt;a[</a:t>
            </a:r>
            <a:r>
              <a:rPr lang="en-US" altLang="zh-CN" sz="1600" dirty="0" err="1">
                <a:solidFill>
                  <a:srgbClr val="0000FF"/>
                </a:solidFill>
                <a:latin typeface="华文中宋" panose="02010600040101010101" pitchFamily="2" charset="-122"/>
                <a:ea typeface="华文中宋" panose="02010600040101010101" pitchFamily="2" charset="-122"/>
              </a:rPr>
              <a:t>i</a:t>
            </a:r>
            <a:r>
              <a:rPr lang="en-US" altLang="zh-CN" sz="1600" dirty="0">
                <a:solidFill>
                  <a:srgbClr val="0000FF"/>
                </a:solidFill>
                <a:latin typeface="华文中宋" panose="02010600040101010101" pitchFamily="2" charset="-122"/>
                <a:ea typeface="华文中宋" panose="02010600040101010101" pitchFamily="2" charset="-122"/>
              </a:rPr>
              <a:t>][j] = path-&gt;a[</a:t>
            </a:r>
            <a:r>
              <a:rPr lang="en-US" altLang="zh-CN" sz="1600" dirty="0" err="1">
                <a:solidFill>
                  <a:srgbClr val="0000FF"/>
                </a:solidFill>
                <a:latin typeface="华文中宋" panose="02010600040101010101" pitchFamily="2" charset="-122"/>
                <a:ea typeface="华文中宋" panose="02010600040101010101" pitchFamily="2" charset="-122"/>
              </a:rPr>
              <a:t>i</a:t>
            </a:r>
            <a:r>
              <a:rPr lang="en-US" altLang="zh-CN" sz="1600" dirty="0">
                <a:solidFill>
                  <a:srgbClr val="0000FF"/>
                </a:solidFill>
                <a:latin typeface="华文中宋" panose="02010600040101010101" pitchFamily="2" charset="-122"/>
                <a:ea typeface="华文中宋" panose="02010600040101010101" pitchFamily="2" charset="-122"/>
              </a:rPr>
              <a:t>][k] + path-&gt;a[k][j];</a:t>
            </a:r>
          </a:p>
          <a:p>
            <a:r>
              <a:rPr lang="en-US" altLang="zh-CN" sz="1600" dirty="0">
                <a:solidFill>
                  <a:srgbClr val="0000FF"/>
                </a:solidFill>
                <a:latin typeface="华文中宋" panose="02010600040101010101" pitchFamily="2" charset="-122"/>
                <a:ea typeface="华文中宋" panose="02010600040101010101" pitchFamily="2" charset="-122"/>
              </a:rPr>
              <a:t>                    path-&gt;</a:t>
            </a:r>
            <a:r>
              <a:rPr lang="en-US" altLang="zh-CN" sz="1600" dirty="0" err="1">
                <a:solidFill>
                  <a:srgbClr val="0000FF"/>
                </a:solidFill>
                <a:latin typeface="华文中宋" panose="02010600040101010101" pitchFamily="2" charset="-122"/>
                <a:ea typeface="华文中宋" panose="02010600040101010101" pitchFamily="2" charset="-122"/>
              </a:rPr>
              <a:t>nextvex</a:t>
            </a:r>
            <a:r>
              <a:rPr lang="en-US" altLang="zh-CN" sz="1600" dirty="0">
                <a:solidFill>
                  <a:srgbClr val="0000FF"/>
                </a:solidFill>
                <a:latin typeface="华文中宋" panose="02010600040101010101" pitchFamily="2" charset="-122"/>
                <a:ea typeface="华文中宋" panose="02010600040101010101" pitchFamily="2" charset="-122"/>
              </a:rPr>
              <a:t>[</a:t>
            </a:r>
            <a:r>
              <a:rPr lang="en-US" altLang="zh-CN" sz="1600" dirty="0" err="1">
                <a:solidFill>
                  <a:srgbClr val="0000FF"/>
                </a:solidFill>
                <a:latin typeface="华文中宋" panose="02010600040101010101" pitchFamily="2" charset="-122"/>
                <a:ea typeface="华文中宋" panose="02010600040101010101" pitchFamily="2" charset="-122"/>
              </a:rPr>
              <a:t>i</a:t>
            </a:r>
            <a:r>
              <a:rPr lang="en-US" altLang="zh-CN" sz="1600" dirty="0">
                <a:solidFill>
                  <a:srgbClr val="0000FF"/>
                </a:solidFill>
                <a:latin typeface="华文中宋" panose="02010600040101010101" pitchFamily="2" charset="-122"/>
                <a:ea typeface="华文中宋" panose="02010600040101010101" pitchFamily="2" charset="-122"/>
              </a:rPr>
              <a:t>][j] = path-&gt;</a:t>
            </a:r>
            <a:r>
              <a:rPr lang="en-US" altLang="zh-CN" sz="1600" dirty="0" err="1">
                <a:solidFill>
                  <a:srgbClr val="0000FF"/>
                </a:solidFill>
                <a:latin typeface="华文中宋" panose="02010600040101010101" pitchFamily="2" charset="-122"/>
                <a:ea typeface="华文中宋" panose="02010600040101010101" pitchFamily="2" charset="-122"/>
              </a:rPr>
              <a:t>nextvex</a:t>
            </a:r>
            <a:r>
              <a:rPr lang="en-US" altLang="zh-CN" sz="1600" dirty="0">
                <a:solidFill>
                  <a:srgbClr val="0000FF"/>
                </a:solidFill>
                <a:latin typeface="华文中宋" panose="02010600040101010101" pitchFamily="2" charset="-122"/>
                <a:ea typeface="华文中宋" panose="02010600040101010101" pitchFamily="2" charset="-122"/>
              </a:rPr>
              <a:t>[</a:t>
            </a:r>
            <a:r>
              <a:rPr lang="en-US" altLang="zh-CN" sz="1600" dirty="0" err="1">
                <a:solidFill>
                  <a:srgbClr val="0000FF"/>
                </a:solidFill>
                <a:latin typeface="华文中宋" panose="02010600040101010101" pitchFamily="2" charset="-122"/>
                <a:ea typeface="华文中宋" panose="02010600040101010101" pitchFamily="2" charset="-122"/>
              </a:rPr>
              <a:t>i</a:t>
            </a:r>
            <a:r>
              <a:rPr lang="en-US" altLang="zh-CN" sz="1600" dirty="0">
                <a:solidFill>
                  <a:srgbClr val="0000FF"/>
                </a:solidFill>
                <a:latin typeface="华文中宋" panose="02010600040101010101" pitchFamily="2" charset="-122"/>
                <a:ea typeface="华文中宋" panose="02010600040101010101" pitchFamily="2" charset="-122"/>
              </a:rPr>
              <a:t>][k];</a:t>
            </a:r>
          </a:p>
          <a:p>
            <a:r>
              <a:rPr lang="en-US" altLang="zh-CN" sz="1600" dirty="0">
                <a:latin typeface="华文中宋" panose="02010600040101010101" pitchFamily="2" charset="-122"/>
                <a:ea typeface="华文中宋" panose="02010600040101010101" pitchFamily="2" charset="-122"/>
              </a:rPr>
              <a:t>                }</a:t>
            </a:r>
          </a:p>
          <a:p>
            <a:r>
              <a:rPr lang="en-US" altLang="zh-CN" sz="1600" dirty="0">
                <a:latin typeface="华文中宋" panose="02010600040101010101" pitchFamily="2" charset="-122"/>
                <a:ea typeface="华文中宋" panose="02010600040101010101" pitchFamily="2" charset="-122"/>
              </a:rPr>
              <a:t>            } </a:t>
            </a:r>
          </a:p>
          <a:p>
            <a:r>
              <a:rPr lang="en-US" altLang="zh-CN" sz="1600" dirty="0">
                <a:latin typeface="华文中宋" panose="02010600040101010101" pitchFamily="2" charset="-122"/>
                <a:ea typeface="华文中宋" panose="02010600040101010101" pitchFamily="2" charset="-122"/>
              </a:rPr>
              <a:t>}</a:t>
            </a:r>
            <a:endParaRPr lang="zh-CN" altLang="en-US" sz="1600" dirty="0">
              <a:latin typeface="华文中宋" panose="02010600040101010101" pitchFamily="2" charset="-122"/>
              <a:ea typeface="华文中宋" panose="02010600040101010101" pitchFamily="2" charset="-122"/>
            </a:endParaRPr>
          </a:p>
        </p:txBody>
      </p:sp>
      <p:sp>
        <p:nvSpPr>
          <p:cNvPr id="3" name="矩形 2"/>
          <p:cNvSpPr/>
          <p:nvPr/>
        </p:nvSpPr>
        <p:spPr bwMode="auto">
          <a:xfrm>
            <a:off x="1665027" y="5063319"/>
            <a:ext cx="5172501" cy="477672"/>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2861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Floyd</a:t>
            </a:r>
            <a:r>
              <a:rPr lang="zh-CN" altLang="en-US" dirty="0"/>
              <a:t>算法</a:t>
            </a:r>
          </a:p>
        </p:txBody>
      </p:sp>
      <p:sp>
        <p:nvSpPr>
          <p:cNvPr id="3" name="内容占位符 2"/>
          <p:cNvSpPr>
            <a:spLocks noGrp="1"/>
          </p:cNvSpPr>
          <p:nvPr>
            <p:ph idx="1"/>
          </p:nvPr>
        </p:nvSpPr>
        <p:spPr>
          <a:xfrm>
            <a:off x="452354" y="1341438"/>
            <a:ext cx="8153400" cy="4784725"/>
          </a:xfrm>
        </p:spPr>
        <p:txBody>
          <a:bodyPr/>
          <a:lstStyle/>
          <a:p>
            <a:r>
              <a:rPr lang="zh-CN" altLang="en-US" dirty="0"/>
              <a:t>算法中初始化部分由一个循环组成，其中外循环运行</a:t>
            </a:r>
            <a:r>
              <a:rPr lang="en-US" altLang="zh-CN" dirty="0"/>
              <a:t>n</a:t>
            </a:r>
            <a:r>
              <a:rPr lang="zh-CN" altLang="en-US" dirty="0"/>
              <a:t>次，内循环也运行</a:t>
            </a:r>
            <a:r>
              <a:rPr lang="en-US" altLang="zh-CN" dirty="0"/>
              <a:t>n</a:t>
            </a:r>
            <a:r>
              <a:rPr lang="zh-CN" altLang="en-US" dirty="0"/>
              <a:t>次，初始化部分的时间复杂度为</a:t>
            </a:r>
            <a:r>
              <a:rPr lang="en-US" altLang="zh-CN" dirty="0"/>
              <a:t>O(n</a:t>
            </a:r>
            <a:r>
              <a:rPr lang="en-US" altLang="zh-CN" baseline="30000" dirty="0"/>
              <a:t>2</a:t>
            </a:r>
            <a:r>
              <a:rPr lang="en-US" altLang="zh-CN" dirty="0"/>
              <a:t>)</a:t>
            </a:r>
          </a:p>
          <a:p>
            <a:endParaRPr lang="zh-CN" altLang="en-US" dirty="0"/>
          </a:p>
          <a:p>
            <a:r>
              <a:rPr lang="zh-CN" altLang="en-US" dirty="0"/>
              <a:t>迭代生成最短路径长度矩阵</a:t>
            </a:r>
            <a:r>
              <a:rPr lang="en-US" altLang="zh-CN" dirty="0"/>
              <a:t>A</a:t>
            </a:r>
            <a:r>
              <a:rPr lang="zh-CN" altLang="en-US" dirty="0"/>
              <a:t>和路径矩阵</a:t>
            </a:r>
            <a:r>
              <a:rPr lang="en-US" altLang="zh-CN" dirty="0" err="1"/>
              <a:t>nextvex</a:t>
            </a:r>
            <a:r>
              <a:rPr lang="zh-CN" altLang="en-US" dirty="0"/>
              <a:t>的部分为三重循环的嵌套，其时间复杂度为</a:t>
            </a:r>
            <a:r>
              <a:rPr lang="en-US" altLang="zh-CN" dirty="0"/>
              <a:t>O(n</a:t>
            </a:r>
            <a:r>
              <a:rPr lang="en-US" altLang="zh-CN" baseline="30000" dirty="0"/>
              <a:t>3</a:t>
            </a:r>
            <a:r>
              <a:rPr lang="en-US" altLang="zh-CN" dirty="0"/>
              <a:t>)</a:t>
            </a:r>
          </a:p>
          <a:p>
            <a:endParaRPr lang="en-US" altLang="zh-CN" dirty="0"/>
          </a:p>
          <a:p>
            <a:r>
              <a:rPr lang="en-US" altLang="zh-CN" dirty="0"/>
              <a:t>Floyd</a:t>
            </a:r>
            <a:r>
              <a:rPr lang="zh-CN" altLang="en-US" dirty="0"/>
              <a:t>算法的时间复杂度为</a:t>
            </a:r>
            <a:r>
              <a:rPr lang="en-US" altLang="zh-CN" dirty="0"/>
              <a:t>O(n</a:t>
            </a:r>
            <a:r>
              <a:rPr lang="en-US" altLang="zh-CN" baseline="30000" dirty="0"/>
              <a:t>3</a:t>
            </a:r>
            <a:r>
              <a:rPr lang="en-US" altLang="zh-CN" dirty="0"/>
              <a:t>)</a:t>
            </a:r>
            <a:r>
              <a:rPr lang="zh-CN" altLang="en-US" dirty="0"/>
              <a:t>，空间复杂度是</a:t>
            </a:r>
            <a:r>
              <a:rPr lang="en-US" altLang="zh-CN" dirty="0"/>
              <a:t>O(n</a:t>
            </a:r>
            <a:r>
              <a:rPr lang="en-US" altLang="zh-CN" baseline="30000" dirty="0"/>
              <a:t>2</a:t>
            </a:r>
            <a:r>
              <a:rPr lang="en-US" altLang="zh-CN" dirty="0"/>
              <a:t>)</a:t>
            </a:r>
            <a:endParaRPr lang="zh-CN" altLang="en-US" dirty="0"/>
          </a:p>
        </p:txBody>
      </p:sp>
    </p:spTree>
    <p:extLst>
      <p:ext uri="{BB962C8B-B14F-4D97-AF65-F5344CB8AC3E}">
        <p14:creationId xmlns:p14="http://schemas.microsoft.com/office/powerpoint/2010/main" val="29438175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Floyd</a:t>
            </a:r>
            <a:r>
              <a:rPr lang="zh-CN" altLang="en-US" dirty="0"/>
              <a:t>算法</a:t>
            </a:r>
            <a:r>
              <a:rPr lang="en-US" altLang="zh-CN" dirty="0"/>
              <a:t>+ </a:t>
            </a:r>
            <a:r>
              <a:rPr lang="zh-CN" altLang="en-US" dirty="0"/>
              <a:t>案例分析</a:t>
            </a:r>
          </a:p>
        </p:txBody>
      </p:sp>
      <p:sp>
        <p:nvSpPr>
          <p:cNvPr id="3" name="内容占位符 2"/>
          <p:cNvSpPr>
            <a:spLocks noGrp="1"/>
          </p:cNvSpPr>
          <p:nvPr>
            <p:ph idx="1"/>
          </p:nvPr>
        </p:nvSpPr>
        <p:spPr>
          <a:xfrm>
            <a:off x="452354" y="1341439"/>
            <a:ext cx="8153400" cy="487362"/>
          </a:xfrm>
        </p:spPr>
        <p:txBody>
          <a:bodyPr/>
          <a:lstStyle/>
          <a:p>
            <a:r>
              <a:rPr lang="zh-CN" altLang="en-US" dirty="0"/>
              <a:t>用</a:t>
            </a:r>
            <a:r>
              <a:rPr lang="en-US" altLang="zh-CN" dirty="0"/>
              <a:t>Floyd</a:t>
            </a:r>
            <a:r>
              <a:rPr lang="zh-CN" altLang="en-US" dirty="0"/>
              <a:t>方法求下图各顶点间的最短路径长度</a:t>
            </a:r>
          </a:p>
          <a:p>
            <a:endParaRPr lang="en-US" altLang="zh-CN" dirty="0"/>
          </a:p>
        </p:txBody>
      </p:sp>
      <mc:AlternateContent xmlns:mc="http://schemas.openxmlformats.org/markup-compatibility/2006" xmlns:a14="http://schemas.microsoft.com/office/drawing/2010/main">
        <mc:Choice Requires="a14">
          <p:sp>
            <p:nvSpPr>
              <p:cNvPr id="33" name="文本框 32"/>
              <p:cNvSpPr txBox="1"/>
              <p:nvPr/>
            </p:nvSpPr>
            <p:spPr>
              <a:xfrm>
                <a:off x="5845795" y="4553135"/>
                <a:ext cx="3042500" cy="15276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50</m:t>
                                      </m:r>
                                    </m:e>
                                    <m:e>
                                      <m:r>
                                        <a:rPr lang="en-US" altLang="zh-CN" b="0" i="1" smtClean="0">
                                          <a:latin typeface="Cambria Math" panose="02040503050406030204" pitchFamily="18" charset="0"/>
                                        </a:rPr>
                                        <m:t>10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15</m:t>
                                      </m:r>
                                    </m:e>
                                  </m:mr>
                                </m:m>
                              </m:e>
                              <m:e>
                                <m:m>
                                  <m:mPr>
                                    <m:mcs>
                                      <m:mc>
                                        <m:mcPr>
                                          <m:count m:val="2"/>
                                          <m:mcJc m:val="center"/>
                                        </m:mcPr>
                                      </m:mc>
                                    </m:mcs>
                                    <m:ctrlPr>
                                      <a:rPr lang="en-US" altLang="zh-CN" i="1" smtClean="0">
                                        <a:latin typeface="Cambria Math" panose="02040503050406030204" pitchFamily="18" charset="0"/>
                                      </a:rPr>
                                    </m:ctrlPr>
                                  </m:mP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ea typeface="Cambria Math" panose="02040503050406030204" pitchFamily="18" charset="0"/>
                                                    </a:rPr>
                                                    <m:t>5</m:t>
                                                  </m:r>
                                                </m:e>
                                                <m:e>
                                                  <m:r>
                                                    <a:rPr lang="en-US" altLang="zh-CN" b="0" i="1" smtClean="0">
                                                      <a:latin typeface="Cambria Math" panose="02040503050406030204" pitchFamily="18" charset="0"/>
                                                      <a:ea typeface="Cambria Math" panose="02040503050406030204" pitchFamily="18" charset="0"/>
                                                    </a:rPr>
                                                    <m:t>  </m:t>
                                                  </m:r>
                                                  <m:r>
                                                    <m:rPr>
                                                      <m:brk m:alnAt="7"/>
                                                    </m:rPr>
                                                    <a:rPr lang="en-US" altLang="zh-CN" i="1">
                                                      <a:latin typeface="Cambria Math" panose="02040503050406030204" pitchFamily="18" charset="0"/>
                                                      <a:ea typeface="Cambria Math" panose="02040503050406030204" pitchFamily="18" charset="0"/>
                                                    </a:rPr>
                                                    <m:t>∞</m:t>
                                                  </m:r>
                                                </m:e>
                                              </m:mr>
                                            </m:m>
                                          </m:e>
                                        </m:mr>
                                      </m:m>
                                    </m:e>
                                  </m:mr>
                                </m:m>
                              </m:e>
                            </m:mr>
                            <m:m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0</m:t>
                                      </m:r>
                                    </m:e>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mr>
                                      </m:m>
                                    </m:e>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ea typeface="Cambria Math" panose="02040503050406030204" pitchFamily="18" charset="0"/>
                                              </a:rPr>
                                              <m:t>20</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mr>
                                      </m:m>
                                    </m:e>
                                    <m:e>
                                      <m:m>
                                        <m:mPr>
                                          <m:mcs>
                                            <m:mc>
                                              <m:mcPr>
                                                <m:count m:val="1"/>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mr>
                                            </m:m>
                                          </m:e>
                                        </m:mr>
                                      </m:m>
                                    </m:e>
                                  </m:mr>
                                </m:m>
                              </m:e>
                              <m:e>
                                <m:m>
                                  <m:mPr>
                                    <m:mcs>
                                      <m:mc>
                                        <m:mcPr>
                                          <m:count m:val="2"/>
                                          <m:mcJc m:val="center"/>
                                        </m:mcPr>
                                      </m:mc>
                                    </m:mcs>
                                    <m:ctrlPr>
                                      <a:rPr lang="en-US" altLang="zh-CN" i="1" smtClean="0">
                                        <a:latin typeface="Cambria Math" panose="02040503050406030204" pitchFamily="18" charset="0"/>
                                      </a:rPr>
                                    </m:ctrlPr>
                                  </m:mPr>
                                  <m:mr>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rPr>
                                              <m:t>15</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mr>
                                              <m:mr>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ea typeface="Cambria Math" panose="02040503050406030204" pitchFamily="18" charset="0"/>
                                                          </a:rPr>
                                                          <m:t>30</m:t>
                                                        </m:r>
                                                      </m:e>
                                                    </m:mr>
                                                    <m:mr>
                                                      <m:e>
                                                        <m:r>
                                                          <a:rPr lang="en-US" altLang="zh-CN" b="0" i="1" smtClean="0">
                                                            <a:latin typeface="Cambria Math" panose="02040503050406030204" pitchFamily="18" charset="0"/>
                                                          </a:rPr>
                                                          <m:t>3</m:t>
                                                        </m:r>
                                                      </m:e>
                                                    </m:mr>
                                                  </m:m>
                                                </m:e>
                                              </m:mr>
                                            </m:m>
                                          </m:e>
                                        </m:mr>
                                      </m:m>
                                    </m:e>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smtClean="0">
                                                      <a:latin typeface="Cambria Math" panose="02040503050406030204" pitchFamily="18" charset="0"/>
                                                      <a:ea typeface="Cambria Math" panose="02040503050406030204" pitchFamily="18" charset="0"/>
                                                    </a:rPr>
                                                    <m:t>∞</m:t>
                                                  </m:r>
                                                </m:e>
                                                <m:e>
                                                  <m:r>
                                                    <a:rPr lang="en-US" altLang="zh-CN" i="1" smtClean="0">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3</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4</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mr>
                                                  </m:m>
                                                </m:e>
                                              </m:mr>
                                            </m:m>
                                          </m:e>
                                        </m:mr>
                                      </m:m>
                                    </m:e>
                                  </m:mr>
                                </m:m>
                              </m:e>
                            </m:mr>
                          </m:m>
                        </m:e>
                      </m:d>
                    </m:oMath>
                  </m:oMathPara>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5845795" y="4553135"/>
                <a:ext cx="3042500" cy="1527662"/>
              </a:xfrm>
              <a:prstGeom prst="rect">
                <a:avLst/>
              </a:prstGeom>
              <a:blipFill rotWithShape="0">
                <a:blip r:embed="rId2" cstate="print"/>
                <a:stretch>
                  <a:fillRect/>
                </a:stretch>
              </a:blipFill>
            </p:spPr>
            <p:txBody>
              <a:bodyPr/>
              <a:lstStyle/>
              <a:p>
                <a:r>
                  <a:rPr lang="zh-CN" altLang="en-US">
                    <a:noFill/>
                  </a:rPr>
                  <a:t> </a:t>
                </a:r>
              </a:p>
            </p:txBody>
          </p:sp>
        </mc:Fallback>
      </mc:AlternateContent>
      <p:sp>
        <p:nvSpPr>
          <p:cNvPr id="34" name="文本框 33"/>
          <p:cNvSpPr txBox="1"/>
          <p:nvPr/>
        </p:nvSpPr>
        <p:spPr>
          <a:xfrm>
            <a:off x="5899656" y="4203525"/>
            <a:ext cx="2714486" cy="338554"/>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p:txBody>
      </p:sp>
      <p:sp>
        <p:nvSpPr>
          <p:cNvPr id="35" name="文本框 34"/>
          <p:cNvSpPr txBox="1"/>
          <p:nvPr/>
        </p:nvSpPr>
        <p:spPr>
          <a:xfrm>
            <a:off x="5544985" y="4531022"/>
            <a:ext cx="535986" cy="1569660"/>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a:t>
            </a:r>
            <a:endParaRPr lang="zh-CN" altLang="en-US" sz="1600" baseline="-250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p:txBody>
      </p:sp>
      <p:grpSp>
        <p:nvGrpSpPr>
          <p:cNvPr id="38" name="组合 37"/>
          <p:cNvGrpSpPr/>
          <p:nvPr/>
        </p:nvGrpSpPr>
        <p:grpSpPr>
          <a:xfrm>
            <a:off x="298000" y="1851765"/>
            <a:ext cx="5069650" cy="3018537"/>
            <a:chOff x="317706" y="2736851"/>
            <a:chExt cx="5069650" cy="3018537"/>
          </a:xfrm>
        </p:grpSpPr>
        <p:grpSp>
          <p:nvGrpSpPr>
            <p:cNvPr id="4" name="组合 3"/>
            <p:cNvGrpSpPr/>
            <p:nvPr/>
          </p:nvGrpSpPr>
          <p:grpSpPr>
            <a:xfrm>
              <a:off x="317706" y="2736851"/>
              <a:ext cx="5069650" cy="3018537"/>
              <a:chOff x="429674" y="1754857"/>
              <a:chExt cx="5069650" cy="3018537"/>
            </a:xfrm>
          </p:grpSpPr>
          <p:sp>
            <p:nvSpPr>
              <p:cNvPr id="5" name="椭圆 4"/>
              <p:cNvSpPr/>
              <p:nvPr/>
            </p:nvSpPr>
            <p:spPr bwMode="auto">
              <a:xfrm>
                <a:off x="1120140" y="406908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2</a:t>
                </a:r>
                <a:endParaRPr lang="zh-CN" altLang="en-US" sz="1400" baseline="-25000" dirty="0">
                  <a:latin typeface="华文中宋" panose="02010600040101010101" pitchFamily="2" charset="-122"/>
                  <a:ea typeface="华文中宋" panose="02010600040101010101" pitchFamily="2" charset="-122"/>
                </a:endParaRPr>
              </a:p>
            </p:txBody>
          </p:sp>
          <p:sp>
            <p:nvSpPr>
              <p:cNvPr id="6" name="椭圆 5"/>
              <p:cNvSpPr/>
              <p:nvPr/>
            </p:nvSpPr>
            <p:spPr bwMode="auto">
              <a:xfrm>
                <a:off x="4920204" y="405384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5</a:t>
                </a:r>
                <a:endParaRPr lang="zh-CN" altLang="en-US" sz="1400" baseline="-25000" dirty="0">
                  <a:latin typeface="华文中宋" panose="02010600040101010101" pitchFamily="2" charset="-122"/>
                  <a:ea typeface="华文中宋" panose="02010600040101010101" pitchFamily="2" charset="-122"/>
                </a:endParaRPr>
              </a:p>
            </p:txBody>
          </p:sp>
          <p:sp>
            <p:nvSpPr>
              <p:cNvPr id="7" name="椭圆 6"/>
              <p:cNvSpPr/>
              <p:nvPr/>
            </p:nvSpPr>
            <p:spPr bwMode="auto">
              <a:xfrm>
                <a:off x="3017856" y="406908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3</a:t>
                </a:r>
                <a:endParaRPr lang="zh-CN" altLang="en-US" sz="1400" baseline="-25000" dirty="0">
                  <a:latin typeface="华文中宋" panose="02010600040101010101" pitchFamily="2" charset="-122"/>
                  <a:ea typeface="华文中宋" panose="02010600040101010101" pitchFamily="2" charset="-122"/>
                </a:endParaRPr>
              </a:p>
            </p:txBody>
          </p:sp>
          <p:sp>
            <p:nvSpPr>
              <p:cNvPr id="8" name="椭圆 7"/>
              <p:cNvSpPr/>
              <p:nvPr/>
            </p:nvSpPr>
            <p:spPr bwMode="auto">
              <a:xfrm>
                <a:off x="1120140" y="2391251"/>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9" name="椭圆 8"/>
              <p:cNvSpPr/>
              <p:nvPr/>
            </p:nvSpPr>
            <p:spPr bwMode="auto">
              <a:xfrm>
                <a:off x="3020172" y="2391251"/>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1</a:t>
                </a:r>
                <a:endParaRPr lang="zh-CN" altLang="en-US" sz="1400" baseline="-25000" dirty="0">
                  <a:latin typeface="华文中宋" panose="02010600040101010101" pitchFamily="2" charset="-122"/>
                  <a:ea typeface="华文中宋" panose="02010600040101010101" pitchFamily="2" charset="-122"/>
                </a:endParaRPr>
              </a:p>
            </p:txBody>
          </p:sp>
          <p:sp>
            <p:nvSpPr>
              <p:cNvPr id="10" name="椭圆 9"/>
              <p:cNvSpPr/>
              <p:nvPr/>
            </p:nvSpPr>
            <p:spPr bwMode="auto">
              <a:xfrm>
                <a:off x="4920204" y="2393315"/>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4</a:t>
                </a:r>
                <a:endParaRPr lang="zh-CN" altLang="en-US" sz="1400" baseline="-25000" dirty="0">
                  <a:latin typeface="华文中宋" panose="02010600040101010101" pitchFamily="2" charset="-122"/>
                  <a:ea typeface="华文中宋" panose="02010600040101010101" pitchFamily="2" charset="-122"/>
                </a:endParaRPr>
              </a:p>
            </p:txBody>
          </p:sp>
          <p:sp>
            <p:nvSpPr>
              <p:cNvPr id="11" name="文本框 10"/>
              <p:cNvSpPr txBox="1"/>
              <p:nvPr/>
            </p:nvSpPr>
            <p:spPr>
              <a:xfrm>
                <a:off x="3894756" y="2346494"/>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5</a:t>
                </a:r>
                <a:endParaRPr lang="en-US" altLang="zh-CN" sz="1600" baseline="-25000" dirty="0">
                  <a:latin typeface="华文中宋" panose="02010600040101010101" pitchFamily="2" charset="-122"/>
                  <a:ea typeface="华文中宋" panose="02010600040101010101" pitchFamily="2" charset="-122"/>
                </a:endParaRPr>
              </a:p>
            </p:txBody>
          </p:sp>
          <p:sp>
            <p:nvSpPr>
              <p:cNvPr id="12" name="任意多边形 11"/>
              <p:cNvSpPr/>
              <p:nvPr/>
            </p:nvSpPr>
            <p:spPr bwMode="auto">
              <a:xfrm>
                <a:off x="822926" y="2697480"/>
                <a:ext cx="289594" cy="1661160"/>
              </a:xfrm>
              <a:custGeom>
                <a:avLst/>
                <a:gdLst>
                  <a:gd name="connsiteX0" fmla="*/ 274354 w 289594"/>
                  <a:gd name="connsiteY0" fmla="*/ 1661160 h 1661160"/>
                  <a:gd name="connsiteX1" fmla="*/ 34 w 289594"/>
                  <a:gd name="connsiteY1" fmla="*/ 1188720 h 1661160"/>
                  <a:gd name="connsiteX2" fmla="*/ 289594 w 289594"/>
                  <a:gd name="connsiteY2" fmla="*/ 0 h 1661160"/>
                </a:gdLst>
                <a:ahLst/>
                <a:cxnLst>
                  <a:cxn ang="0">
                    <a:pos x="connsiteX0" y="connsiteY0"/>
                  </a:cxn>
                  <a:cxn ang="0">
                    <a:pos x="connsiteX1" y="connsiteY1"/>
                  </a:cxn>
                  <a:cxn ang="0">
                    <a:pos x="connsiteX2" y="connsiteY2"/>
                  </a:cxn>
                </a:cxnLst>
                <a:rect l="l" t="t" r="r" b="b"/>
                <a:pathLst>
                  <a:path w="289594" h="1661160">
                    <a:moveTo>
                      <a:pt x="274354" y="1661160"/>
                    </a:moveTo>
                    <a:cubicBezTo>
                      <a:pt x="135924" y="1563370"/>
                      <a:pt x="-2506" y="1465580"/>
                      <a:pt x="34" y="1188720"/>
                    </a:cubicBezTo>
                    <a:cubicBezTo>
                      <a:pt x="2574" y="911860"/>
                      <a:pt x="289594" y="0"/>
                      <a:pt x="289594" y="0"/>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任意多边形 12"/>
              <p:cNvSpPr/>
              <p:nvPr/>
            </p:nvSpPr>
            <p:spPr bwMode="auto">
              <a:xfrm>
                <a:off x="1641456" y="2894852"/>
                <a:ext cx="164652" cy="1266415"/>
              </a:xfrm>
              <a:custGeom>
                <a:avLst/>
                <a:gdLst>
                  <a:gd name="connsiteX0" fmla="*/ 0 w 152400"/>
                  <a:gd name="connsiteY0" fmla="*/ 0 h 1478280"/>
                  <a:gd name="connsiteX1" fmla="*/ 152400 w 152400"/>
                  <a:gd name="connsiteY1" fmla="*/ 609600 h 1478280"/>
                  <a:gd name="connsiteX2" fmla="*/ 0 w 152400"/>
                  <a:gd name="connsiteY2" fmla="*/ 1478280 h 1478280"/>
                  <a:gd name="connsiteX3" fmla="*/ 0 w 152400"/>
                  <a:gd name="connsiteY3" fmla="*/ 1478280 h 1478280"/>
                </a:gdLst>
                <a:ahLst/>
                <a:cxnLst>
                  <a:cxn ang="0">
                    <a:pos x="connsiteX0" y="connsiteY0"/>
                  </a:cxn>
                  <a:cxn ang="0">
                    <a:pos x="connsiteX1" y="connsiteY1"/>
                  </a:cxn>
                  <a:cxn ang="0">
                    <a:pos x="connsiteX2" y="connsiteY2"/>
                  </a:cxn>
                  <a:cxn ang="0">
                    <a:pos x="connsiteX3" y="connsiteY3"/>
                  </a:cxn>
                </a:cxnLst>
                <a:rect l="l" t="t" r="r" b="b"/>
                <a:pathLst>
                  <a:path w="152400" h="1478280">
                    <a:moveTo>
                      <a:pt x="0" y="0"/>
                    </a:moveTo>
                    <a:cubicBezTo>
                      <a:pt x="76200" y="181610"/>
                      <a:pt x="152400" y="363220"/>
                      <a:pt x="152400" y="609600"/>
                    </a:cubicBezTo>
                    <a:cubicBezTo>
                      <a:pt x="152400" y="855980"/>
                      <a:pt x="0" y="1478280"/>
                      <a:pt x="0" y="1478280"/>
                    </a:cubicBezTo>
                    <a:lnTo>
                      <a:pt x="0" y="1478280"/>
                    </a:ln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cxnSp>
            <p:nvCxnSpPr>
              <p:cNvPr id="14" name="直接连接符 13"/>
              <p:cNvCxnSpPr>
                <a:stCxn id="8" idx="6"/>
                <a:endCxn id="9" idx="2"/>
              </p:cNvCxnSpPr>
              <p:nvPr/>
            </p:nvCxnSpPr>
            <p:spPr bwMode="auto">
              <a:xfrm>
                <a:off x="1699260" y="2703671"/>
                <a:ext cx="1320912" cy="0"/>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9" idx="6"/>
                <a:endCxn id="10" idx="2"/>
              </p:cNvCxnSpPr>
              <p:nvPr/>
            </p:nvCxnSpPr>
            <p:spPr bwMode="auto">
              <a:xfrm>
                <a:off x="3599292" y="2703671"/>
                <a:ext cx="1320912" cy="2064"/>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stCxn id="9" idx="3"/>
              </p:cNvCxnSpPr>
              <p:nvPr/>
            </p:nvCxnSpPr>
            <p:spPr bwMode="auto">
              <a:xfrm flipH="1">
                <a:off x="1706880" y="2924585"/>
                <a:ext cx="1398102" cy="1403575"/>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a:stCxn id="5" idx="6"/>
                <a:endCxn id="7" idx="2"/>
              </p:cNvCxnSpPr>
              <p:nvPr/>
            </p:nvCxnSpPr>
            <p:spPr bwMode="auto">
              <a:xfrm>
                <a:off x="1699260" y="4381500"/>
                <a:ext cx="1318596" cy="0"/>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stCxn id="7" idx="0"/>
                <a:endCxn id="9" idx="4"/>
              </p:cNvCxnSpPr>
              <p:nvPr/>
            </p:nvCxnSpPr>
            <p:spPr bwMode="auto">
              <a:xfrm flipV="1">
                <a:off x="3307416" y="3016091"/>
                <a:ext cx="2316" cy="1052989"/>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stCxn id="6" idx="2"/>
                <a:endCxn id="7" idx="6"/>
              </p:cNvCxnSpPr>
              <p:nvPr/>
            </p:nvCxnSpPr>
            <p:spPr bwMode="auto">
              <a:xfrm flipH="1">
                <a:off x="3596976" y="4366260"/>
                <a:ext cx="1323228" cy="15240"/>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任意多边形 19"/>
              <p:cNvSpPr/>
              <p:nvPr/>
            </p:nvSpPr>
            <p:spPr bwMode="auto">
              <a:xfrm>
                <a:off x="3505200" y="2788920"/>
                <a:ext cx="1417320" cy="1325880"/>
              </a:xfrm>
              <a:custGeom>
                <a:avLst/>
                <a:gdLst>
                  <a:gd name="connsiteX0" fmla="*/ 0 w 1417320"/>
                  <a:gd name="connsiteY0" fmla="*/ 1325880 h 1325880"/>
                  <a:gd name="connsiteX1" fmla="*/ 350520 w 1417320"/>
                  <a:gd name="connsiteY1" fmla="*/ 792480 h 1325880"/>
                  <a:gd name="connsiteX2" fmla="*/ 1417320 w 1417320"/>
                  <a:gd name="connsiteY2" fmla="*/ 0 h 1325880"/>
                </a:gdLst>
                <a:ahLst/>
                <a:cxnLst>
                  <a:cxn ang="0">
                    <a:pos x="connsiteX0" y="connsiteY0"/>
                  </a:cxn>
                  <a:cxn ang="0">
                    <a:pos x="connsiteX1" y="connsiteY1"/>
                  </a:cxn>
                  <a:cxn ang="0">
                    <a:pos x="connsiteX2" y="connsiteY2"/>
                  </a:cxn>
                </a:cxnLst>
                <a:rect l="l" t="t" r="r" b="b"/>
                <a:pathLst>
                  <a:path w="1417320" h="1325880">
                    <a:moveTo>
                      <a:pt x="0" y="1325880"/>
                    </a:moveTo>
                    <a:cubicBezTo>
                      <a:pt x="57150" y="1169670"/>
                      <a:pt x="114300" y="1013460"/>
                      <a:pt x="350520" y="792480"/>
                    </a:cubicBezTo>
                    <a:cubicBezTo>
                      <a:pt x="586740" y="571500"/>
                      <a:pt x="1002030" y="285750"/>
                      <a:pt x="1417320" y="0"/>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21" name="任意多边形 20"/>
              <p:cNvSpPr/>
              <p:nvPr/>
            </p:nvSpPr>
            <p:spPr bwMode="auto">
              <a:xfrm>
                <a:off x="3596640" y="3032760"/>
                <a:ext cx="1478280" cy="1234440"/>
              </a:xfrm>
              <a:custGeom>
                <a:avLst/>
                <a:gdLst>
                  <a:gd name="connsiteX0" fmla="*/ 1478280 w 1478280"/>
                  <a:gd name="connsiteY0" fmla="*/ 0 h 1234440"/>
                  <a:gd name="connsiteX1" fmla="*/ 1082040 w 1478280"/>
                  <a:gd name="connsiteY1" fmla="*/ 716280 h 1234440"/>
                  <a:gd name="connsiteX2" fmla="*/ 0 w 1478280"/>
                  <a:gd name="connsiteY2" fmla="*/ 1234440 h 1234440"/>
                </a:gdLst>
                <a:ahLst/>
                <a:cxnLst>
                  <a:cxn ang="0">
                    <a:pos x="connsiteX0" y="connsiteY0"/>
                  </a:cxn>
                  <a:cxn ang="0">
                    <a:pos x="connsiteX1" y="connsiteY1"/>
                  </a:cxn>
                  <a:cxn ang="0">
                    <a:pos x="connsiteX2" y="connsiteY2"/>
                  </a:cxn>
                </a:cxnLst>
                <a:rect l="l" t="t" r="r" b="b"/>
                <a:pathLst>
                  <a:path w="1478280" h="1234440">
                    <a:moveTo>
                      <a:pt x="1478280" y="0"/>
                    </a:moveTo>
                    <a:cubicBezTo>
                      <a:pt x="1403350" y="255270"/>
                      <a:pt x="1328420" y="510540"/>
                      <a:pt x="1082040" y="716280"/>
                    </a:cubicBezTo>
                    <a:cubicBezTo>
                      <a:pt x="835660" y="922020"/>
                      <a:pt x="417830" y="1078230"/>
                      <a:pt x="0" y="1234440"/>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22" name="任意多边形 21"/>
              <p:cNvSpPr/>
              <p:nvPr/>
            </p:nvSpPr>
            <p:spPr bwMode="auto">
              <a:xfrm>
                <a:off x="1402080" y="2072406"/>
                <a:ext cx="3657600" cy="396474"/>
              </a:xfrm>
              <a:custGeom>
                <a:avLst/>
                <a:gdLst>
                  <a:gd name="connsiteX0" fmla="*/ 0 w 3657600"/>
                  <a:gd name="connsiteY0" fmla="*/ 350754 h 396474"/>
                  <a:gd name="connsiteX1" fmla="*/ 1295400 w 3657600"/>
                  <a:gd name="connsiteY1" fmla="*/ 234 h 396474"/>
                  <a:gd name="connsiteX2" fmla="*/ 3657600 w 3657600"/>
                  <a:gd name="connsiteY2" fmla="*/ 396474 h 396474"/>
                </a:gdLst>
                <a:ahLst/>
                <a:cxnLst>
                  <a:cxn ang="0">
                    <a:pos x="connsiteX0" y="connsiteY0"/>
                  </a:cxn>
                  <a:cxn ang="0">
                    <a:pos x="connsiteX1" y="connsiteY1"/>
                  </a:cxn>
                  <a:cxn ang="0">
                    <a:pos x="connsiteX2" y="connsiteY2"/>
                  </a:cxn>
                </a:cxnLst>
                <a:rect l="l" t="t" r="r" b="b"/>
                <a:pathLst>
                  <a:path w="3657600" h="396474">
                    <a:moveTo>
                      <a:pt x="0" y="350754"/>
                    </a:moveTo>
                    <a:cubicBezTo>
                      <a:pt x="342900" y="171684"/>
                      <a:pt x="685800" y="-7386"/>
                      <a:pt x="1295400" y="234"/>
                    </a:cubicBezTo>
                    <a:cubicBezTo>
                      <a:pt x="1905000" y="7854"/>
                      <a:pt x="2781300" y="202164"/>
                      <a:pt x="3657600" y="396474"/>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文本框 22"/>
              <p:cNvSpPr txBox="1"/>
              <p:nvPr/>
            </p:nvSpPr>
            <p:spPr>
              <a:xfrm>
                <a:off x="429674" y="3311426"/>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20</a:t>
                </a:r>
                <a:endParaRPr lang="en-US" altLang="zh-CN" sz="1600" baseline="-25000" dirty="0">
                  <a:latin typeface="华文中宋" panose="02010600040101010101" pitchFamily="2" charset="-122"/>
                  <a:ea typeface="华文中宋" panose="02010600040101010101" pitchFamily="2" charset="-122"/>
                </a:endParaRPr>
              </a:p>
            </p:txBody>
          </p:sp>
          <p:sp>
            <p:nvSpPr>
              <p:cNvPr id="24" name="文本框 23"/>
              <p:cNvSpPr txBox="1"/>
              <p:nvPr/>
            </p:nvSpPr>
            <p:spPr>
              <a:xfrm>
                <a:off x="1368168" y="3282583"/>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10</a:t>
                </a:r>
                <a:endParaRPr lang="en-US" altLang="zh-CN" sz="1600" baseline="-25000" dirty="0">
                  <a:latin typeface="华文中宋" panose="02010600040101010101" pitchFamily="2" charset="-122"/>
                  <a:ea typeface="华文中宋" panose="02010600040101010101" pitchFamily="2" charset="-122"/>
                </a:endParaRPr>
              </a:p>
            </p:txBody>
          </p:sp>
          <p:sp>
            <p:nvSpPr>
              <p:cNvPr id="25" name="文本框 24"/>
              <p:cNvSpPr txBox="1"/>
              <p:nvPr/>
            </p:nvSpPr>
            <p:spPr>
              <a:xfrm>
                <a:off x="2514210" y="175485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45</a:t>
                </a:r>
                <a:endParaRPr lang="en-US" altLang="zh-CN" sz="1600" baseline="-25000" dirty="0">
                  <a:latin typeface="华文中宋" panose="02010600040101010101" pitchFamily="2" charset="-122"/>
                  <a:ea typeface="华文中宋" panose="02010600040101010101" pitchFamily="2" charset="-122"/>
                </a:endParaRPr>
              </a:p>
            </p:txBody>
          </p:sp>
          <p:sp>
            <p:nvSpPr>
              <p:cNvPr id="26" name="文本框 25"/>
              <p:cNvSpPr txBox="1"/>
              <p:nvPr/>
            </p:nvSpPr>
            <p:spPr>
              <a:xfrm>
                <a:off x="2202906" y="236511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50</a:t>
                </a:r>
                <a:endParaRPr lang="en-US" altLang="zh-CN" sz="1600" baseline="-25000" dirty="0">
                  <a:latin typeface="华文中宋" panose="02010600040101010101" pitchFamily="2" charset="-122"/>
                  <a:ea typeface="华文中宋" panose="02010600040101010101" pitchFamily="2" charset="-122"/>
                </a:endParaRPr>
              </a:p>
            </p:txBody>
          </p:sp>
          <p:sp>
            <p:nvSpPr>
              <p:cNvPr id="27" name="文本框 26"/>
              <p:cNvSpPr txBox="1"/>
              <p:nvPr/>
            </p:nvSpPr>
            <p:spPr>
              <a:xfrm>
                <a:off x="2886012" y="3401438"/>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20</a:t>
                </a:r>
                <a:endParaRPr lang="en-US" altLang="zh-CN" sz="1600" baseline="-25000" dirty="0">
                  <a:latin typeface="华文中宋" panose="02010600040101010101" pitchFamily="2" charset="-122"/>
                  <a:ea typeface="华文中宋" panose="02010600040101010101" pitchFamily="2" charset="-122"/>
                </a:endParaRPr>
              </a:p>
            </p:txBody>
          </p:sp>
          <p:sp>
            <p:nvSpPr>
              <p:cNvPr id="28" name="文本框 27"/>
              <p:cNvSpPr txBox="1"/>
              <p:nvPr/>
            </p:nvSpPr>
            <p:spPr>
              <a:xfrm>
                <a:off x="2278380" y="4386013"/>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15</a:t>
                </a:r>
                <a:endParaRPr lang="en-US" altLang="zh-CN" sz="1600" baseline="-25000" dirty="0">
                  <a:latin typeface="华文中宋" panose="02010600040101010101" pitchFamily="2" charset="-122"/>
                  <a:ea typeface="华文中宋" panose="02010600040101010101" pitchFamily="2" charset="-122"/>
                </a:endParaRPr>
              </a:p>
            </p:txBody>
          </p:sp>
          <p:sp>
            <p:nvSpPr>
              <p:cNvPr id="29" name="文本框 28"/>
              <p:cNvSpPr txBox="1"/>
              <p:nvPr/>
            </p:nvSpPr>
            <p:spPr>
              <a:xfrm>
                <a:off x="3724170" y="3103032"/>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35</a:t>
                </a:r>
                <a:endParaRPr lang="en-US" altLang="zh-CN" sz="1600" baseline="-25000" dirty="0">
                  <a:latin typeface="华文中宋" panose="02010600040101010101" pitchFamily="2" charset="-122"/>
                  <a:ea typeface="华文中宋" panose="02010600040101010101" pitchFamily="2" charset="-122"/>
                </a:endParaRPr>
              </a:p>
            </p:txBody>
          </p:sp>
          <p:sp>
            <p:nvSpPr>
              <p:cNvPr id="30" name="文本框 29"/>
              <p:cNvSpPr txBox="1"/>
              <p:nvPr/>
            </p:nvSpPr>
            <p:spPr>
              <a:xfrm>
                <a:off x="2171772" y="3222188"/>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15</a:t>
                </a:r>
                <a:endParaRPr lang="en-US" altLang="zh-CN" sz="1600" baseline="-25000" dirty="0">
                  <a:latin typeface="华文中宋" panose="02010600040101010101" pitchFamily="2" charset="-122"/>
                  <a:ea typeface="华文中宋" panose="02010600040101010101" pitchFamily="2" charset="-122"/>
                </a:endParaRPr>
              </a:p>
            </p:txBody>
          </p:sp>
          <p:sp>
            <p:nvSpPr>
              <p:cNvPr id="31" name="文本框 30"/>
              <p:cNvSpPr txBox="1"/>
              <p:nvPr/>
            </p:nvSpPr>
            <p:spPr>
              <a:xfrm>
                <a:off x="4215566" y="353599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30</a:t>
                </a:r>
                <a:endParaRPr lang="en-US" altLang="zh-CN" sz="1600" baseline="-25000" dirty="0">
                  <a:latin typeface="华文中宋" panose="02010600040101010101" pitchFamily="2" charset="-122"/>
                  <a:ea typeface="华文中宋" panose="02010600040101010101" pitchFamily="2" charset="-122"/>
                </a:endParaRPr>
              </a:p>
            </p:txBody>
          </p:sp>
          <p:sp>
            <p:nvSpPr>
              <p:cNvPr id="32" name="文本框 31"/>
              <p:cNvSpPr txBox="1"/>
              <p:nvPr/>
            </p:nvSpPr>
            <p:spPr>
              <a:xfrm>
                <a:off x="4153194" y="4434840"/>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a:t>
                </a:r>
                <a:endParaRPr lang="en-US" altLang="zh-CN" sz="1600" baseline="-25000" dirty="0">
                  <a:latin typeface="华文中宋" panose="02010600040101010101" pitchFamily="2" charset="-122"/>
                  <a:ea typeface="华文中宋" panose="02010600040101010101" pitchFamily="2" charset="-122"/>
                </a:endParaRPr>
              </a:p>
            </p:txBody>
          </p:sp>
        </p:grpSp>
        <p:cxnSp>
          <p:nvCxnSpPr>
            <p:cNvPr id="36" name="直接连接符 35"/>
            <p:cNvCxnSpPr/>
            <p:nvPr/>
          </p:nvCxnSpPr>
          <p:spPr bwMode="auto">
            <a:xfrm>
              <a:off x="5090482" y="4000149"/>
              <a:ext cx="0" cy="1035685"/>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文本框 36"/>
            <p:cNvSpPr txBox="1"/>
            <p:nvPr/>
          </p:nvSpPr>
          <p:spPr>
            <a:xfrm>
              <a:off x="5069296" y="4341198"/>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grpSp>
    </p:spTree>
    <p:extLst>
      <p:ext uri="{BB962C8B-B14F-4D97-AF65-F5344CB8AC3E}">
        <p14:creationId xmlns:p14="http://schemas.microsoft.com/office/powerpoint/2010/main" val="786593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图的基本概念</a:t>
            </a:r>
          </a:p>
        </p:txBody>
      </p:sp>
      <p:sp>
        <p:nvSpPr>
          <p:cNvPr id="3" name="内容占位符 2"/>
          <p:cNvSpPr>
            <a:spLocks noGrp="1"/>
          </p:cNvSpPr>
          <p:nvPr>
            <p:ph idx="1"/>
          </p:nvPr>
        </p:nvSpPr>
        <p:spPr>
          <a:xfrm>
            <a:off x="452354" y="1341438"/>
            <a:ext cx="8310646" cy="4784725"/>
          </a:xfrm>
        </p:spPr>
        <p:txBody>
          <a:bodyPr/>
          <a:lstStyle/>
          <a:p>
            <a:r>
              <a:rPr lang="zh-CN" altLang="en-US" b="1" dirty="0">
                <a:solidFill>
                  <a:srgbClr val="C00000"/>
                </a:solidFill>
              </a:rPr>
              <a:t>连通</a:t>
            </a:r>
            <a:endParaRPr lang="en-US" altLang="zh-CN" b="1" dirty="0">
              <a:solidFill>
                <a:srgbClr val="C00000"/>
              </a:solidFill>
            </a:endParaRPr>
          </a:p>
          <a:p>
            <a:pPr lvl="1"/>
            <a:r>
              <a:rPr lang="zh-CN" altLang="en-US" b="1" dirty="0"/>
              <a:t>若无向图</a:t>
            </a:r>
            <a:r>
              <a:rPr lang="en-US" altLang="zh-CN" b="1" dirty="0"/>
              <a:t>G </a:t>
            </a:r>
            <a:r>
              <a:rPr lang="zh-CN" altLang="en-US" b="1" dirty="0"/>
              <a:t>中存在从</a:t>
            </a:r>
            <a:r>
              <a:rPr lang="en-US" altLang="zh-CN" b="1" dirty="0"/>
              <a:t>v</a:t>
            </a:r>
            <a:r>
              <a:rPr lang="en-US" altLang="zh-CN" b="1" baseline="-25000" dirty="0"/>
              <a:t>i </a:t>
            </a:r>
            <a:r>
              <a:rPr lang="zh-CN" altLang="en-US" b="1" dirty="0"/>
              <a:t>到</a:t>
            </a:r>
            <a:r>
              <a:rPr lang="en-US" altLang="zh-CN" b="1" dirty="0" err="1"/>
              <a:t>v</a:t>
            </a:r>
            <a:r>
              <a:rPr lang="en-US" altLang="zh-CN" b="1" baseline="-25000" dirty="0" err="1"/>
              <a:t>j</a:t>
            </a:r>
            <a:r>
              <a:rPr lang="en-US" altLang="zh-CN" b="1" dirty="0"/>
              <a:t> </a:t>
            </a:r>
            <a:r>
              <a:rPr lang="zh-CN" altLang="en-US" b="1" dirty="0"/>
              <a:t>的路径，同时存在从</a:t>
            </a:r>
            <a:r>
              <a:rPr lang="en-US" altLang="zh-CN" b="1" dirty="0" err="1"/>
              <a:t>v</a:t>
            </a:r>
            <a:r>
              <a:rPr lang="en-US" altLang="zh-CN" b="1" baseline="-25000" dirty="0" err="1"/>
              <a:t>j</a:t>
            </a:r>
            <a:r>
              <a:rPr lang="zh-CN" altLang="en-US" b="1" dirty="0"/>
              <a:t>到</a:t>
            </a:r>
            <a:r>
              <a:rPr lang="en-US" altLang="zh-CN" b="1" dirty="0"/>
              <a:t>v</a:t>
            </a:r>
            <a:r>
              <a:rPr lang="en-US" altLang="zh-CN" b="1" baseline="-25000" dirty="0"/>
              <a:t>i</a:t>
            </a:r>
            <a:r>
              <a:rPr lang="en-US" altLang="zh-CN" b="1" dirty="0"/>
              <a:t> </a:t>
            </a:r>
            <a:r>
              <a:rPr lang="zh-CN" altLang="en-US" b="1" dirty="0"/>
              <a:t>的路径，则称</a:t>
            </a:r>
            <a:r>
              <a:rPr lang="en-US" altLang="zh-CN" b="1" dirty="0"/>
              <a:t>v</a:t>
            </a:r>
            <a:r>
              <a:rPr lang="en-US" altLang="zh-CN" b="1" baseline="-25000" dirty="0"/>
              <a:t>i</a:t>
            </a:r>
            <a:r>
              <a:rPr lang="en-US" altLang="zh-CN" b="1" dirty="0"/>
              <a:t> </a:t>
            </a:r>
            <a:r>
              <a:rPr lang="zh-CN" altLang="en-US" b="1" dirty="0"/>
              <a:t>与</a:t>
            </a:r>
            <a:r>
              <a:rPr lang="en-US" altLang="zh-CN" b="1" dirty="0" err="1"/>
              <a:t>v</a:t>
            </a:r>
            <a:r>
              <a:rPr lang="en-US" altLang="zh-CN" b="1" baseline="-25000" dirty="0" err="1"/>
              <a:t>j</a:t>
            </a:r>
            <a:r>
              <a:rPr lang="en-US" altLang="zh-CN" b="1" dirty="0"/>
              <a:t> </a:t>
            </a:r>
            <a:r>
              <a:rPr lang="zh-CN" altLang="en-US" b="1" dirty="0"/>
              <a:t>连通</a:t>
            </a:r>
          </a:p>
          <a:p>
            <a:r>
              <a:rPr lang="zh-CN" altLang="en-US" b="1" dirty="0">
                <a:solidFill>
                  <a:srgbClr val="C00000"/>
                </a:solidFill>
              </a:rPr>
              <a:t>连通图</a:t>
            </a:r>
            <a:endParaRPr lang="en-US" altLang="zh-CN" b="1" dirty="0">
              <a:solidFill>
                <a:srgbClr val="C00000"/>
              </a:solidFill>
            </a:endParaRPr>
          </a:p>
          <a:p>
            <a:pPr lvl="1"/>
            <a:r>
              <a:rPr lang="zh-CN" altLang="en-US" b="1" dirty="0"/>
              <a:t>如果无向图</a:t>
            </a:r>
            <a:r>
              <a:rPr lang="en-US" altLang="zh-CN" b="1" dirty="0"/>
              <a:t>G </a:t>
            </a:r>
            <a:r>
              <a:rPr lang="zh-CN" altLang="en-US" b="1" dirty="0"/>
              <a:t>中的任意两个不同顶点</a:t>
            </a:r>
            <a:r>
              <a:rPr lang="en-US" altLang="zh-CN" b="1" dirty="0"/>
              <a:t>v</a:t>
            </a:r>
            <a:r>
              <a:rPr lang="en-US" altLang="zh-CN" b="1" baseline="-25000" dirty="0"/>
              <a:t>i </a:t>
            </a:r>
            <a:r>
              <a:rPr lang="zh-CN" altLang="en-US" b="1" dirty="0"/>
              <a:t>和</a:t>
            </a:r>
            <a:r>
              <a:rPr lang="en-US" altLang="zh-CN" b="1" dirty="0" err="1"/>
              <a:t>v</a:t>
            </a:r>
            <a:r>
              <a:rPr lang="en-US" altLang="zh-CN" b="1" baseline="-25000" dirty="0" err="1"/>
              <a:t>j</a:t>
            </a:r>
            <a:r>
              <a:rPr lang="en-US" altLang="zh-CN" b="1" baseline="-25000" dirty="0"/>
              <a:t> </a:t>
            </a:r>
            <a:r>
              <a:rPr lang="zh-CN" altLang="en-US" b="1" dirty="0"/>
              <a:t>都连通（即存在路径），则称</a:t>
            </a:r>
            <a:r>
              <a:rPr lang="en-US" altLang="zh-CN" b="1" dirty="0"/>
              <a:t>G </a:t>
            </a:r>
            <a:r>
              <a:rPr lang="zh-CN" altLang="en-US" b="1" dirty="0"/>
              <a:t>为连通图</a:t>
            </a:r>
          </a:p>
          <a:p>
            <a:r>
              <a:rPr lang="zh-CN" altLang="en-US" b="1" dirty="0">
                <a:solidFill>
                  <a:srgbClr val="C00000"/>
                </a:solidFill>
              </a:rPr>
              <a:t>连通分量</a:t>
            </a:r>
            <a:endParaRPr lang="en-US" altLang="zh-CN" b="1" dirty="0">
              <a:solidFill>
                <a:srgbClr val="C00000"/>
              </a:solidFill>
            </a:endParaRPr>
          </a:p>
          <a:p>
            <a:pPr lvl="1"/>
            <a:r>
              <a:rPr lang="zh-CN" altLang="en-US" b="1" dirty="0"/>
              <a:t>无向图</a:t>
            </a:r>
            <a:r>
              <a:rPr lang="en-US" altLang="zh-CN" b="1" dirty="0"/>
              <a:t>G</a:t>
            </a:r>
            <a:r>
              <a:rPr lang="zh-CN" altLang="en-US" b="1" dirty="0"/>
              <a:t>中的一个极大连通子图（不存在包含它的更大的连通子图）称为</a:t>
            </a:r>
            <a:r>
              <a:rPr lang="en-US" altLang="zh-CN" b="1" dirty="0"/>
              <a:t>G</a:t>
            </a:r>
            <a:r>
              <a:rPr lang="zh-CN" altLang="en-US" b="1" dirty="0"/>
              <a:t>的一个连通分量</a:t>
            </a:r>
            <a:endParaRPr lang="en-US" altLang="zh-CN" b="1" dirty="0"/>
          </a:p>
        </p:txBody>
      </p:sp>
    </p:spTree>
    <p:extLst>
      <p:ext uri="{BB962C8B-B14F-4D97-AF65-F5344CB8AC3E}">
        <p14:creationId xmlns:p14="http://schemas.microsoft.com/office/powerpoint/2010/main" val="393301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heckerboard(across)">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heckerboard(across)">
                                      <p:cBhvr>
                                        <p:cTn id="15" dur="500"/>
                                        <p:tgtEl>
                                          <p:spTgt spid="3">
                                            <p:txEl>
                                              <p:pRg st="2" end="2"/>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checkerboard(across)">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checkerboard(across)">
                                      <p:cBhvr>
                                        <p:cTn id="23" dur="500"/>
                                        <p:tgtEl>
                                          <p:spTgt spid="3">
                                            <p:txEl>
                                              <p:pRg st="4" end="4"/>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checkerboard(across)">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Floyd</a:t>
            </a:r>
            <a:r>
              <a:rPr lang="zh-CN" altLang="en-US" dirty="0"/>
              <a:t>算法 </a:t>
            </a:r>
            <a:r>
              <a:rPr lang="en-US" altLang="zh-CN" dirty="0"/>
              <a:t>+ </a:t>
            </a:r>
            <a:r>
              <a:rPr lang="zh-CN" altLang="en-US" dirty="0"/>
              <a:t>案例分析</a:t>
            </a:r>
          </a:p>
        </p:txBody>
      </p:sp>
      <p:sp>
        <p:nvSpPr>
          <p:cNvPr id="5" name="文本框 4"/>
          <p:cNvSpPr txBox="1"/>
          <p:nvPr/>
        </p:nvSpPr>
        <p:spPr>
          <a:xfrm>
            <a:off x="1132671" y="1380618"/>
            <a:ext cx="2714486" cy="338554"/>
          </a:xfrm>
          <a:prstGeom prst="rect">
            <a:avLst/>
          </a:prstGeom>
          <a:solidFill>
            <a:srgbClr val="CAF6F5"/>
          </a:solid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p:txBody>
      </p:sp>
      <p:sp>
        <p:nvSpPr>
          <p:cNvPr id="6" name="文本框 5"/>
          <p:cNvSpPr txBox="1"/>
          <p:nvPr/>
        </p:nvSpPr>
        <p:spPr>
          <a:xfrm>
            <a:off x="666218" y="1689714"/>
            <a:ext cx="479368" cy="1569660"/>
          </a:xfrm>
          <a:prstGeom prst="rect">
            <a:avLst/>
          </a:prstGeom>
          <a:solidFill>
            <a:srgbClr val="CAF6F5"/>
          </a:solid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a:t>
            </a:r>
            <a:endParaRPr lang="zh-CN" altLang="en-US" sz="1600" baseline="-250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p:txBody>
      </p:sp>
      <p:sp>
        <p:nvSpPr>
          <p:cNvPr id="3" name="文本框 2"/>
          <p:cNvSpPr txBox="1"/>
          <p:nvPr/>
        </p:nvSpPr>
        <p:spPr>
          <a:xfrm>
            <a:off x="62511" y="2289878"/>
            <a:ext cx="575799"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A</a:t>
            </a:r>
            <a:r>
              <a:rPr lang="en-US" altLang="zh-CN" baseline="-25000" dirty="0">
                <a:latin typeface="华文中宋" panose="02010600040101010101" pitchFamily="2" charset="-122"/>
                <a:ea typeface="华文中宋" panose="02010600040101010101" pitchFamily="2" charset="-122"/>
              </a:rPr>
              <a:t>0</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7" name="文本框 6"/>
          <p:cNvSpPr txBox="1"/>
          <p:nvPr/>
        </p:nvSpPr>
        <p:spPr>
          <a:xfrm>
            <a:off x="4686300" y="2310217"/>
            <a:ext cx="590226"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N</a:t>
            </a:r>
            <a:r>
              <a:rPr lang="en-US" altLang="zh-CN" baseline="-25000" dirty="0">
                <a:latin typeface="华文中宋" panose="02010600040101010101" pitchFamily="2" charset="-122"/>
                <a:ea typeface="华文中宋" panose="02010600040101010101" pitchFamily="2" charset="-122"/>
              </a:rPr>
              <a:t>0</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12" name="文本框 11"/>
          <p:cNvSpPr txBox="1"/>
          <p:nvPr/>
        </p:nvSpPr>
        <p:spPr>
          <a:xfrm>
            <a:off x="5914800" y="1343706"/>
            <a:ext cx="2714486" cy="338554"/>
          </a:xfrm>
          <a:prstGeom prst="rect">
            <a:avLst/>
          </a:prstGeom>
          <a:solidFill>
            <a:srgbClr val="CAF6F5"/>
          </a:solid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p:txBody>
      </p:sp>
      <p:sp>
        <p:nvSpPr>
          <p:cNvPr id="13" name="文本框 12"/>
          <p:cNvSpPr txBox="1"/>
          <p:nvPr/>
        </p:nvSpPr>
        <p:spPr>
          <a:xfrm>
            <a:off x="5304434" y="1588685"/>
            <a:ext cx="535986" cy="1569660"/>
          </a:xfrm>
          <a:prstGeom prst="rect">
            <a:avLst/>
          </a:prstGeom>
          <a:solidFill>
            <a:srgbClr val="CAF6F5"/>
          </a:solid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a:t>
            </a:r>
            <a:endParaRPr lang="zh-CN" altLang="en-US" sz="1600" baseline="-250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p:txBody>
      </p:sp>
      <p:cxnSp>
        <p:nvCxnSpPr>
          <p:cNvPr id="14" name="直接连接符 13"/>
          <p:cNvCxnSpPr/>
          <p:nvPr/>
        </p:nvCxnSpPr>
        <p:spPr bwMode="auto">
          <a:xfrm flipV="1">
            <a:off x="90419" y="3766612"/>
            <a:ext cx="8966579" cy="95534"/>
          </a:xfrm>
          <a:prstGeom prst="line">
            <a:avLst/>
          </a:prstGeom>
          <a:solidFill>
            <a:schemeClr val="accent1"/>
          </a:solidFill>
          <a:ln w="38100" cap="flat" cmpd="sng" algn="ctr">
            <a:solidFill>
              <a:srgbClr val="1B10FC"/>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9" name="文本框 8"/>
              <p:cNvSpPr txBox="1"/>
              <p:nvPr/>
            </p:nvSpPr>
            <p:spPr>
              <a:xfrm>
                <a:off x="2832721" y="3620019"/>
                <a:ext cx="3290901" cy="369332"/>
              </a:xfrm>
              <a:prstGeom prst="rect">
                <a:avLst/>
              </a:prstGeom>
              <a:solidFill>
                <a:srgbClr val="C0D98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0</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[0][</m:t>
                      </m:r>
                      <m:r>
                        <a:rPr lang="en-US" altLang="zh-CN" b="0" i="1" smtClean="0">
                          <a:latin typeface="Cambria Math" panose="02040503050406030204" pitchFamily="18" charset="0"/>
                        </a:rPr>
                        <m:t>𝑗</m:t>
                      </m:r>
                      <m:r>
                        <a:rPr lang="en-US" altLang="zh-CN" b="0" i="1" smtClean="0">
                          <a:latin typeface="Cambria Math" panose="02040503050406030204" pitchFamily="18" charset="0"/>
                        </a:rPr>
                        <m:t>] ?</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2832721" y="3620019"/>
                <a:ext cx="3290901" cy="369332"/>
              </a:xfrm>
              <a:prstGeom prst="rect">
                <a:avLst/>
              </a:prstGeom>
              <a:blipFill rotWithShape="0">
                <a:blip r:embed="rId2" cstate="print"/>
                <a:stretch>
                  <a:fillRect b="-1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1008141" y="1721912"/>
                <a:ext cx="2968761" cy="16239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50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0</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15</m:t>
                                      </m:r>
                                    </m:e>
                                    <m:e>
                                      <m:r>
                                        <m:rPr>
                                          <m:brk m:alnAt="7"/>
                                        </m:rPr>
                                        <a:rPr lang="en-US" altLang="zh-CN" i="1">
                                          <a:latin typeface="Cambria Math" panose="02040503050406030204" pitchFamily="18" charset="0"/>
                                          <a:ea typeface="Cambria Math" panose="02040503050406030204" pitchFamily="18" charset="0"/>
                                        </a:rPr>
                                        <m:t>∞</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rPr>
                                        <m:t>0</m:t>
                                      </m:r>
                                    </m:e>
                                    <m:e>
                                      <m:r>
                                        <m:rPr>
                                          <m:brk m:alnAt="7"/>
                                        </m:rPr>
                                        <a:rPr lang="en-US" altLang="zh-CN" i="1">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20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15</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35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m:rPr>
                                          <m:brk m:alnAt="7"/>
                                        </m:rPr>
                                        <a:rPr lang="en-US" altLang="zh-CN" i="1">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e>
                                      <m:r>
                                        <m:rPr>
                                          <m:brk m:alnAt="7"/>
                                        </m:rPr>
                                        <a:rPr lang="en-US" altLang="zh-CN" i="1">
                                          <a:latin typeface="Cambria Math" panose="02040503050406030204" pitchFamily="18" charset="0"/>
                                          <a:ea typeface="Cambria Math" panose="02040503050406030204" pitchFamily="18" charset="0"/>
                                        </a:rPr>
                                        <m:t>∞</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30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4</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mr>
                          </m:m>
                        </m:e>
                      </m:d>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1008141" y="1721912"/>
                <a:ext cx="2968761" cy="1623906"/>
              </a:xfrm>
              <a:prstGeom prst="rect">
                <a:avLst/>
              </a:prstGeom>
              <a:blipFill rotWithShape="0">
                <a:blip r:embed="rId3"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5630568" y="1634359"/>
                <a:ext cx="3282950" cy="15798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5</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5</m:t>
                                      </m:r>
                                    </m:e>
                                  </m:mr>
                                </m:m>
                              </m:e>
                            </m:mr>
                          </m:m>
                        </m:e>
                      </m:d>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5630568" y="1634359"/>
                <a:ext cx="3282950" cy="1579856"/>
              </a:xfrm>
              <a:prstGeom prst="rect">
                <a:avLst/>
              </a:prstGeom>
              <a:blipFill rotWithShape="0">
                <a:blip r:embed="rId4" cstate="print"/>
                <a:stretch>
                  <a:fillRect/>
                </a:stretch>
              </a:blipFill>
            </p:spPr>
            <p:txBody>
              <a:bodyPr/>
              <a:lstStyle/>
              <a:p>
                <a:r>
                  <a:rPr lang="zh-CN" altLang="en-US">
                    <a:noFill/>
                  </a:rPr>
                  <a:t> </a:t>
                </a:r>
              </a:p>
            </p:txBody>
          </p:sp>
        </mc:Fallback>
      </mc:AlternateContent>
      <p:sp>
        <p:nvSpPr>
          <p:cNvPr id="18" name="任意多边形 17"/>
          <p:cNvSpPr/>
          <p:nvPr/>
        </p:nvSpPr>
        <p:spPr bwMode="auto">
          <a:xfrm rot="14669715">
            <a:off x="4274300" y="605817"/>
            <a:ext cx="762211" cy="1797271"/>
          </a:xfrm>
          <a:custGeom>
            <a:avLst/>
            <a:gdLst>
              <a:gd name="connsiteX0" fmla="*/ 136478 w 588373"/>
              <a:gd name="connsiteY0" fmla="*/ 0 h 2838734"/>
              <a:gd name="connsiteX1" fmla="*/ 586854 w 588373"/>
              <a:gd name="connsiteY1" fmla="*/ 1119116 h 2838734"/>
              <a:gd name="connsiteX2" fmla="*/ 0 w 588373"/>
              <a:gd name="connsiteY2" fmla="*/ 2838734 h 2838734"/>
            </a:gdLst>
            <a:ahLst/>
            <a:cxnLst>
              <a:cxn ang="0">
                <a:pos x="connsiteX0" y="connsiteY0"/>
              </a:cxn>
              <a:cxn ang="0">
                <a:pos x="connsiteX1" y="connsiteY1"/>
              </a:cxn>
              <a:cxn ang="0">
                <a:pos x="connsiteX2" y="connsiteY2"/>
              </a:cxn>
            </a:cxnLst>
            <a:rect l="l" t="t" r="r" b="b"/>
            <a:pathLst>
              <a:path w="588373" h="2838734">
                <a:moveTo>
                  <a:pt x="136478" y="0"/>
                </a:moveTo>
                <a:cubicBezTo>
                  <a:pt x="373039" y="322997"/>
                  <a:pt x="609600" y="645994"/>
                  <a:pt x="586854" y="1119116"/>
                </a:cubicBezTo>
                <a:cubicBezTo>
                  <a:pt x="564108" y="1592238"/>
                  <a:pt x="282054" y="2215486"/>
                  <a:pt x="0" y="2838734"/>
                </a:cubicBezTo>
              </a:path>
            </a:pathLst>
          </a:custGeom>
          <a:noFill/>
          <a:ln w="38100" cap="flat" cmpd="sng" algn="ctr">
            <a:solidFill>
              <a:srgbClr val="FF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 name="文本框 3"/>
          <p:cNvSpPr txBox="1"/>
          <p:nvPr/>
        </p:nvSpPr>
        <p:spPr>
          <a:xfrm>
            <a:off x="4261134" y="1282150"/>
            <a:ext cx="492443" cy="461665"/>
          </a:xfrm>
          <a:prstGeom prst="rect">
            <a:avLst/>
          </a:prstGeom>
          <a:noFill/>
        </p:spPr>
        <p:txBody>
          <a:bodyPr wrap="none" rtlCol="0">
            <a:spAutoFit/>
          </a:bodyPr>
          <a:lstStyle/>
          <a:p>
            <a:pPr algn="ctr"/>
            <a:r>
              <a:rPr lang="zh-CN" altLang="en-US" sz="2400" dirty="0">
                <a:solidFill>
                  <a:srgbClr val="FF0000"/>
                </a:solidFill>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291446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Floyd</a:t>
            </a:r>
            <a:r>
              <a:rPr lang="zh-CN" altLang="en-US" dirty="0"/>
              <a:t>算法 </a:t>
            </a:r>
            <a:r>
              <a:rPr lang="en-US" altLang="zh-CN" dirty="0"/>
              <a:t>+ </a:t>
            </a:r>
            <a:r>
              <a:rPr lang="zh-CN" altLang="en-US" dirty="0"/>
              <a:t>案例分析</a:t>
            </a:r>
          </a:p>
        </p:txBody>
      </p:sp>
      <p:sp>
        <p:nvSpPr>
          <p:cNvPr id="5" name="文本框 4"/>
          <p:cNvSpPr txBox="1"/>
          <p:nvPr/>
        </p:nvSpPr>
        <p:spPr>
          <a:xfrm>
            <a:off x="1132671" y="1380618"/>
            <a:ext cx="2714486" cy="338554"/>
          </a:xfrm>
          <a:prstGeom prst="rect">
            <a:avLst/>
          </a:prstGeom>
          <a:solidFill>
            <a:srgbClr val="CAF6F5"/>
          </a:solid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p:txBody>
      </p:sp>
      <p:sp>
        <p:nvSpPr>
          <p:cNvPr id="6" name="文本框 5"/>
          <p:cNvSpPr txBox="1"/>
          <p:nvPr/>
        </p:nvSpPr>
        <p:spPr>
          <a:xfrm>
            <a:off x="666218" y="1689714"/>
            <a:ext cx="479368" cy="1569660"/>
          </a:xfrm>
          <a:prstGeom prst="rect">
            <a:avLst/>
          </a:prstGeom>
          <a:solidFill>
            <a:srgbClr val="CAF6F5"/>
          </a:solid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a:t>
            </a:r>
            <a:endParaRPr lang="zh-CN" altLang="en-US" sz="1600" baseline="-250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p:txBody>
      </p:sp>
      <p:sp>
        <p:nvSpPr>
          <p:cNvPr id="3" name="文本框 2"/>
          <p:cNvSpPr txBox="1"/>
          <p:nvPr/>
        </p:nvSpPr>
        <p:spPr>
          <a:xfrm>
            <a:off x="90419" y="2289878"/>
            <a:ext cx="575799"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A</a:t>
            </a:r>
            <a:r>
              <a:rPr lang="en-US" altLang="zh-CN" baseline="-25000" dirty="0">
                <a:latin typeface="华文中宋" panose="02010600040101010101" pitchFamily="2" charset="-122"/>
                <a:ea typeface="华文中宋" panose="02010600040101010101" pitchFamily="2" charset="-122"/>
              </a:rPr>
              <a:t>0</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7" name="文本框 6"/>
          <p:cNvSpPr txBox="1"/>
          <p:nvPr/>
        </p:nvSpPr>
        <p:spPr>
          <a:xfrm>
            <a:off x="4810388" y="2246185"/>
            <a:ext cx="590226"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N</a:t>
            </a:r>
            <a:r>
              <a:rPr lang="en-US" altLang="zh-CN" baseline="-25000" dirty="0">
                <a:latin typeface="华文中宋" panose="02010600040101010101" pitchFamily="2" charset="-122"/>
                <a:ea typeface="华文中宋" panose="02010600040101010101" pitchFamily="2" charset="-122"/>
              </a:rPr>
              <a:t>0</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12" name="文本框 11"/>
          <p:cNvSpPr txBox="1"/>
          <p:nvPr/>
        </p:nvSpPr>
        <p:spPr>
          <a:xfrm>
            <a:off x="5840420" y="1343706"/>
            <a:ext cx="2714486" cy="338554"/>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p:txBody>
      </p:sp>
      <p:sp>
        <p:nvSpPr>
          <p:cNvPr id="13" name="文本框 12"/>
          <p:cNvSpPr txBox="1"/>
          <p:nvPr/>
        </p:nvSpPr>
        <p:spPr>
          <a:xfrm>
            <a:off x="5304434" y="1588685"/>
            <a:ext cx="535986" cy="1569660"/>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a:t>
            </a:r>
            <a:endParaRPr lang="zh-CN" altLang="en-US" sz="1600" baseline="-250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p:txBody>
      </p:sp>
      <p:cxnSp>
        <p:nvCxnSpPr>
          <p:cNvPr id="14" name="直接连接符 13"/>
          <p:cNvCxnSpPr/>
          <p:nvPr/>
        </p:nvCxnSpPr>
        <p:spPr bwMode="auto">
          <a:xfrm flipV="1">
            <a:off x="90419" y="3766612"/>
            <a:ext cx="8966579" cy="95534"/>
          </a:xfrm>
          <a:prstGeom prst="line">
            <a:avLst/>
          </a:prstGeom>
          <a:solidFill>
            <a:schemeClr val="accent1"/>
          </a:solidFill>
          <a:ln w="38100" cap="flat" cmpd="sng" algn="ctr">
            <a:solidFill>
              <a:srgbClr val="1B10FC"/>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9" name="文本框 8"/>
              <p:cNvSpPr txBox="1"/>
              <p:nvPr/>
            </p:nvSpPr>
            <p:spPr>
              <a:xfrm>
                <a:off x="3040849" y="3642501"/>
                <a:ext cx="3386568" cy="369332"/>
              </a:xfrm>
              <a:prstGeom prst="rect">
                <a:avLst/>
              </a:prstGeom>
              <a:solidFill>
                <a:srgbClr val="C0D98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0</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[2][0]+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[0][</m:t>
                      </m:r>
                      <m:r>
                        <a:rPr lang="en-US" altLang="zh-CN" b="0" i="1" smtClean="0">
                          <a:latin typeface="Cambria Math" panose="02040503050406030204" pitchFamily="18" charset="0"/>
                        </a:rPr>
                        <m:t>𝑗</m:t>
                      </m:r>
                      <m:r>
                        <a:rPr lang="en-US" altLang="zh-CN" b="0" i="1" smtClean="0">
                          <a:latin typeface="Cambria Math" panose="02040503050406030204" pitchFamily="18" charset="0"/>
                        </a:rPr>
                        <m:t>] ?</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3040849" y="3642501"/>
                <a:ext cx="3386568" cy="369332"/>
              </a:xfrm>
              <a:prstGeom prst="rect">
                <a:avLst/>
              </a:prstGeom>
              <a:blipFill rotWithShape="0">
                <a:blip r:embed="rId2" cstate="print"/>
                <a:stretch>
                  <a:fillRect b="-1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879744" y="4596289"/>
                <a:ext cx="2968761" cy="16239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50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0</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15</m:t>
                                      </m:r>
                                    </m:e>
                                    <m:e>
                                      <m:r>
                                        <m:rPr>
                                          <m:brk m:alnAt="7"/>
                                        </m:rPr>
                                        <a:rPr lang="en-US" altLang="zh-CN" i="1">
                                          <a:latin typeface="Cambria Math" panose="02040503050406030204" pitchFamily="18" charset="0"/>
                                          <a:ea typeface="Cambria Math" panose="02040503050406030204" pitchFamily="18" charset="0"/>
                                        </a:rPr>
                                        <m:t>∞</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70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20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15</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6</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35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m:rPr>
                                          <m:brk m:alnAt="7"/>
                                        </m:rPr>
                                        <a:rPr lang="en-US" altLang="zh-CN" i="1">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e>
                                      <m:r>
                                        <m:rPr>
                                          <m:brk m:alnAt="7"/>
                                        </m:rPr>
                                        <a:rPr lang="en-US" altLang="zh-CN" i="1">
                                          <a:latin typeface="Cambria Math" panose="02040503050406030204" pitchFamily="18" charset="0"/>
                                          <a:ea typeface="Cambria Math" panose="02040503050406030204" pitchFamily="18" charset="0"/>
                                        </a:rPr>
                                        <m:t>∞</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30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4</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mr>
                          </m:m>
                        </m:e>
                      </m:d>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879744" y="4596289"/>
                <a:ext cx="2968761" cy="1623906"/>
              </a:xfrm>
              <a:prstGeom prst="rect">
                <a:avLst/>
              </a:prstGeom>
              <a:blipFill rotWithShape="0">
                <a:blip r:embed="rId3" cstate="print"/>
                <a:stretch>
                  <a:fillRect/>
                </a:stretch>
              </a:blipFill>
            </p:spPr>
            <p:txBody>
              <a:bodyPr/>
              <a:lstStyle/>
              <a:p>
                <a:r>
                  <a:rPr lang="zh-CN" altLang="en-US">
                    <a:noFill/>
                  </a:rPr>
                  <a:t> </a:t>
                </a:r>
              </a:p>
            </p:txBody>
          </p:sp>
        </mc:Fallback>
      </mc:AlternateContent>
      <p:sp>
        <p:nvSpPr>
          <p:cNvPr id="16" name="文本框 15"/>
          <p:cNvSpPr txBox="1"/>
          <p:nvPr/>
        </p:nvSpPr>
        <p:spPr>
          <a:xfrm>
            <a:off x="321700" y="5223576"/>
            <a:ext cx="575799"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A</a:t>
            </a:r>
            <a:r>
              <a:rPr lang="en-US" altLang="zh-CN" baseline="-25000" dirty="0">
                <a:latin typeface="华文中宋" panose="02010600040101010101" pitchFamily="2" charset="-122"/>
                <a:ea typeface="华文中宋" panose="02010600040101010101" pitchFamily="2" charset="-122"/>
              </a:rPr>
              <a:t>1</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17" name="文本框 16"/>
          <p:cNvSpPr txBox="1"/>
          <p:nvPr/>
        </p:nvSpPr>
        <p:spPr>
          <a:xfrm>
            <a:off x="5105501" y="5280819"/>
            <a:ext cx="590226"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N</a:t>
            </a:r>
            <a:r>
              <a:rPr lang="en-US" altLang="zh-CN" baseline="-25000" dirty="0">
                <a:latin typeface="华文中宋" panose="02010600040101010101" pitchFamily="2" charset="-122"/>
                <a:ea typeface="华文中宋" panose="02010600040101010101" pitchFamily="2" charset="-122"/>
              </a:rPr>
              <a:t>1</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19" name="文本框 18"/>
              <p:cNvSpPr txBox="1"/>
              <p:nvPr/>
            </p:nvSpPr>
            <p:spPr>
              <a:xfrm>
                <a:off x="1008141" y="1721912"/>
                <a:ext cx="2968761" cy="16239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50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0</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15</m:t>
                                      </m:r>
                                    </m:e>
                                    <m:e>
                                      <m:r>
                                        <m:rPr>
                                          <m:brk m:alnAt="7"/>
                                        </m:rPr>
                                        <a:rPr lang="en-US" altLang="zh-CN" i="1">
                                          <a:latin typeface="Cambria Math" panose="02040503050406030204" pitchFamily="18" charset="0"/>
                                          <a:ea typeface="Cambria Math" panose="02040503050406030204" pitchFamily="18" charset="0"/>
                                        </a:rPr>
                                        <m:t>∞</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rPr>
                                        <m:t>0</m:t>
                                      </m:r>
                                    </m:e>
                                    <m:e>
                                      <m:r>
                                        <m:rPr>
                                          <m:brk m:alnAt="7"/>
                                        </m:rPr>
                                        <a:rPr lang="en-US" altLang="zh-CN" i="1">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20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15</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35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m:rPr>
                                          <m:brk m:alnAt="7"/>
                                        </m:rPr>
                                        <a:rPr lang="en-US" altLang="zh-CN" i="1">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e>
                                      <m:r>
                                        <m:rPr>
                                          <m:brk m:alnAt="7"/>
                                        </m:rPr>
                                        <a:rPr lang="en-US" altLang="zh-CN" i="1">
                                          <a:latin typeface="Cambria Math" panose="02040503050406030204" pitchFamily="18" charset="0"/>
                                          <a:ea typeface="Cambria Math" panose="02040503050406030204" pitchFamily="18" charset="0"/>
                                        </a:rPr>
                                        <m:t>∞</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30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4</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mr>
                          </m:m>
                        </m:e>
                      </m:d>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1008141" y="1721912"/>
                <a:ext cx="2968761" cy="1623906"/>
              </a:xfrm>
              <a:prstGeom prst="rect">
                <a:avLst/>
              </a:prstGeom>
              <a:blipFill rotWithShape="0">
                <a:blip r:embed="rId4"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5630568" y="1634359"/>
                <a:ext cx="3282950" cy="15798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5</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5</m:t>
                                      </m:r>
                                    </m:e>
                                  </m:mr>
                                </m:m>
                              </m:e>
                            </m:mr>
                          </m:m>
                        </m:e>
                      </m:d>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5630568" y="1634359"/>
                <a:ext cx="3282950" cy="1579856"/>
              </a:xfrm>
              <a:prstGeom prst="rect">
                <a:avLst/>
              </a:prstGeom>
              <a:blipFill rotWithShape="0">
                <a:blip r:embed="rId5"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5716090" y="4618314"/>
                <a:ext cx="3109826" cy="1583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5</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5</m:t>
                                      </m:r>
                                    </m:e>
                                  </m:mr>
                                </m:m>
                              </m:e>
                            </m:mr>
                          </m:m>
                        </m:e>
                      </m:d>
                    </m:oMath>
                  </m:oMathPara>
                </a14:m>
                <a:endParaRPr lang="zh-CN" altLang="en-US" dirty="0"/>
              </a:p>
            </p:txBody>
          </p:sp>
        </mc:Choice>
        <mc:Fallback xmlns="">
          <p:sp>
            <p:nvSpPr>
              <p:cNvPr id="21" name="文本框 20"/>
              <p:cNvSpPr txBox="1">
                <a:spLocks noRot="1" noChangeAspect="1" noMove="1" noResize="1" noEditPoints="1" noAdjustHandles="1" noChangeArrowheads="1" noChangeShapeType="1" noTextEdit="1"/>
              </p:cNvSpPr>
              <p:nvPr/>
            </p:nvSpPr>
            <p:spPr>
              <a:xfrm>
                <a:off x="5716090" y="4618314"/>
                <a:ext cx="3109826" cy="1583639"/>
              </a:xfrm>
              <a:prstGeom prst="rect">
                <a:avLst/>
              </a:prstGeom>
              <a:blipFill rotWithShape="0">
                <a:blip r:embed="rId6" cstate="print"/>
                <a:stretch>
                  <a:fillRect/>
                </a:stretch>
              </a:blipFill>
            </p:spPr>
            <p:txBody>
              <a:bodyPr/>
              <a:lstStyle/>
              <a:p>
                <a:r>
                  <a:rPr lang="zh-CN" altLang="en-US">
                    <a:noFill/>
                  </a:rPr>
                  <a:t> </a:t>
                </a:r>
              </a:p>
            </p:txBody>
          </p:sp>
        </mc:Fallback>
      </mc:AlternateContent>
      <p:sp>
        <p:nvSpPr>
          <p:cNvPr id="18" name="圆角矩形 17"/>
          <p:cNvSpPr/>
          <p:nvPr/>
        </p:nvSpPr>
        <p:spPr bwMode="auto">
          <a:xfrm>
            <a:off x="1138239" y="1760075"/>
            <a:ext cx="2666459" cy="304335"/>
          </a:xfrm>
          <a:prstGeom prst="roundRect">
            <a:avLst/>
          </a:prstGeom>
          <a:solidFill>
            <a:srgbClr val="00B050">
              <a:alpha val="5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2" name="椭圆 21"/>
          <p:cNvSpPr/>
          <p:nvPr/>
        </p:nvSpPr>
        <p:spPr bwMode="auto">
          <a:xfrm>
            <a:off x="1047450" y="2226007"/>
            <a:ext cx="596162" cy="330221"/>
          </a:xfrm>
          <a:prstGeom prst="ellipse">
            <a:avLst/>
          </a:prstGeom>
          <a:solidFill>
            <a:srgbClr val="F874C9">
              <a:alpha val="49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圆角矩形 22"/>
          <p:cNvSpPr/>
          <p:nvPr/>
        </p:nvSpPr>
        <p:spPr bwMode="auto">
          <a:xfrm>
            <a:off x="1039772" y="5119235"/>
            <a:ext cx="2666459" cy="304335"/>
          </a:xfrm>
          <a:prstGeom prst="roundRect">
            <a:avLst/>
          </a:prstGeom>
          <a:solidFill>
            <a:srgbClr val="FF0000">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5" name="圆角矩形 24"/>
          <p:cNvSpPr/>
          <p:nvPr/>
        </p:nvSpPr>
        <p:spPr bwMode="auto">
          <a:xfrm>
            <a:off x="5937773" y="5128651"/>
            <a:ext cx="2666459" cy="304335"/>
          </a:xfrm>
          <a:prstGeom prst="roundRect">
            <a:avLst/>
          </a:prstGeom>
          <a:solidFill>
            <a:srgbClr val="FF0000">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39" name="直接箭头连接符 38"/>
          <p:cNvCxnSpPr>
            <a:stCxn id="22" idx="0"/>
          </p:cNvCxnSpPr>
          <p:nvPr/>
        </p:nvCxnSpPr>
        <p:spPr bwMode="auto">
          <a:xfrm flipV="1">
            <a:off x="1345531" y="1972637"/>
            <a:ext cx="370335" cy="253370"/>
          </a:xfrm>
          <a:prstGeom prst="straightConnector1">
            <a:avLst/>
          </a:prstGeom>
          <a:solidFill>
            <a:schemeClr val="accent1"/>
          </a:solidFill>
          <a:ln w="38100" cap="flat" cmpd="sng" algn="ctr">
            <a:solidFill>
              <a:srgbClr val="FF0066"/>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箭头连接符 41"/>
          <p:cNvCxnSpPr/>
          <p:nvPr/>
        </p:nvCxnSpPr>
        <p:spPr bwMode="auto">
          <a:xfrm flipH="1">
            <a:off x="1787252" y="2430851"/>
            <a:ext cx="86314" cy="2688384"/>
          </a:xfrm>
          <a:prstGeom prst="straightConnector1">
            <a:avLst/>
          </a:prstGeom>
          <a:solidFill>
            <a:schemeClr val="accent1"/>
          </a:solidFill>
          <a:ln w="38100" cap="flat" cmpd="sng" algn="ctr">
            <a:solidFill>
              <a:srgbClr val="3366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箭头连接符 45"/>
          <p:cNvCxnSpPr/>
          <p:nvPr/>
        </p:nvCxnSpPr>
        <p:spPr bwMode="auto">
          <a:xfrm flipH="1">
            <a:off x="1636582" y="2001626"/>
            <a:ext cx="76666" cy="3117609"/>
          </a:xfrm>
          <a:prstGeom prst="straightConnector1">
            <a:avLst/>
          </a:prstGeom>
          <a:solidFill>
            <a:schemeClr val="accent1"/>
          </a:solidFill>
          <a:ln w="38100" cap="flat" cmpd="sng" algn="ctr">
            <a:solidFill>
              <a:srgbClr val="FF0066"/>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椭圆 47"/>
          <p:cNvSpPr/>
          <p:nvPr/>
        </p:nvSpPr>
        <p:spPr bwMode="auto">
          <a:xfrm>
            <a:off x="6356561" y="5135264"/>
            <a:ext cx="596162" cy="330221"/>
          </a:xfrm>
          <a:prstGeom prst="ellipse">
            <a:avLst/>
          </a:prstGeom>
          <a:solidFill>
            <a:srgbClr val="000000">
              <a:alpha val="48235"/>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9" name="圆角矩形 48"/>
          <p:cNvSpPr/>
          <p:nvPr/>
        </p:nvSpPr>
        <p:spPr bwMode="auto">
          <a:xfrm>
            <a:off x="5837360" y="2139120"/>
            <a:ext cx="2884696" cy="302504"/>
          </a:xfrm>
          <a:prstGeom prst="roundRect">
            <a:avLst/>
          </a:prstGeom>
          <a:solidFill>
            <a:srgbClr val="00B050">
              <a:alpha val="5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0" name="椭圆 49"/>
          <p:cNvSpPr/>
          <p:nvPr/>
        </p:nvSpPr>
        <p:spPr bwMode="auto">
          <a:xfrm>
            <a:off x="6303420" y="2108207"/>
            <a:ext cx="596162" cy="330221"/>
          </a:xfrm>
          <a:prstGeom prst="ellipse">
            <a:avLst/>
          </a:prstGeom>
          <a:solidFill>
            <a:srgbClr val="0000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1" name="任意多边形 50"/>
          <p:cNvSpPr/>
          <p:nvPr/>
        </p:nvSpPr>
        <p:spPr bwMode="auto">
          <a:xfrm>
            <a:off x="6796585" y="2306472"/>
            <a:ext cx="588373" cy="2838734"/>
          </a:xfrm>
          <a:custGeom>
            <a:avLst/>
            <a:gdLst>
              <a:gd name="connsiteX0" fmla="*/ 136478 w 588373"/>
              <a:gd name="connsiteY0" fmla="*/ 0 h 2838734"/>
              <a:gd name="connsiteX1" fmla="*/ 586854 w 588373"/>
              <a:gd name="connsiteY1" fmla="*/ 1119116 h 2838734"/>
              <a:gd name="connsiteX2" fmla="*/ 0 w 588373"/>
              <a:gd name="connsiteY2" fmla="*/ 2838734 h 2838734"/>
            </a:gdLst>
            <a:ahLst/>
            <a:cxnLst>
              <a:cxn ang="0">
                <a:pos x="connsiteX0" y="connsiteY0"/>
              </a:cxn>
              <a:cxn ang="0">
                <a:pos x="connsiteX1" y="connsiteY1"/>
              </a:cxn>
              <a:cxn ang="0">
                <a:pos x="connsiteX2" y="connsiteY2"/>
              </a:cxn>
            </a:cxnLst>
            <a:rect l="l" t="t" r="r" b="b"/>
            <a:pathLst>
              <a:path w="588373" h="2838734">
                <a:moveTo>
                  <a:pt x="136478" y="0"/>
                </a:moveTo>
                <a:cubicBezTo>
                  <a:pt x="373039" y="322997"/>
                  <a:pt x="609600" y="645994"/>
                  <a:pt x="586854" y="1119116"/>
                </a:cubicBezTo>
                <a:cubicBezTo>
                  <a:pt x="564108" y="1592238"/>
                  <a:pt x="282054" y="2215486"/>
                  <a:pt x="0" y="2838734"/>
                </a:cubicBezTo>
              </a:path>
            </a:pathLst>
          </a:custGeom>
          <a:noFill/>
          <a:ln w="38100" cap="flat" cmpd="sng" algn="ctr">
            <a:solidFill>
              <a:srgbClr val="FF0066"/>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57943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10"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1" grpId="0" animBg="1"/>
      <p:bldP spid="18" grpId="0" animBg="1"/>
      <p:bldP spid="22" grpId="0" animBg="1"/>
      <p:bldP spid="23" grpId="0" animBg="1"/>
      <p:bldP spid="25" grpId="0" animBg="1"/>
      <p:bldP spid="48" grpId="0" animBg="1"/>
      <p:bldP spid="49" grpId="0" animBg="1"/>
      <p:bldP spid="50" grpId="0" animBg="1"/>
      <p:bldP spid="5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Floyd</a:t>
            </a:r>
            <a:r>
              <a:rPr lang="zh-CN" altLang="en-US" dirty="0"/>
              <a:t>算法 </a:t>
            </a:r>
            <a:r>
              <a:rPr lang="en-US" altLang="zh-CN" dirty="0"/>
              <a:t>+ </a:t>
            </a:r>
            <a:r>
              <a:rPr lang="zh-CN" altLang="en-US" dirty="0"/>
              <a:t>案例分析</a:t>
            </a:r>
          </a:p>
        </p:txBody>
      </p:sp>
      <p:sp>
        <p:nvSpPr>
          <p:cNvPr id="5" name="文本框 4"/>
          <p:cNvSpPr txBox="1"/>
          <p:nvPr/>
        </p:nvSpPr>
        <p:spPr>
          <a:xfrm>
            <a:off x="1132671" y="1380618"/>
            <a:ext cx="2714486" cy="338554"/>
          </a:xfrm>
          <a:prstGeom prst="rect">
            <a:avLst/>
          </a:prstGeom>
          <a:solidFill>
            <a:srgbClr val="CAF6F5"/>
          </a:solid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p:txBody>
      </p:sp>
      <p:sp>
        <p:nvSpPr>
          <p:cNvPr id="6" name="文本框 5"/>
          <p:cNvSpPr txBox="1"/>
          <p:nvPr/>
        </p:nvSpPr>
        <p:spPr>
          <a:xfrm>
            <a:off x="666218" y="1689714"/>
            <a:ext cx="479368" cy="1569660"/>
          </a:xfrm>
          <a:prstGeom prst="rect">
            <a:avLst/>
          </a:prstGeom>
          <a:solidFill>
            <a:srgbClr val="CAF6F5"/>
          </a:solid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a:t>
            </a:r>
            <a:endParaRPr lang="zh-CN" altLang="en-US" sz="1600" baseline="-250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p:txBody>
      </p:sp>
      <p:sp>
        <p:nvSpPr>
          <p:cNvPr id="3" name="文本框 2"/>
          <p:cNvSpPr txBox="1"/>
          <p:nvPr/>
        </p:nvSpPr>
        <p:spPr>
          <a:xfrm>
            <a:off x="90419" y="2289878"/>
            <a:ext cx="575799"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A</a:t>
            </a:r>
            <a:r>
              <a:rPr lang="en-US" altLang="zh-CN" baseline="-25000" dirty="0">
                <a:latin typeface="华文中宋" panose="02010600040101010101" pitchFamily="2" charset="-122"/>
                <a:ea typeface="华文中宋" panose="02010600040101010101" pitchFamily="2" charset="-122"/>
              </a:rPr>
              <a:t>0</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7" name="文本框 6"/>
          <p:cNvSpPr txBox="1"/>
          <p:nvPr/>
        </p:nvSpPr>
        <p:spPr>
          <a:xfrm>
            <a:off x="4810388" y="2246185"/>
            <a:ext cx="590226"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N</a:t>
            </a:r>
            <a:r>
              <a:rPr lang="en-US" altLang="zh-CN" baseline="-25000" dirty="0">
                <a:latin typeface="华文中宋" panose="02010600040101010101" pitchFamily="2" charset="-122"/>
                <a:ea typeface="华文中宋" panose="02010600040101010101" pitchFamily="2" charset="-122"/>
              </a:rPr>
              <a:t>0</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12" name="文本框 11"/>
          <p:cNvSpPr txBox="1"/>
          <p:nvPr/>
        </p:nvSpPr>
        <p:spPr>
          <a:xfrm>
            <a:off x="5840420" y="1343706"/>
            <a:ext cx="2714486" cy="338554"/>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p:txBody>
      </p:sp>
      <p:sp>
        <p:nvSpPr>
          <p:cNvPr id="13" name="文本框 12"/>
          <p:cNvSpPr txBox="1"/>
          <p:nvPr/>
        </p:nvSpPr>
        <p:spPr>
          <a:xfrm>
            <a:off x="5304434" y="1588685"/>
            <a:ext cx="535986" cy="1569660"/>
          </a:xfrm>
          <a:prstGeom prst="rect">
            <a:avLst/>
          </a:prstGeom>
          <a:noFill/>
        </p:spPr>
        <p:txBody>
          <a:bodyPr wrap="square" rtlCol="0" anchor="ctr" anchorCtr="1">
            <a:spAutoFit/>
          </a:bodyPr>
          <a:lstStyle/>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0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1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2   </a:t>
            </a:r>
            <a:r>
              <a:rPr lang="en-US" altLang="zh-CN" sz="1600" dirty="0">
                <a:latin typeface="华文中宋" panose="02010600040101010101" pitchFamily="2" charset="-122"/>
                <a:ea typeface="华文中宋" panose="02010600040101010101" pitchFamily="2" charset="-122"/>
              </a:rPr>
              <a:t>  V</a:t>
            </a:r>
            <a:r>
              <a:rPr lang="en-US" altLang="zh-CN" sz="1600" baseline="-25000" dirty="0">
                <a:latin typeface="华文中宋" panose="02010600040101010101" pitchFamily="2" charset="-122"/>
                <a:ea typeface="华文中宋" panose="02010600040101010101" pitchFamily="2" charset="-122"/>
              </a:rPr>
              <a:t>3 </a:t>
            </a:r>
            <a:r>
              <a:rPr lang="en-US" altLang="zh-CN" sz="1600" dirty="0">
                <a:latin typeface="华文中宋" panose="02010600040101010101" pitchFamily="2" charset="-122"/>
                <a:ea typeface="华文中宋" panose="02010600040101010101" pitchFamily="2" charset="-122"/>
              </a:rPr>
              <a:t> </a:t>
            </a:r>
            <a:r>
              <a:rPr lang="en-US" altLang="zh-CN" sz="1600" baseline="-250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4</a:t>
            </a:r>
            <a:endParaRPr lang="zh-CN" altLang="en-US" sz="1600" baseline="-25000" dirty="0">
              <a:latin typeface="华文中宋" panose="02010600040101010101" pitchFamily="2" charset="-122"/>
              <a:ea typeface="华文中宋" panose="02010600040101010101" pitchFamily="2" charset="-122"/>
            </a:endParaRPr>
          </a:p>
          <a:p>
            <a:r>
              <a:rPr lang="en-US" altLang="zh-CN" sz="1600" dirty="0">
                <a:latin typeface="华文中宋" panose="02010600040101010101" pitchFamily="2" charset="-122"/>
                <a:ea typeface="华文中宋" panose="02010600040101010101" pitchFamily="2" charset="-122"/>
              </a:rPr>
              <a:t>V</a:t>
            </a:r>
            <a:r>
              <a:rPr lang="en-US" altLang="zh-CN" sz="1600" baseline="-25000" dirty="0">
                <a:latin typeface="华文中宋" panose="02010600040101010101" pitchFamily="2" charset="-122"/>
                <a:ea typeface="华文中宋" panose="02010600040101010101" pitchFamily="2" charset="-122"/>
              </a:rPr>
              <a:t>5</a:t>
            </a:r>
            <a:endParaRPr lang="zh-CN" altLang="en-US" sz="1600" baseline="-25000" dirty="0">
              <a:latin typeface="华文中宋" panose="02010600040101010101" pitchFamily="2" charset="-122"/>
              <a:ea typeface="华文中宋" panose="02010600040101010101" pitchFamily="2" charset="-122"/>
            </a:endParaRPr>
          </a:p>
        </p:txBody>
      </p:sp>
      <p:cxnSp>
        <p:nvCxnSpPr>
          <p:cNvPr id="14" name="直接连接符 13"/>
          <p:cNvCxnSpPr/>
          <p:nvPr/>
        </p:nvCxnSpPr>
        <p:spPr bwMode="auto">
          <a:xfrm flipV="1">
            <a:off x="90419" y="3766612"/>
            <a:ext cx="8966579" cy="95534"/>
          </a:xfrm>
          <a:prstGeom prst="line">
            <a:avLst/>
          </a:prstGeom>
          <a:solidFill>
            <a:schemeClr val="accent1"/>
          </a:solidFill>
          <a:ln w="38100" cap="flat" cmpd="sng" algn="ctr">
            <a:solidFill>
              <a:srgbClr val="1B10FC"/>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9" name="文本框 8"/>
              <p:cNvSpPr txBox="1"/>
              <p:nvPr/>
            </p:nvSpPr>
            <p:spPr>
              <a:xfrm>
                <a:off x="3040849" y="3642501"/>
                <a:ext cx="3290901" cy="369332"/>
              </a:xfrm>
              <a:prstGeom prst="rect">
                <a:avLst/>
              </a:prstGeom>
              <a:solidFill>
                <a:srgbClr val="C0D98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0</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[0][</m:t>
                      </m:r>
                      <m:r>
                        <a:rPr lang="en-US" altLang="zh-CN" b="0" i="1" smtClean="0">
                          <a:latin typeface="Cambria Math" panose="02040503050406030204" pitchFamily="18" charset="0"/>
                        </a:rPr>
                        <m:t>𝑗</m:t>
                      </m:r>
                      <m:r>
                        <a:rPr lang="en-US" altLang="zh-CN" b="0" i="1" smtClean="0">
                          <a:latin typeface="Cambria Math" panose="02040503050406030204" pitchFamily="18" charset="0"/>
                        </a:rPr>
                        <m:t>] ?</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3040849" y="3642501"/>
                <a:ext cx="3290901" cy="369332"/>
              </a:xfrm>
              <a:prstGeom prst="rect">
                <a:avLst/>
              </a:prstGeom>
              <a:blipFill rotWithShape="0">
                <a:blip r:embed="rId2" cstate="print"/>
                <a:stretch>
                  <a:fillRect b="-1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879744" y="4596289"/>
                <a:ext cx="2968761" cy="16239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50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0</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15</m:t>
                                      </m:r>
                                    </m:e>
                                    <m:e>
                                      <m:r>
                                        <m:rPr>
                                          <m:brk m:alnAt="7"/>
                                        </m:rPr>
                                        <a:rPr lang="en-US" altLang="zh-CN" i="1">
                                          <a:latin typeface="Cambria Math" panose="02040503050406030204" pitchFamily="18" charset="0"/>
                                          <a:ea typeface="Cambria Math" panose="02040503050406030204" pitchFamily="18" charset="0"/>
                                        </a:rPr>
                                        <m:t>∞</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70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20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15</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6</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35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m:rPr>
                                          <m:brk m:alnAt="7"/>
                                        </m:rPr>
                                        <a:rPr lang="en-US" altLang="zh-CN" i="1">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e>
                                      <m:r>
                                        <m:rPr>
                                          <m:brk m:alnAt="7"/>
                                        </m:rPr>
                                        <a:rPr lang="en-US" altLang="zh-CN" i="1">
                                          <a:latin typeface="Cambria Math" panose="02040503050406030204" pitchFamily="18" charset="0"/>
                                          <a:ea typeface="Cambria Math" panose="02040503050406030204" pitchFamily="18" charset="0"/>
                                        </a:rPr>
                                        <m:t>∞</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30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4</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mr>
                          </m:m>
                        </m:e>
                      </m:d>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879744" y="4596289"/>
                <a:ext cx="2968761" cy="1623906"/>
              </a:xfrm>
              <a:prstGeom prst="rect">
                <a:avLst/>
              </a:prstGeom>
              <a:blipFill rotWithShape="0">
                <a:blip r:embed="rId3" cstate="print"/>
                <a:stretch>
                  <a:fillRect/>
                </a:stretch>
              </a:blipFill>
            </p:spPr>
            <p:txBody>
              <a:bodyPr/>
              <a:lstStyle/>
              <a:p>
                <a:r>
                  <a:rPr lang="zh-CN" altLang="en-US">
                    <a:noFill/>
                  </a:rPr>
                  <a:t> </a:t>
                </a:r>
              </a:p>
            </p:txBody>
          </p:sp>
        </mc:Fallback>
      </mc:AlternateContent>
      <p:sp>
        <p:nvSpPr>
          <p:cNvPr id="16" name="文本框 15"/>
          <p:cNvSpPr txBox="1"/>
          <p:nvPr/>
        </p:nvSpPr>
        <p:spPr>
          <a:xfrm>
            <a:off x="321700" y="5223576"/>
            <a:ext cx="575799"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A</a:t>
            </a:r>
            <a:r>
              <a:rPr lang="en-US" altLang="zh-CN" baseline="-25000" dirty="0">
                <a:latin typeface="华文中宋" panose="02010600040101010101" pitchFamily="2" charset="-122"/>
                <a:ea typeface="华文中宋" panose="02010600040101010101" pitchFamily="2" charset="-122"/>
              </a:rPr>
              <a:t>1</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17" name="文本框 16"/>
          <p:cNvSpPr txBox="1"/>
          <p:nvPr/>
        </p:nvSpPr>
        <p:spPr>
          <a:xfrm>
            <a:off x="5105501" y="5280819"/>
            <a:ext cx="590226"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N</a:t>
            </a:r>
            <a:r>
              <a:rPr lang="en-US" altLang="zh-CN" baseline="-25000" dirty="0">
                <a:latin typeface="华文中宋" panose="02010600040101010101" pitchFamily="2" charset="-122"/>
                <a:ea typeface="华文中宋" panose="02010600040101010101" pitchFamily="2" charset="-122"/>
              </a:rPr>
              <a:t>1</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19" name="文本框 18"/>
              <p:cNvSpPr txBox="1"/>
              <p:nvPr/>
            </p:nvSpPr>
            <p:spPr>
              <a:xfrm>
                <a:off x="1008141" y="1721912"/>
                <a:ext cx="2968761" cy="16239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50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0</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15</m:t>
                                      </m:r>
                                    </m:e>
                                    <m:e>
                                      <m:r>
                                        <m:rPr>
                                          <m:brk m:alnAt="7"/>
                                        </m:rPr>
                                        <a:rPr lang="en-US" altLang="zh-CN" i="1">
                                          <a:latin typeface="Cambria Math" panose="02040503050406030204" pitchFamily="18" charset="0"/>
                                          <a:ea typeface="Cambria Math" panose="02040503050406030204" pitchFamily="18" charset="0"/>
                                        </a:rPr>
                                        <m:t>∞</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rPr>
                                        <m:t>0</m:t>
                                      </m:r>
                                    </m:e>
                                    <m:e>
                                      <m:r>
                                        <m:rPr>
                                          <m:brk m:alnAt="7"/>
                                        </m:rPr>
                                        <a:rPr lang="en-US" altLang="zh-CN" i="1">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20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15</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35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m:rPr>
                                          <m:brk m:alnAt="7"/>
                                        </m:rPr>
                                        <a:rPr lang="en-US" altLang="zh-CN" i="1">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e>
                                      <m:r>
                                        <m:rPr>
                                          <m:brk m:alnAt="7"/>
                                        </m:rPr>
                                        <a:rPr lang="en-US" altLang="zh-CN" i="1">
                                          <a:latin typeface="Cambria Math" panose="02040503050406030204" pitchFamily="18" charset="0"/>
                                          <a:ea typeface="Cambria Math" panose="02040503050406030204" pitchFamily="18" charset="0"/>
                                        </a:rPr>
                                        <m:t>∞</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30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4</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mr>
                          </m:m>
                        </m:e>
                      </m:d>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1008141" y="1721912"/>
                <a:ext cx="2968761" cy="1623906"/>
              </a:xfrm>
              <a:prstGeom prst="rect">
                <a:avLst/>
              </a:prstGeom>
              <a:blipFill rotWithShape="0">
                <a:blip r:embed="rId4"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5630568" y="1634359"/>
                <a:ext cx="3282950" cy="15798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5</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5</m:t>
                                      </m:r>
                                    </m:e>
                                  </m:mr>
                                </m:m>
                              </m:e>
                            </m:mr>
                          </m:m>
                        </m:e>
                      </m:d>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5630568" y="1634359"/>
                <a:ext cx="3282950" cy="1579856"/>
              </a:xfrm>
              <a:prstGeom prst="rect">
                <a:avLst/>
              </a:prstGeom>
              <a:blipFill rotWithShape="0">
                <a:blip r:embed="rId5"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5716090" y="4618314"/>
                <a:ext cx="3109826" cy="1583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5</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5</m:t>
                                      </m:r>
                                    </m:e>
                                  </m:mr>
                                </m:m>
                              </m:e>
                            </m:mr>
                          </m:m>
                        </m:e>
                      </m:d>
                    </m:oMath>
                  </m:oMathPara>
                </a14:m>
                <a:endParaRPr lang="zh-CN" altLang="en-US" dirty="0"/>
              </a:p>
            </p:txBody>
          </p:sp>
        </mc:Choice>
        <mc:Fallback xmlns="">
          <p:sp>
            <p:nvSpPr>
              <p:cNvPr id="21" name="文本框 20"/>
              <p:cNvSpPr txBox="1">
                <a:spLocks noRot="1" noChangeAspect="1" noMove="1" noResize="1" noEditPoints="1" noAdjustHandles="1" noChangeArrowheads="1" noChangeShapeType="1" noTextEdit="1"/>
              </p:cNvSpPr>
              <p:nvPr/>
            </p:nvSpPr>
            <p:spPr>
              <a:xfrm>
                <a:off x="5716090" y="4618314"/>
                <a:ext cx="3109826" cy="1583639"/>
              </a:xfrm>
              <a:prstGeom prst="rect">
                <a:avLst/>
              </a:prstGeom>
              <a:blipFill rotWithShape="0">
                <a:blip r:embed="rId6" cstate="print"/>
                <a:stretch>
                  <a:fillRect/>
                </a:stretch>
              </a:blipFill>
            </p:spPr>
            <p:txBody>
              <a:bodyPr/>
              <a:lstStyle/>
              <a:p>
                <a:r>
                  <a:rPr lang="zh-CN" altLang="en-US">
                    <a:noFill/>
                  </a:rPr>
                  <a:t> </a:t>
                </a:r>
              </a:p>
            </p:txBody>
          </p:sp>
        </mc:Fallback>
      </mc:AlternateContent>
      <p:sp>
        <p:nvSpPr>
          <p:cNvPr id="4" name="圆角矩形标注 3"/>
          <p:cNvSpPr/>
          <p:nvPr/>
        </p:nvSpPr>
        <p:spPr bwMode="auto">
          <a:xfrm>
            <a:off x="3959374" y="4037967"/>
            <a:ext cx="2809916" cy="612648"/>
          </a:xfrm>
          <a:prstGeom prst="wedgeRoundRectCallout">
            <a:avLst>
              <a:gd name="adj1" fmla="val -54882"/>
              <a:gd name="adj2" fmla="val 93687"/>
              <a:gd name="adj3" fmla="val 16667"/>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r>
              <a:rPr kumimoji="0" lang="zh-CN" altLang="en-US" sz="1800" b="0" i="0" u="none" strike="noStrike" cap="none" normalizeH="0" baseline="0" dirty="0">
                <a:ln>
                  <a:noFill/>
                </a:ln>
                <a:solidFill>
                  <a:srgbClr val="C00000"/>
                </a:solidFill>
                <a:effectLst/>
                <a:latin typeface="华文新魏" panose="02010800040101010101" pitchFamily="2" charset="-122"/>
                <a:ea typeface="华文新魏" panose="02010800040101010101" pitchFamily="2" charset="-122"/>
              </a:rPr>
              <a:t>以</a:t>
            </a:r>
            <a:r>
              <a:rPr lang="en-US" altLang="zh-CN" dirty="0">
                <a:solidFill>
                  <a:srgbClr val="C00000"/>
                </a:solidFill>
                <a:latin typeface="华文新魏" panose="02010800040101010101" pitchFamily="2" charset="-122"/>
                <a:ea typeface="华文新魏" panose="02010800040101010101" pitchFamily="2" charset="-122"/>
              </a:rPr>
              <a:t>V</a:t>
            </a:r>
            <a:r>
              <a:rPr lang="en-US" altLang="zh-CN" baseline="-25000" dirty="0">
                <a:solidFill>
                  <a:srgbClr val="C00000"/>
                </a:solidFill>
                <a:latin typeface="华文新魏" panose="02010800040101010101" pitchFamily="2" charset="-122"/>
                <a:ea typeface="华文新魏" panose="02010800040101010101" pitchFamily="2" charset="-122"/>
              </a:rPr>
              <a:t>0</a:t>
            </a:r>
            <a:r>
              <a:rPr lang="zh-CN" altLang="en-US" dirty="0">
                <a:solidFill>
                  <a:srgbClr val="C00000"/>
                </a:solidFill>
                <a:latin typeface="华文新魏" panose="02010800040101010101" pitchFamily="2" charset="-122"/>
                <a:ea typeface="华文新魏" panose="02010800040101010101" pitchFamily="2" charset="-122"/>
              </a:rPr>
              <a:t>为中间结点所能构造的顶点间“最短” 路径</a:t>
            </a:r>
            <a:endParaRPr kumimoji="0" lang="en-US" altLang="zh-CN" sz="1800" b="0" i="0" u="none" strike="noStrike" cap="none" normalizeH="0" baseline="0" dirty="0">
              <a:ln>
                <a:noFill/>
              </a:ln>
              <a:solidFill>
                <a:srgbClr val="C00000"/>
              </a:solidFill>
              <a:effectLst/>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7511020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箭头连接符 18"/>
          <p:cNvCxnSpPr/>
          <p:nvPr/>
        </p:nvCxnSpPr>
        <p:spPr bwMode="auto">
          <a:xfrm>
            <a:off x="3203516" y="2354085"/>
            <a:ext cx="142129" cy="2740861"/>
          </a:xfrm>
          <a:prstGeom prst="straightConnector1">
            <a:avLst/>
          </a:prstGeom>
          <a:solidFill>
            <a:schemeClr val="accent1"/>
          </a:solidFill>
          <a:ln w="38100" cap="flat" cmpd="sng" algn="ctr">
            <a:solidFill>
              <a:srgbClr val="FF0066"/>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标题 1"/>
          <p:cNvSpPr>
            <a:spLocks noGrp="1"/>
          </p:cNvSpPr>
          <p:nvPr>
            <p:ph type="title"/>
          </p:nvPr>
        </p:nvSpPr>
        <p:spPr/>
        <p:txBody>
          <a:bodyPr/>
          <a:lstStyle/>
          <a:p>
            <a:r>
              <a:rPr lang="zh-CN" altLang="en-US" dirty="0"/>
              <a:t>最短路径：</a:t>
            </a:r>
            <a:r>
              <a:rPr lang="en-US" altLang="zh-CN" dirty="0"/>
              <a:t>Floyd</a:t>
            </a:r>
            <a:r>
              <a:rPr lang="zh-CN" altLang="en-US" dirty="0"/>
              <a:t>算法 </a:t>
            </a:r>
            <a:r>
              <a:rPr lang="en-US" altLang="zh-CN" dirty="0"/>
              <a:t>+ </a:t>
            </a:r>
            <a:r>
              <a:rPr lang="zh-CN" altLang="en-US" dirty="0"/>
              <a:t>案例分析</a:t>
            </a:r>
          </a:p>
        </p:txBody>
      </p:sp>
      <p:cxnSp>
        <p:nvCxnSpPr>
          <p:cNvPr id="14" name="直接连接符 13"/>
          <p:cNvCxnSpPr/>
          <p:nvPr/>
        </p:nvCxnSpPr>
        <p:spPr bwMode="auto">
          <a:xfrm flipV="1">
            <a:off x="0" y="3766782"/>
            <a:ext cx="9144000" cy="122830"/>
          </a:xfrm>
          <a:prstGeom prst="line">
            <a:avLst/>
          </a:prstGeom>
          <a:solidFill>
            <a:schemeClr val="accent1"/>
          </a:solidFill>
          <a:ln w="38100" cap="flat" cmpd="sng" algn="ctr">
            <a:solidFill>
              <a:srgbClr val="1B10FC"/>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2" name="文本框 21"/>
              <p:cNvSpPr txBox="1"/>
              <p:nvPr/>
            </p:nvSpPr>
            <p:spPr>
              <a:xfrm>
                <a:off x="816828" y="1542132"/>
                <a:ext cx="2968761" cy="16239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50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0</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15</m:t>
                                      </m:r>
                                    </m:e>
                                    <m:e>
                                      <m:r>
                                        <m:rPr>
                                          <m:brk m:alnAt="7"/>
                                        </m:rPr>
                                        <a:rPr lang="en-US" altLang="zh-CN" i="1">
                                          <a:latin typeface="Cambria Math" panose="02040503050406030204" pitchFamily="18" charset="0"/>
                                          <a:ea typeface="Cambria Math" panose="02040503050406030204" pitchFamily="18" charset="0"/>
                                        </a:rPr>
                                        <m:t>∞</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70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20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15</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6</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35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m:rPr>
                                          <m:brk m:alnAt="7"/>
                                        </m:rPr>
                                        <a:rPr lang="en-US" altLang="zh-CN" i="1">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e>
                                      <m:r>
                                        <m:rPr>
                                          <m:brk m:alnAt="7"/>
                                        </m:rPr>
                                        <a:rPr lang="en-US" altLang="zh-CN" i="1">
                                          <a:latin typeface="Cambria Math" panose="02040503050406030204" pitchFamily="18" charset="0"/>
                                          <a:ea typeface="Cambria Math" panose="02040503050406030204" pitchFamily="18" charset="0"/>
                                        </a:rPr>
                                        <m:t>∞</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30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4</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mr>
                          </m:m>
                        </m:e>
                      </m:d>
                    </m:oMath>
                  </m:oMathPara>
                </a14:m>
                <a:endParaRPr lang="zh-CN" altLang="en-US" dirty="0"/>
              </a:p>
            </p:txBody>
          </p:sp>
        </mc:Choice>
        <mc:Fallback xmlns="">
          <p:sp>
            <p:nvSpPr>
              <p:cNvPr id="22" name="文本框 21"/>
              <p:cNvSpPr txBox="1">
                <a:spLocks noRot="1" noChangeAspect="1" noMove="1" noResize="1" noEditPoints="1" noAdjustHandles="1" noChangeArrowheads="1" noChangeShapeType="1" noTextEdit="1"/>
              </p:cNvSpPr>
              <p:nvPr/>
            </p:nvSpPr>
            <p:spPr>
              <a:xfrm>
                <a:off x="816828" y="1542132"/>
                <a:ext cx="2968761" cy="1623906"/>
              </a:xfrm>
              <a:prstGeom prst="rect">
                <a:avLst/>
              </a:prstGeom>
              <a:blipFill rotWithShape="0">
                <a:blip r:embed="rId2" cstate="print"/>
                <a:stretch>
                  <a:fillRect/>
                </a:stretch>
              </a:blipFill>
            </p:spPr>
            <p:txBody>
              <a:bodyPr/>
              <a:lstStyle/>
              <a:p>
                <a:r>
                  <a:rPr lang="zh-CN" altLang="en-US">
                    <a:noFill/>
                  </a:rPr>
                  <a:t> </a:t>
                </a:r>
              </a:p>
            </p:txBody>
          </p:sp>
        </mc:Fallback>
      </mc:AlternateContent>
      <p:sp>
        <p:nvSpPr>
          <p:cNvPr id="23" name="文本框 22"/>
          <p:cNvSpPr txBox="1"/>
          <p:nvPr/>
        </p:nvSpPr>
        <p:spPr>
          <a:xfrm>
            <a:off x="258784" y="2169419"/>
            <a:ext cx="575799"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A</a:t>
            </a:r>
            <a:r>
              <a:rPr lang="en-US" altLang="zh-CN" baseline="-25000" dirty="0">
                <a:latin typeface="华文中宋" panose="02010600040101010101" pitchFamily="2" charset="-122"/>
                <a:ea typeface="华文中宋" panose="02010600040101010101" pitchFamily="2" charset="-122"/>
              </a:rPr>
              <a:t>1</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24" name="文本框 23"/>
          <p:cNvSpPr txBox="1"/>
          <p:nvPr/>
        </p:nvSpPr>
        <p:spPr>
          <a:xfrm>
            <a:off x="5042585" y="2226662"/>
            <a:ext cx="590226"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N</a:t>
            </a:r>
            <a:r>
              <a:rPr lang="en-US" altLang="zh-CN" baseline="-25000" dirty="0">
                <a:latin typeface="华文中宋" panose="02010600040101010101" pitchFamily="2" charset="-122"/>
                <a:ea typeface="华文中宋" panose="02010600040101010101" pitchFamily="2" charset="-122"/>
              </a:rPr>
              <a:t>1</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25" name="文本框 24"/>
              <p:cNvSpPr txBox="1"/>
              <p:nvPr/>
            </p:nvSpPr>
            <p:spPr>
              <a:xfrm>
                <a:off x="5653174" y="1564157"/>
                <a:ext cx="3109826" cy="1583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5</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5</m:t>
                                      </m:r>
                                    </m:e>
                                  </m:mr>
                                </m:m>
                              </m:e>
                            </m:mr>
                          </m:m>
                        </m:e>
                      </m:d>
                    </m:oMath>
                  </m:oMathPara>
                </a14:m>
                <a:endParaRPr lang="zh-CN" altLang="en-US" dirty="0"/>
              </a:p>
            </p:txBody>
          </p:sp>
        </mc:Choice>
        <mc:Fallback xmlns="">
          <p:sp>
            <p:nvSpPr>
              <p:cNvPr id="25" name="文本框 24"/>
              <p:cNvSpPr txBox="1">
                <a:spLocks noRot="1" noChangeAspect="1" noMove="1" noResize="1" noEditPoints="1" noAdjustHandles="1" noChangeArrowheads="1" noChangeShapeType="1" noTextEdit="1"/>
              </p:cNvSpPr>
              <p:nvPr/>
            </p:nvSpPr>
            <p:spPr>
              <a:xfrm>
                <a:off x="5653174" y="1564157"/>
                <a:ext cx="3109826" cy="1583639"/>
              </a:xfrm>
              <a:prstGeom prst="rect">
                <a:avLst/>
              </a:prstGeom>
              <a:blipFill rotWithShape="0">
                <a:blip r:embed="rId3"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879744" y="4596289"/>
                <a:ext cx="3042500" cy="15690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50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0</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15</m:t>
                                      </m:r>
                                    </m:e>
                                    <m:e>
                                      <m:r>
                                        <m:rPr>
                                          <m:brk m:alnAt="7"/>
                                        </m:rPr>
                                        <a:rPr lang="en-US" altLang="zh-CN" i="1">
                                          <a:latin typeface="Cambria Math" panose="02040503050406030204" pitchFamily="18" charset="0"/>
                                          <a:ea typeface="Cambria Math" panose="02040503050406030204" pitchFamily="18" charset="0"/>
                                        </a:rPr>
                                        <m:t>∞</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70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20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15</m:t>
                                      </m:r>
                                    </m:e>
                                  </m:mr>
                                  <m:mr>
                                    <m:e>
                                      <m:r>
                                        <a:rPr lang="en-US" altLang="zh-CN" b="0" i="1" smtClean="0">
                                          <a:latin typeface="Cambria Math" panose="02040503050406030204" pitchFamily="18" charset="0"/>
                                        </a:rPr>
                                        <m:t>35</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6</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25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m:rPr>
                                          <m:brk m:alnAt="7"/>
                                        </m:rPr>
                                        <a:rPr lang="en-US" altLang="zh-CN" i="1">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e>
                                      <m:r>
                                        <m:rPr>
                                          <m:brk m:alnAt="7"/>
                                        </m:rPr>
                                        <a:rPr lang="en-US" altLang="zh-CN" i="1">
                                          <a:latin typeface="Cambria Math" panose="02040503050406030204" pitchFamily="18" charset="0"/>
                                          <a:ea typeface="Cambria Math" panose="02040503050406030204" pitchFamily="18" charset="0"/>
                                        </a:rPr>
                                        <m:t>∞</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30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4</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mr>
                          </m:m>
                        </m:e>
                      </m:d>
                    </m:oMath>
                  </m:oMathPara>
                </a14:m>
                <a:endParaRPr lang="zh-CN" altLang="en-US" dirty="0"/>
              </a:p>
            </p:txBody>
          </p:sp>
        </mc:Choice>
        <mc:Fallback xmlns="">
          <p:sp>
            <p:nvSpPr>
              <p:cNvPr id="26" name="文本框 25"/>
              <p:cNvSpPr txBox="1">
                <a:spLocks noRot="1" noChangeAspect="1" noMove="1" noResize="1" noEditPoints="1" noAdjustHandles="1" noChangeArrowheads="1" noChangeShapeType="1" noTextEdit="1"/>
              </p:cNvSpPr>
              <p:nvPr/>
            </p:nvSpPr>
            <p:spPr>
              <a:xfrm>
                <a:off x="879744" y="4596289"/>
                <a:ext cx="3042500" cy="1569019"/>
              </a:xfrm>
              <a:prstGeom prst="rect">
                <a:avLst/>
              </a:prstGeom>
              <a:blipFill rotWithShape="0">
                <a:blip r:embed="rId4" cstate="print"/>
                <a:stretch>
                  <a:fillRect/>
                </a:stretch>
              </a:blipFill>
            </p:spPr>
            <p:txBody>
              <a:bodyPr/>
              <a:lstStyle/>
              <a:p>
                <a:r>
                  <a:rPr lang="zh-CN" altLang="en-US">
                    <a:noFill/>
                  </a:rPr>
                  <a:t> </a:t>
                </a:r>
              </a:p>
            </p:txBody>
          </p:sp>
        </mc:Fallback>
      </mc:AlternateContent>
      <p:sp>
        <p:nvSpPr>
          <p:cNvPr id="27" name="文本框 26"/>
          <p:cNvSpPr txBox="1"/>
          <p:nvPr/>
        </p:nvSpPr>
        <p:spPr>
          <a:xfrm>
            <a:off x="321700" y="5223576"/>
            <a:ext cx="575799"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A</a:t>
            </a:r>
            <a:r>
              <a:rPr lang="en-US" altLang="zh-CN" baseline="-25000" dirty="0">
                <a:latin typeface="华文中宋" panose="02010600040101010101" pitchFamily="2" charset="-122"/>
                <a:ea typeface="华文中宋" panose="02010600040101010101" pitchFamily="2" charset="-122"/>
              </a:rPr>
              <a:t>2</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28" name="文本框 27"/>
          <p:cNvSpPr txBox="1"/>
          <p:nvPr/>
        </p:nvSpPr>
        <p:spPr>
          <a:xfrm>
            <a:off x="5105501" y="5280819"/>
            <a:ext cx="590226"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N</a:t>
            </a:r>
            <a:r>
              <a:rPr lang="en-US" altLang="zh-CN" baseline="-25000" dirty="0">
                <a:latin typeface="华文中宋" panose="02010600040101010101" pitchFamily="2" charset="-122"/>
                <a:ea typeface="华文中宋" panose="02010600040101010101" pitchFamily="2" charset="-122"/>
              </a:rPr>
              <a:t>2</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29" name="文本框 28"/>
              <p:cNvSpPr txBox="1"/>
              <p:nvPr/>
            </p:nvSpPr>
            <p:spPr>
              <a:xfrm>
                <a:off x="5716090" y="4618314"/>
                <a:ext cx="3109826" cy="1583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5</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5</m:t>
                                      </m:r>
                                    </m:e>
                                  </m:mr>
                                </m:m>
                              </m:e>
                            </m:mr>
                          </m:m>
                        </m:e>
                      </m:d>
                    </m:oMath>
                  </m:oMathPara>
                </a14:m>
                <a:endParaRPr lang="zh-CN" altLang="en-US" dirty="0"/>
              </a:p>
            </p:txBody>
          </p:sp>
        </mc:Choice>
        <mc:Fallback xmlns="">
          <p:sp>
            <p:nvSpPr>
              <p:cNvPr id="29" name="文本框 28"/>
              <p:cNvSpPr txBox="1">
                <a:spLocks noRot="1" noChangeAspect="1" noMove="1" noResize="1" noEditPoints="1" noAdjustHandles="1" noChangeArrowheads="1" noChangeShapeType="1" noTextEdit="1"/>
              </p:cNvSpPr>
              <p:nvPr/>
            </p:nvSpPr>
            <p:spPr>
              <a:xfrm>
                <a:off x="5716090" y="4618314"/>
                <a:ext cx="3109826" cy="1583639"/>
              </a:xfrm>
              <a:prstGeom prst="rect">
                <a:avLst/>
              </a:prstGeom>
              <a:blipFill rotWithShape="0">
                <a:blip r:embed="rId5"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3477682" y="3621638"/>
                <a:ext cx="3389967" cy="369332"/>
              </a:xfrm>
              <a:prstGeom prst="rect">
                <a:avLst/>
              </a:prstGeom>
              <a:solidFill>
                <a:srgbClr val="C0D98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[1][</m:t>
                      </m:r>
                      <m:r>
                        <a:rPr lang="en-US" altLang="zh-CN" b="0" i="1" smtClean="0">
                          <a:latin typeface="Cambria Math" panose="02040503050406030204" pitchFamily="18" charset="0"/>
                        </a:rPr>
                        <m:t>𝑗</m:t>
                      </m:r>
                      <m:r>
                        <a:rPr lang="en-US" altLang="zh-CN" b="0" i="1" smtClean="0">
                          <a:latin typeface="Cambria Math" panose="02040503050406030204" pitchFamily="18" charset="0"/>
                        </a:rPr>
                        <m:t>] ?</m:t>
                      </m:r>
                    </m:oMath>
                  </m:oMathPara>
                </a14:m>
                <a:endParaRPr lang="zh-CN" altLang="en-US" dirty="0"/>
              </a:p>
            </p:txBody>
          </p:sp>
        </mc:Choice>
        <mc:Fallback xmlns="">
          <p:sp>
            <p:nvSpPr>
              <p:cNvPr id="31" name="文本框 30"/>
              <p:cNvSpPr txBox="1">
                <a:spLocks noRot="1" noChangeAspect="1" noMove="1" noResize="1" noEditPoints="1" noAdjustHandles="1" noChangeArrowheads="1" noChangeShapeType="1" noTextEdit="1"/>
              </p:cNvSpPr>
              <p:nvPr/>
            </p:nvSpPr>
            <p:spPr>
              <a:xfrm>
                <a:off x="3477682" y="3621638"/>
                <a:ext cx="3389967" cy="369332"/>
              </a:xfrm>
              <a:prstGeom prst="rect">
                <a:avLst/>
              </a:prstGeom>
              <a:blipFill rotWithShape="0">
                <a:blip r:embed="rId6" cstate="print"/>
                <a:stretch>
                  <a:fillRect b="-16393"/>
                </a:stretch>
              </a:blipFill>
            </p:spPr>
            <p:txBody>
              <a:bodyPr/>
              <a:lstStyle/>
              <a:p>
                <a:r>
                  <a:rPr lang="zh-CN" altLang="en-US">
                    <a:noFill/>
                  </a:rPr>
                  <a:t> </a:t>
                </a:r>
              </a:p>
            </p:txBody>
          </p:sp>
        </mc:Fallback>
      </mc:AlternateContent>
      <p:sp>
        <p:nvSpPr>
          <p:cNvPr id="15" name="椭圆 14"/>
          <p:cNvSpPr/>
          <p:nvPr/>
        </p:nvSpPr>
        <p:spPr bwMode="auto">
          <a:xfrm>
            <a:off x="2729120" y="2056942"/>
            <a:ext cx="596162" cy="330221"/>
          </a:xfrm>
          <a:prstGeom prst="ellipse">
            <a:avLst/>
          </a:prstGeom>
          <a:solidFill>
            <a:srgbClr val="F874C9">
              <a:alpha val="49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6" name="文本框 15"/>
              <p:cNvSpPr txBox="1"/>
              <p:nvPr/>
            </p:nvSpPr>
            <p:spPr>
              <a:xfrm>
                <a:off x="7337" y="4092328"/>
                <a:ext cx="3555524" cy="369332"/>
              </a:xfrm>
              <a:prstGeom prst="rect">
                <a:avLst/>
              </a:prstGeom>
              <a:solidFill>
                <a:schemeClr val="accent1">
                  <a:lumMod val="40000"/>
                  <a:lumOff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𝐴</m:t>
                          </m:r>
                        </m:e>
                        <m:sub>
                          <m:r>
                            <a:rPr lang="en-US" altLang="zh-CN" b="0" i="1" smtClean="0">
                              <a:solidFill>
                                <a:srgbClr val="C00000"/>
                              </a:solidFill>
                              <a:latin typeface="Cambria Math" panose="02040503050406030204" pitchFamily="18" charset="0"/>
                            </a:rPr>
                            <m:t>1</m:t>
                          </m:r>
                        </m:sub>
                      </m:sSub>
                      <m:d>
                        <m:dPr>
                          <m:begChr m:val="["/>
                          <m:endChr m:val="]"/>
                          <m:ctrlPr>
                            <a:rPr lang="en-US" altLang="zh-CN" b="0" i="1" smtClean="0">
                              <a:solidFill>
                                <a:srgbClr val="C00000"/>
                              </a:solidFill>
                              <a:latin typeface="Cambria Math" panose="02040503050406030204" pitchFamily="18" charset="0"/>
                            </a:rPr>
                          </m:ctrlPr>
                        </m:dPr>
                        <m:e>
                          <m:r>
                            <a:rPr lang="en-US" altLang="zh-CN" b="0" i="1" smtClean="0">
                              <a:solidFill>
                                <a:srgbClr val="C00000"/>
                              </a:solidFill>
                              <a:latin typeface="Cambria Math" panose="02040503050406030204" pitchFamily="18" charset="0"/>
                            </a:rPr>
                            <m:t>2</m:t>
                          </m:r>
                        </m:e>
                      </m:d>
                      <m:d>
                        <m:dPr>
                          <m:begChr m:val="["/>
                          <m:endChr m:val="]"/>
                          <m:ctrlPr>
                            <a:rPr lang="en-US" altLang="zh-CN" b="0" i="1" smtClean="0">
                              <a:solidFill>
                                <a:srgbClr val="C00000"/>
                              </a:solidFill>
                              <a:latin typeface="Cambria Math" panose="02040503050406030204" pitchFamily="18" charset="0"/>
                            </a:rPr>
                          </m:ctrlPr>
                        </m:dPr>
                        <m:e>
                          <m:r>
                            <a:rPr lang="en-US" altLang="zh-CN" b="0" i="1" smtClean="0">
                              <a:solidFill>
                                <a:srgbClr val="C00000"/>
                              </a:solidFill>
                              <a:latin typeface="Cambria Math" panose="02040503050406030204" pitchFamily="18" charset="0"/>
                            </a:rPr>
                            <m:t>4</m:t>
                          </m:r>
                        </m:e>
                      </m:d>
                      <m:r>
                        <a:rPr lang="en-US" altLang="zh-CN" b="0" i="1" smtClean="0">
                          <a:solidFill>
                            <a:srgbClr val="C00000"/>
                          </a:solidFill>
                          <a:latin typeface="Cambria Math" panose="02040503050406030204" pitchFamily="18" charset="0"/>
                        </a:rPr>
                        <m:t>&gt;</m:t>
                      </m:r>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𝐴</m:t>
                          </m:r>
                        </m:e>
                        <m:sub>
                          <m:r>
                            <a:rPr lang="en-US" altLang="zh-CN" b="0" i="1" smtClean="0">
                              <a:solidFill>
                                <a:srgbClr val="C00000"/>
                              </a:solidFill>
                              <a:latin typeface="Cambria Math" panose="02040503050406030204" pitchFamily="18" charset="0"/>
                            </a:rPr>
                            <m:t>1</m:t>
                          </m:r>
                        </m:sub>
                      </m:sSub>
                      <m:r>
                        <a:rPr lang="en-US" altLang="zh-CN" b="0" i="1" smtClean="0">
                          <a:solidFill>
                            <a:srgbClr val="C00000"/>
                          </a:solidFill>
                          <a:latin typeface="Cambria Math" panose="02040503050406030204" pitchFamily="18" charset="0"/>
                        </a:rPr>
                        <m:t>[2][1]+</m:t>
                      </m:r>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𝐴</m:t>
                          </m:r>
                        </m:e>
                        <m:sub>
                          <m:r>
                            <a:rPr lang="en-US" altLang="zh-CN" b="0" i="1" smtClean="0">
                              <a:solidFill>
                                <a:srgbClr val="C00000"/>
                              </a:solidFill>
                              <a:latin typeface="Cambria Math" panose="02040503050406030204" pitchFamily="18" charset="0"/>
                            </a:rPr>
                            <m:t>1</m:t>
                          </m:r>
                        </m:sub>
                      </m:sSub>
                      <m:r>
                        <a:rPr lang="en-US" altLang="zh-CN" b="0" i="1" smtClean="0">
                          <a:solidFill>
                            <a:srgbClr val="C00000"/>
                          </a:solidFill>
                          <a:latin typeface="Cambria Math" panose="02040503050406030204" pitchFamily="18" charset="0"/>
                        </a:rPr>
                        <m:t>[1][4] ?</m:t>
                      </m:r>
                    </m:oMath>
                  </m:oMathPara>
                </a14:m>
                <a:endParaRPr lang="zh-CN" altLang="en-US" dirty="0">
                  <a:solidFill>
                    <a:srgbClr val="C00000"/>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7337" y="4092328"/>
                <a:ext cx="3555524" cy="369332"/>
              </a:xfrm>
              <a:prstGeom prst="rect">
                <a:avLst/>
              </a:prstGeom>
              <a:blipFill rotWithShape="0">
                <a:blip r:embed="rId7" cstate="print"/>
                <a:stretch>
                  <a:fillRect b="-16393"/>
                </a:stretch>
              </a:blipFill>
            </p:spPr>
            <p:txBody>
              <a:bodyPr/>
              <a:lstStyle/>
              <a:p>
                <a:r>
                  <a:rPr lang="zh-CN" altLang="en-US">
                    <a:noFill/>
                  </a:rPr>
                  <a:t> </a:t>
                </a:r>
              </a:p>
            </p:txBody>
          </p:sp>
        </mc:Fallback>
      </mc:AlternateContent>
      <p:sp>
        <p:nvSpPr>
          <p:cNvPr id="17" name="椭圆 16"/>
          <p:cNvSpPr/>
          <p:nvPr/>
        </p:nvSpPr>
        <p:spPr bwMode="auto">
          <a:xfrm>
            <a:off x="2881520" y="5094946"/>
            <a:ext cx="596162" cy="330221"/>
          </a:xfrm>
          <a:prstGeom prst="ellipse">
            <a:avLst/>
          </a:prstGeom>
          <a:solidFill>
            <a:srgbClr val="F874C9">
              <a:alpha val="49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8" name="文本框 17"/>
              <p:cNvSpPr txBox="1"/>
              <p:nvPr/>
            </p:nvSpPr>
            <p:spPr>
              <a:xfrm>
                <a:off x="198993" y="3273169"/>
                <a:ext cx="2174378" cy="369332"/>
              </a:xfrm>
              <a:prstGeom prst="rect">
                <a:avLst/>
              </a:prstGeom>
              <a:solidFill>
                <a:schemeClr val="accent1">
                  <a:lumMod val="40000"/>
                  <a:lumOff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𝐴</m:t>
                          </m:r>
                        </m:e>
                        <m:sub>
                          <m:r>
                            <a:rPr lang="en-US" altLang="zh-CN" b="0" i="1" smtClean="0">
                              <a:solidFill>
                                <a:srgbClr val="C00000"/>
                              </a:solidFill>
                              <a:latin typeface="Cambria Math" panose="02040503050406030204" pitchFamily="18" charset="0"/>
                            </a:rPr>
                            <m:t>1</m:t>
                          </m:r>
                        </m:sub>
                      </m:sSub>
                      <m:d>
                        <m:dPr>
                          <m:begChr m:val="["/>
                          <m:endChr m:val="]"/>
                          <m:ctrlPr>
                            <a:rPr lang="en-US" altLang="zh-CN" b="0" i="1" smtClean="0">
                              <a:solidFill>
                                <a:srgbClr val="C00000"/>
                              </a:solidFill>
                              <a:latin typeface="Cambria Math" panose="02040503050406030204" pitchFamily="18" charset="0"/>
                            </a:rPr>
                          </m:ctrlPr>
                        </m:dPr>
                        <m:e>
                          <m:r>
                            <a:rPr lang="en-US" altLang="zh-CN" b="0" i="1" smtClean="0">
                              <a:solidFill>
                                <a:srgbClr val="C00000"/>
                              </a:solidFill>
                              <a:latin typeface="Cambria Math" panose="02040503050406030204" pitchFamily="18" charset="0"/>
                            </a:rPr>
                            <m:t>2</m:t>
                          </m:r>
                        </m:e>
                      </m:d>
                      <m:d>
                        <m:dPr>
                          <m:begChr m:val="["/>
                          <m:endChr m:val="]"/>
                          <m:ctrlPr>
                            <a:rPr lang="en-US" altLang="zh-CN" b="0" i="1" smtClean="0">
                              <a:solidFill>
                                <a:srgbClr val="C00000"/>
                              </a:solidFill>
                              <a:latin typeface="Cambria Math" panose="02040503050406030204" pitchFamily="18" charset="0"/>
                            </a:rPr>
                          </m:ctrlPr>
                        </m:dPr>
                        <m:e>
                          <m:r>
                            <a:rPr lang="en-US" altLang="zh-CN" b="0" i="1" smtClean="0">
                              <a:solidFill>
                                <a:srgbClr val="C00000"/>
                              </a:solidFill>
                              <a:latin typeface="Cambria Math" panose="02040503050406030204" pitchFamily="18" charset="0"/>
                            </a:rPr>
                            <m:t>4</m:t>
                          </m:r>
                        </m:e>
                      </m:d>
                      <m:r>
                        <a:rPr lang="en-US" altLang="zh-CN" b="0" i="1" smtClean="0">
                          <a:solidFill>
                            <a:srgbClr val="C00000"/>
                          </a:solidFill>
                          <a:latin typeface="Cambria Math" panose="02040503050406030204" pitchFamily="18" charset="0"/>
                        </a:rPr>
                        <m:t>:</m:t>
                      </m:r>
                      <m:r>
                        <m:rPr>
                          <m:nor/>
                        </m:rPr>
                        <a:rPr lang="en-US" altLang="zh-CN" dirty="0">
                          <a:solidFill>
                            <a:srgbClr val="C00000"/>
                          </a:solidFill>
                        </a:rPr>
                        <m:t>(</m:t>
                      </m:r>
                      <m:r>
                        <m:rPr>
                          <m:nor/>
                        </m:rPr>
                        <a:rPr lang="en-US" altLang="zh-CN" dirty="0">
                          <a:solidFill>
                            <a:srgbClr val="C00000"/>
                          </a:solidFill>
                        </a:rPr>
                        <m:t>V</m:t>
                      </m:r>
                      <m:r>
                        <m:rPr>
                          <m:nor/>
                        </m:rPr>
                        <a:rPr lang="en-US" altLang="zh-CN" baseline="-25000" dirty="0">
                          <a:solidFill>
                            <a:srgbClr val="C00000"/>
                          </a:solidFill>
                        </a:rPr>
                        <m:t>2</m:t>
                      </m:r>
                      <m:r>
                        <m:rPr>
                          <m:nor/>
                        </m:rPr>
                        <a:rPr lang="en-US" altLang="zh-CN" dirty="0">
                          <a:solidFill>
                            <a:srgbClr val="C00000"/>
                          </a:solidFill>
                        </a:rPr>
                        <m:t>,</m:t>
                      </m:r>
                      <m:r>
                        <m:rPr>
                          <m:nor/>
                        </m:rPr>
                        <a:rPr lang="en-US" altLang="zh-CN" dirty="0">
                          <a:solidFill>
                            <a:srgbClr val="C00000"/>
                          </a:solidFill>
                        </a:rPr>
                        <m:t>V</m:t>
                      </m:r>
                      <m:r>
                        <m:rPr>
                          <m:nor/>
                        </m:rPr>
                        <a:rPr lang="en-US" altLang="zh-CN" baseline="-25000" dirty="0">
                          <a:solidFill>
                            <a:srgbClr val="C00000"/>
                          </a:solidFill>
                        </a:rPr>
                        <m:t>0</m:t>
                      </m:r>
                      <m:r>
                        <m:rPr>
                          <m:nor/>
                        </m:rPr>
                        <a:rPr lang="en-US" altLang="zh-CN" dirty="0">
                          <a:solidFill>
                            <a:srgbClr val="C00000"/>
                          </a:solidFill>
                        </a:rPr>
                        <m:t>,</m:t>
                      </m:r>
                      <m:r>
                        <m:rPr>
                          <m:nor/>
                        </m:rPr>
                        <a:rPr lang="en-US" altLang="zh-CN" dirty="0">
                          <a:solidFill>
                            <a:srgbClr val="C00000"/>
                          </a:solidFill>
                        </a:rPr>
                        <m:t>V</m:t>
                      </m:r>
                      <m:r>
                        <m:rPr>
                          <m:nor/>
                        </m:rPr>
                        <a:rPr lang="en-US" altLang="zh-CN" baseline="-25000" dirty="0">
                          <a:solidFill>
                            <a:srgbClr val="C00000"/>
                          </a:solidFill>
                        </a:rPr>
                        <m:t>4</m:t>
                      </m:r>
                      <m:r>
                        <m:rPr>
                          <m:nor/>
                        </m:rPr>
                        <a:rPr lang="en-US" altLang="zh-CN" dirty="0">
                          <a:solidFill>
                            <a:srgbClr val="C00000"/>
                          </a:solidFill>
                        </a:rPr>
                        <m:t>)</m:t>
                      </m:r>
                    </m:oMath>
                  </m:oMathPara>
                </a14:m>
                <a:endParaRPr lang="zh-CN" altLang="en-US" dirty="0">
                  <a:solidFill>
                    <a:srgbClr val="C00000"/>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198993" y="3273169"/>
                <a:ext cx="2174378" cy="369332"/>
              </a:xfrm>
              <a:prstGeom prst="rect">
                <a:avLst/>
              </a:prstGeom>
              <a:blipFill rotWithShape="0">
                <a:blip r:embed="rId8" cstate="print"/>
                <a:stretch>
                  <a:fillRect b="-131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489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down)">
                                      <p:cBhvr>
                                        <p:cTn id="30" dur="500"/>
                                        <p:tgtEl>
                                          <p:spTgt spid="1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15" grpId="0" animBg="1"/>
      <p:bldP spid="16" grpId="0" animBg="1"/>
      <p:bldP spid="17" grpId="0" animBg="1"/>
      <p:bldP spid="1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Floyd</a:t>
            </a:r>
            <a:r>
              <a:rPr lang="zh-CN" altLang="en-US" dirty="0"/>
              <a:t>算法</a:t>
            </a:r>
            <a:r>
              <a:rPr lang="en-US" altLang="zh-CN" dirty="0"/>
              <a:t>+ </a:t>
            </a:r>
            <a:r>
              <a:rPr lang="zh-CN" altLang="en-US" dirty="0"/>
              <a:t>案例分析</a:t>
            </a:r>
          </a:p>
        </p:txBody>
      </p:sp>
      <p:cxnSp>
        <p:nvCxnSpPr>
          <p:cNvPr id="4" name="直接连接符 3"/>
          <p:cNvCxnSpPr/>
          <p:nvPr/>
        </p:nvCxnSpPr>
        <p:spPr bwMode="auto">
          <a:xfrm flipV="1">
            <a:off x="0" y="3766782"/>
            <a:ext cx="9144000" cy="122830"/>
          </a:xfrm>
          <a:prstGeom prst="line">
            <a:avLst/>
          </a:prstGeom>
          <a:solidFill>
            <a:schemeClr val="accent1"/>
          </a:solidFill>
          <a:ln w="38100" cap="flat" cmpd="sng" algn="ctr">
            <a:solidFill>
              <a:srgbClr val="1B10FC"/>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9" name="文本框 8"/>
              <p:cNvSpPr txBox="1"/>
              <p:nvPr/>
            </p:nvSpPr>
            <p:spPr>
              <a:xfrm>
                <a:off x="879744" y="4596289"/>
                <a:ext cx="3042500" cy="15690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50</m:t>
                                      </m:r>
                                    </m:e>
                                  </m:mr>
                                  <m:mr>
                                    <m:e>
                                      <m:r>
                                        <a:rPr lang="en-US" altLang="zh-CN" b="0" i="1" smtClean="0">
                                          <a:latin typeface="Cambria Math" panose="02040503050406030204" pitchFamily="18" charset="0"/>
                                          <a:ea typeface="Cambria Math" panose="02040503050406030204" pitchFamily="18" charset="0"/>
                                        </a:rPr>
                                        <m:t>35</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25</m:t>
                                      </m:r>
                                    </m:e>
                                  </m:mr>
                                  <m:mr>
                                    <m:e>
                                      <m:r>
                                        <a:rPr lang="en-US" altLang="zh-CN" b="0" i="1" smtClean="0">
                                          <a:latin typeface="Cambria Math" panose="02040503050406030204" pitchFamily="18" charset="0"/>
                                        </a:rPr>
                                        <m:t>15</m:t>
                                      </m:r>
                                    </m:e>
                                    <m:e>
                                      <m:r>
                                        <a:rPr lang="en-US" altLang="zh-CN" b="0" i="1" smtClean="0">
                                          <a:latin typeface="Cambria Math" panose="02040503050406030204" pitchFamily="18" charset="0"/>
                                          <a:ea typeface="Cambria Math" panose="02040503050406030204" pitchFamily="18" charset="0"/>
                                        </a:rPr>
                                        <m:t>30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70</m:t>
                                      </m:r>
                                    </m:e>
                                  </m:mr>
                                  <m:mr>
                                    <m:e>
                                      <m:r>
                                        <a:rPr lang="en-US" altLang="zh-CN" b="0" i="1" smtClean="0">
                                          <a:latin typeface="Cambria Math" panose="02040503050406030204" pitchFamily="18" charset="0"/>
                                          <a:ea typeface="Cambria Math" panose="02040503050406030204" pitchFamily="18" charset="0"/>
                                        </a:rPr>
                                        <m:t>55</m:t>
                                      </m:r>
                                    </m:e>
                                    <m:e>
                                      <m:r>
                                        <a:rPr lang="en-US" altLang="zh-CN" b="0" i="1" smtClean="0">
                                          <a:latin typeface="Cambria Math" panose="02040503050406030204" pitchFamily="18" charset="0"/>
                                        </a:rPr>
                                        <m:t>20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15</m:t>
                                      </m:r>
                                    </m:e>
                                  </m:mr>
                                  <m:mr>
                                    <m:e>
                                      <m:r>
                                        <a:rPr lang="en-US" altLang="zh-CN" b="0" i="1" smtClean="0">
                                          <a:latin typeface="Cambria Math" panose="02040503050406030204" pitchFamily="18" charset="0"/>
                                        </a:rPr>
                                        <m:t>35</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6</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25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m:rPr>
                                          <m:brk m:alnAt="7"/>
                                        </m:rPr>
                                        <a:rPr lang="en-US" altLang="zh-CN" i="1">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e>
                                      <m:r>
                                        <m:rPr>
                                          <m:brk m:alnAt="7"/>
                                        </m:rPr>
                                        <a:rPr lang="en-US" altLang="zh-CN" i="1">
                                          <a:latin typeface="Cambria Math" panose="02040503050406030204" pitchFamily="18" charset="0"/>
                                          <a:ea typeface="Cambria Math" panose="02040503050406030204" pitchFamily="18" charset="0"/>
                                        </a:rPr>
                                        <m:t>∞</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30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4</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mr>
                          </m:m>
                        </m:e>
                      </m:d>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879744" y="4596289"/>
                <a:ext cx="3042500" cy="1569019"/>
              </a:xfrm>
              <a:prstGeom prst="rect">
                <a:avLst/>
              </a:prstGeom>
              <a:blipFill rotWithShape="0">
                <a:blip r:embed="rId2" cstate="print"/>
                <a:stretch>
                  <a:fillRect/>
                </a:stretch>
              </a:blipFill>
            </p:spPr>
            <p:txBody>
              <a:bodyPr/>
              <a:lstStyle/>
              <a:p>
                <a:r>
                  <a:rPr lang="zh-CN" altLang="en-US">
                    <a:noFill/>
                  </a:rPr>
                  <a:t> </a:t>
                </a:r>
              </a:p>
            </p:txBody>
          </p:sp>
        </mc:Fallback>
      </mc:AlternateContent>
      <p:sp>
        <p:nvSpPr>
          <p:cNvPr id="10" name="文本框 9"/>
          <p:cNvSpPr txBox="1"/>
          <p:nvPr/>
        </p:nvSpPr>
        <p:spPr>
          <a:xfrm>
            <a:off x="321700" y="5223576"/>
            <a:ext cx="575799"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A</a:t>
            </a:r>
            <a:r>
              <a:rPr lang="en-US" altLang="zh-CN" baseline="-25000" dirty="0">
                <a:latin typeface="华文中宋" panose="02010600040101010101" pitchFamily="2" charset="-122"/>
                <a:ea typeface="华文中宋" panose="02010600040101010101" pitchFamily="2" charset="-122"/>
              </a:rPr>
              <a:t>3</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11" name="文本框 10"/>
          <p:cNvSpPr txBox="1"/>
          <p:nvPr/>
        </p:nvSpPr>
        <p:spPr>
          <a:xfrm>
            <a:off x="5105501" y="5280819"/>
            <a:ext cx="590226"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N</a:t>
            </a:r>
            <a:r>
              <a:rPr lang="en-US" altLang="zh-CN" baseline="-25000" dirty="0">
                <a:latin typeface="华文中宋" panose="02010600040101010101" pitchFamily="2" charset="-122"/>
                <a:ea typeface="华文中宋" panose="02010600040101010101" pitchFamily="2" charset="-122"/>
              </a:rPr>
              <a:t>3</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12" name="文本框 11"/>
              <p:cNvSpPr txBox="1"/>
              <p:nvPr/>
            </p:nvSpPr>
            <p:spPr>
              <a:xfrm>
                <a:off x="5716090" y="4618314"/>
                <a:ext cx="3109826" cy="1583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5</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5</m:t>
                                      </m:r>
                                    </m:e>
                                  </m:mr>
                                </m:m>
                              </m:e>
                            </m:mr>
                          </m:m>
                        </m:e>
                      </m:d>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5716090" y="4618314"/>
                <a:ext cx="3109826" cy="1583639"/>
              </a:xfrm>
              <a:prstGeom prst="rect">
                <a:avLst/>
              </a:prstGeom>
              <a:blipFill rotWithShape="0">
                <a:blip r:embed="rId3"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3040849" y="3642501"/>
                <a:ext cx="3389967" cy="369332"/>
              </a:xfrm>
              <a:prstGeom prst="rect">
                <a:avLst/>
              </a:prstGeom>
              <a:solidFill>
                <a:srgbClr val="C0D98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[2][</m:t>
                      </m:r>
                      <m:r>
                        <a:rPr lang="en-US" altLang="zh-CN" b="0" i="1" smtClean="0">
                          <a:latin typeface="Cambria Math" panose="02040503050406030204" pitchFamily="18" charset="0"/>
                        </a:rPr>
                        <m:t>𝑗</m:t>
                      </m:r>
                      <m:r>
                        <a:rPr lang="en-US" altLang="zh-CN" b="0" i="1" smtClean="0">
                          <a:latin typeface="Cambria Math" panose="02040503050406030204" pitchFamily="18" charset="0"/>
                        </a:rPr>
                        <m:t>] ?</m:t>
                      </m:r>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3040849" y="3642501"/>
                <a:ext cx="3389967" cy="369332"/>
              </a:xfrm>
              <a:prstGeom prst="rect">
                <a:avLst/>
              </a:prstGeom>
              <a:blipFill rotWithShape="0">
                <a:blip r:embed="rId4" cstate="print"/>
                <a:stretch>
                  <a:fillRect b="-1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879744" y="1648065"/>
                <a:ext cx="3042500" cy="15690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50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0</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15</m:t>
                                      </m:r>
                                    </m:e>
                                    <m:e>
                                      <m:r>
                                        <m:rPr>
                                          <m:brk m:alnAt="7"/>
                                        </m:rPr>
                                        <a:rPr lang="en-US" altLang="zh-CN" i="1">
                                          <a:latin typeface="Cambria Math" panose="02040503050406030204" pitchFamily="18" charset="0"/>
                                          <a:ea typeface="Cambria Math" panose="02040503050406030204" pitchFamily="18" charset="0"/>
                                        </a:rPr>
                                        <m:t>∞</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70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20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15</m:t>
                                      </m:r>
                                    </m:e>
                                  </m:mr>
                                  <m:mr>
                                    <m:e>
                                      <m:r>
                                        <a:rPr lang="en-US" altLang="zh-CN" b="0" i="1" smtClean="0">
                                          <a:latin typeface="Cambria Math" panose="02040503050406030204" pitchFamily="18" charset="0"/>
                                        </a:rPr>
                                        <m:t>35</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6</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25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m:rPr>
                                          <m:brk m:alnAt="7"/>
                                        </m:rPr>
                                        <a:rPr lang="en-US" altLang="zh-CN" i="1">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e>
                                      <m:r>
                                        <m:rPr>
                                          <m:brk m:alnAt="7"/>
                                        </m:rPr>
                                        <a:rPr lang="en-US" altLang="zh-CN" i="1">
                                          <a:latin typeface="Cambria Math" panose="02040503050406030204" pitchFamily="18" charset="0"/>
                                          <a:ea typeface="Cambria Math" panose="02040503050406030204" pitchFamily="18" charset="0"/>
                                        </a:rPr>
                                        <m:t>∞</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30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4</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mr>
                          </m:m>
                        </m:e>
                      </m:d>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879744" y="1648065"/>
                <a:ext cx="3042500" cy="1569019"/>
              </a:xfrm>
              <a:prstGeom prst="rect">
                <a:avLst/>
              </a:prstGeom>
              <a:blipFill rotWithShape="0">
                <a:blip r:embed="rId5" cstate="print"/>
                <a:stretch>
                  <a:fillRect/>
                </a:stretch>
              </a:blipFill>
            </p:spPr>
            <p:txBody>
              <a:bodyPr/>
              <a:lstStyle/>
              <a:p>
                <a:r>
                  <a:rPr lang="zh-CN" altLang="en-US">
                    <a:noFill/>
                  </a:rPr>
                  <a:t> </a:t>
                </a:r>
              </a:p>
            </p:txBody>
          </p:sp>
        </mc:Fallback>
      </mc:AlternateContent>
      <p:sp>
        <p:nvSpPr>
          <p:cNvPr id="15" name="文本框 14"/>
          <p:cNvSpPr txBox="1"/>
          <p:nvPr/>
        </p:nvSpPr>
        <p:spPr>
          <a:xfrm>
            <a:off x="321700" y="2275352"/>
            <a:ext cx="575799"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A</a:t>
            </a:r>
            <a:r>
              <a:rPr lang="en-US" altLang="zh-CN" baseline="-25000" dirty="0">
                <a:latin typeface="华文中宋" panose="02010600040101010101" pitchFamily="2" charset="-122"/>
                <a:ea typeface="华文中宋" panose="02010600040101010101" pitchFamily="2" charset="-122"/>
              </a:rPr>
              <a:t>2</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16" name="文本框 15"/>
          <p:cNvSpPr txBox="1"/>
          <p:nvPr/>
        </p:nvSpPr>
        <p:spPr>
          <a:xfrm>
            <a:off x="5105501" y="2332595"/>
            <a:ext cx="590226"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N</a:t>
            </a:r>
            <a:r>
              <a:rPr lang="en-US" altLang="zh-CN" baseline="-25000" dirty="0">
                <a:latin typeface="华文中宋" panose="02010600040101010101" pitchFamily="2" charset="-122"/>
                <a:ea typeface="华文中宋" panose="02010600040101010101" pitchFamily="2" charset="-122"/>
              </a:rPr>
              <a:t>2</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17" name="文本框 16"/>
              <p:cNvSpPr txBox="1"/>
              <p:nvPr/>
            </p:nvSpPr>
            <p:spPr>
              <a:xfrm>
                <a:off x="5716090" y="1670090"/>
                <a:ext cx="3109826" cy="1583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5</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5</m:t>
                                      </m:r>
                                    </m:e>
                                  </m:mr>
                                </m:m>
                              </m:e>
                            </m:mr>
                          </m:m>
                        </m:e>
                      </m:d>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5716090" y="1670090"/>
                <a:ext cx="3109826" cy="1583639"/>
              </a:xfrm>
              <a:prstGeom prst="rect">
                <a:avLst/>
              </a:prstGeom>
              <a:blipFill rotWithShape="0">
                <a:blip r:embed="rId6" cstate="print"/>
                <a:stretch>
                  <a:fillRect/>
                </a:stretch>
              </a:blipFill>
            </p:spPr>
            <p:txBody>
              <a:bodyPr/>
              <a:lstStyle/>
              <a:p>
                <a:r>
                  <a:rPr lang="zh-CN" altLang="en-US">
                    <a:noFill/>
                  </a:rPr>
                  <a:t> </a:t>
                </a:r>
              </a:p>
            </p:txBody>
          </p:sp>
        </mc:Fallback>
      </mc:AlternateContent>
      <p:sp>
        <p:nvSpPr>
          <p:cNvPr id="18" name="圆角矩形 17"/>
          <p:cNvSpPr/>
          <p:nvPr/>
        </p:nvSpPr>
        <p:spPr bwMode="auto">
          <a:xfrm>
            <a:off x="1067764" y="2180427"/>
            <a:ext cx="2666459" cy="304335"/>
          </a:xfrm>
          <a:prstGeom prst="roundRect">
            <a:avLst/>
          </a:prstGeom>
          <a:solidFill>
            <a:srgbClr val="00B050">
              <a:alpha val="5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9" name="圆角矩形 18"/>
          <p:cNvSpPr/>
          <p:nvPr/>
        </p:nvSpPr>
        <p:spPr bwMode="auto">
          <a:xfrm>
            <a:off x="2019841" y="1663383"/>
            <a:ext cx="368517" cy="1553701"/>
          </a:xfrm>
          <a:prstGeom prst="roundRect">
            <a:avLst/>
          </a:prstGeom>
          <a:solidFill>
            <a:schemeClr val="accent2">
              <a:lumMod val="60000"/>
              <a:lumOff val="40000"/>
              <a:alpha val="5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46965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Floyd</a:t>
            </a:r>
            <a:r>
              <a:rPr lang="zh-CN" altLang="en-US" dirty="0"/>
              <a:t>算法</a:t>
            </a:r>
            <a:r>
              <a:rPr lang="en-US" altLang="zh-CN" dirty="0"/>
              <a:t>+ </a:t>
            </a:r>
            <a:r>
              <a:rPr lang="zh-CN" altLang="en-US" dirty="0"/>
              <a:t>案例分析</a:t>
            </a:r>
          </a:p>
        </p:txBody>
      </p:sp>
      <p:cxnSp>
        <p:nvCxnSpPr>
          <p:cNvPr id="4" name="直接连接符 3"/>
          <p:cNvCxnSpPr/>
          <p:nvPr/>
        </p:nvCxnSpPr>
        <p:spPr bwMode="auto">
          <a:xfrm flipV="1">
            <a:off x="0" y="3766782"/>
            <a:ext cx="9144000" cy="122830"/>
          </a:xfrm>
          <a:prstGeom prst="line">
            <a:avLst/>
          </a:prstGeom>
          <a:solidFill>
            <a:schemeClr val="accent1"/>
          </a:solidFill>
          <a:ln w="38100" cap="flat" cmpd="sng" algn="ctr">
            <a:solidFill>
              <a:srgbClr val="1B10FC"/>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 name="文本框 4"/>
              <p:cNvSpPr txBox="1"/>
              <p:nvPr/>
            </p:nvSpPr>
            <p:spPr>
              <a:xfrm>
                <a:off x="879744" y="4596289"/>
                <a:ext cx="3042500" cy="15872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45</m:t>
                                      </m:r>
                                    </m:e>
                                  </m:mr>
                                  <m:mr>
                                    <m:e>
                                      <m:r>
                                        <a:rPr lang="en-US" altLang="zh-CN" b="0" i="1" smtClean="0">
                                          <a:latin typeface="Cambria Math" panose="02040503050406030204" pitchFamily="18" charset="0"/>
                                          <a:ea typeface="Cambria Math" panose="02040503050406030204" pitchFamily="18" charset="0"/>
                                        </a:rPr>
                                        <m:t>35</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25</m:t>
                                      </m:r>
                                    </m:e>
                                  </m:mr>
                                  <m:mr>
                                    <m:e>
                                      <m:r>
                                        <a:rPr lang="en-US" altLang="zh-CN" b="0" i="1" smtClean="0">
                                          <a:latin typeface="Cambria Math" panose="02040503050406030204" pitchFamily="18" charset="0"/>
                                        </a:rPr>
                                        <m:t>15</m:t>
                                      </m:r>
                                    </m:e>
                                    <m:e>
                                      <m:r>
                                        <a:rPr lang="en-US" altLang="zh-CN" b="0" i="1" smtClean="0">
                                          <a:latin typeface="Cambria Math" panose="02040503050406030204" pitchFamily="18" charset="0"/>
                                          <a:ea typeface="Cambria Math" panose="02040503050406030204" pitchFamily="18" charset="0"/>
                                        </a:rPr>
                                        <m:t>30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rPr>
                                        <m:t>0</m:t>
                                      </m:r>
                                    </m:e>
                                    <m:e>
                                      <m:r>
                                        <a:rPr lang="en-US" altLang="zh-CN" b="0" i="1" smtClean="0">
                                          <a:latin typeface="Cambria Math" panose="02040503050406030204" pitchFamily="18" charset="0"/>
                                        </a:rPr>
                                        <m:t>35</m:t>
                                      </m:r>
                                    </m:e>
                                  </m:mr>
                                  <m:mr>
                                    <m:e>
                                      <m:r>
                                        <a:rPr lang="en-US" altLang="zh-CN" b="0" i="1" smtClean="0">
                                          <a:latin typeface="Cambria Math" panose="02040503050406030204" pitchFamily="18" charset="0"/>
                                          <a:ea typeface="Cambria Math" panose="02040503050406030204" pitchFamily="18" charset="0"/>
                                        </a:rPr>
                                        <m:t>55</m:t>
                                      </m:r>
                                    </m:e>
                                    <m:e>
                                      <m:r>
                                        <a:rPr lang="en-US" altLang="zh-CN" b="0" i="1" smtClean="0">
                                          <a:latin typeface="Cambria Math" panose="02040503050406030204" pitchFamily="18" charset="0"/>
                                        </a:rPr>
                                        <m:t>20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15</m:t>
                                      </m:r>
                                    </m:e>
                                  </m:mr>
                                  <m:mr>
                                    <m:e>
                                      <m:r>
                                        <a:rPr lang="en-US" altLang="zh-CN" b="0" i="1" smtClean="0">
                                          <a:latin typeface="Cambria Math" panose="02040503050406030204" pitchFamily="18" charset="0"/>
                                        </a:rPr>
                                        <m:t>35</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0</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25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8</m:t>
                                      </m:r>
                                      <m:r>
                                        <a:rPr lang="en-US" altLang="zh-CN" b="0" i="1" smtClean="0">
                                          <a:latin typeface="Cambria Math" panose="02040503050406030204" pitchFamily="18" charset="0"/>
                                        </a:rPr>
                                        <m:t>5</m:t>
                                      </m:r>
                                    </m:e>
                                    <m:e>
                                      <m:r>
                                        <a:rPr lang="en-US" altLang="zh-CN" b="0" i="1" smtClean="0">
                                          <a:latin typeface="Cambria Math" panose="02040503050406030204" pitchFamily="18" charset="0"/>
                                        </a:rPr>
                                        <m:t>50</m:t>
                                      </m:r>
                                    </m:e>
                                  </m:mr>
                                  <m:mr>
                                    <m:e>
                                      <m:r>
                                        <a:rPr lang="en-US" altLang="zh-CN" b="0" i="1" smtClean="0">
                                          <a:latin typeface="Cambria Math" panose="02040503050406030204" pitchFamily="18" charset="0"/>
                                        </a:rPr>
                                        <m:t>58</m:t>
                                      </m:r>
                                    </m:e>
                                    <m:e>
                                      <m:r>
                                        <a:rPr lang="en-US" altLang="zh-CN" b="0" i="1" smtClean="0">
                                          <a:latin typeface="Cambria Math" panose="02040503050406030204" pitchFamily="18" charset="0"/>
                                        </a:rPr>
                                        <m:t>23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6</m:t>
                                      </m:r>
                                      <m:r>
                                        <a:rPr lang="en-US" altLang="zh-CN" b="0" i="1" smtClean="0">
                                          <a:latin typeface="Cambria Math" panose="02040503050406030204" pitchFamily="18" charset="0"/>
                                        </a:rPr>
                                        <m:t>5</m:t>
                                      </m:r>
                                    </m:e>
                                    <m:e>
                                      <m:r>
                                        <a:rPr lang="en-US" altLang="zh-CN" b="0" i="1" smtClean="0">
                                          <a:latin typeface="Cambria Math" panose="02040503050406030204" pitchFamily="18" charset="0"/>
                                        </a:rPr>
                                        <m:t>30</m:t>
                                      </m:r>
                                    </m:e>
                                  </m:mr>
                                  <m:mr>
                                    <m:e>
                                      <m:r>
                                        <a:rPr lang="en-US" altLang="zh-CN" b="0" i="1" smtClean="0">
                                          <a:latin typeface="Cambria Math" panose="02040503050406030204" pitchFamily="18" charset="0"/>
                                        </a:rPr>
                                        <m:t>38</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4</m:t>
                                      </m:r>
                                    </m:e>
                                  </m:mr>
                                  <m:mr>
                                    <m:e>
                                      <m:r>
                                        <a:rPr lang="en-US" altLang="zh-CN" b="0" i="1" smtClean="0">
                                          <a:latin typeface="Cambria Math" panose="02040503050406030204" pitchFamily="18" charset="0"/>
                                        </a:rPr>
                                        <m:t>28</m:t>
                                      </m:r>
                                    </m:e>
                                    <m:e>
                                      <m:r>
                                        <a:rPr lang="en-US" altLang="zh-CN" b="0" i="1" smtClean="0">
                                          <a:latin typeface="Cambria Math" panose="02040503050406030204" pitchFamily="18" charset="0"/>
                                        </a:rPr>
                                        <m:t>0</m:t>
                                      </m:r>
                                    </m:e>
                                  </m:mr>
                                </m:m>
                              </m:e>
                            </m:mr>
                          </m:m>
                        </m:e>
                      </m:d>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879744" y="4596289"/>
                <a:ext cx="3042500" cy="1587294"/>
              </a:xfrm>
              <a:prstGeom prst="rect">
                <a:avLst/>
              </a:prstGeom>
              <a:blipFill rotWithShape="0">
                <a:blip r:embed="rId2" cstate="print"/>
                <a:stretch>
                  <a:fillRect/>
                </a:stretch>
              </a:blipFill>
            </p:spPr>
            <p:txBody>
              <a:bodyPr/>
              <a:lstStyle/>
              <a:p>
                <a:r>
                  <a:rPr lang="zh-CN" altLang="en-US">
                    <a:noFill/>
                  </a:rPr>
                  <a:t> </a:t>
                </a:r>
              </a:p>
            </p:txBody>
          </p:sp>
        </mc:Fallback>
      </mc:AlternateContent>
      <p:sp>
        <p:nvSpPr>
          <p:cNvPr id="6" name="文本框 5"/>
          <p:cNvSpPr txBox="1"/>
          <p:nvPr/>
        </p:nvSpPr>
        <p:spPr>
          <a:xfrm>
            <a:off x="321700" y="5223576"/>
            <a:ext cx="575799"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A</a:t>
            </a:r>
            <a:r>
              <a:rPr lang="en-US" altLang="zh-CN" baseline="-25000" dirty="0">
                <a:latin typeface="华文中宋" panose="02010600040101010101" pitchFamily="2" charset="-122"/>
                <a:ea typeface="华文中宋" panose="02010600040101010101" pitchFamily="2" charset="-122"/>
              </a:rPr>
              <a:t>4</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7" name="文本框 6"/>
          <p:cNvSpPr txBox="1"/>
          <p:nvPr/>
        </p:nvSpPr>
        <p:spPr>
          <a:xfrm>
            <a:off x="5105501" y="5280819"/>
            <a:ext cx="590226"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N</a:t>
            </a:r>
            <a:r>
              <a:rPr lang="en-US" altLang="zh-CN" baseline="-25000" dirty="0">
                <a:latin typeface="华文中宋" panose="02010600040101010101" pitchFamily="2" charset="-122"/>
                <a:ea typeface="华文中宋" panose="02010600040101010101" pitchFamily="2" charset="-122"/>
              </a:rPr>
              <a:t>4</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8" name="文本框 7"/>
              <p:cNvSpPr txBox="1"/>
              <p:nvPr/>
            </p:nvSpPr>
            <p:spPr>
              <a:xfrm>
                <a:off x="5716090" y="4618314"/>
                <a:ext cx="2590453" cy="15615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3</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3</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3</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5</m:t>
                                      </m:r>
                                    </m:e>
                                  </m:m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5</m:t>
                                      </m:r>
                                    </m:e>
                                  </m:mr>
                                </m:m>
                              </m:e>
                            </m:mr>
                          </m:m>
                        </m:e>
                      </m:d>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5716090" y="4618314"/>
                <a:ext cx="2590453" cy="1561581"/>
              </a:xfrm>
              <a:prstGeom prst="rect">
                <a:avLst/>
              </a:prstGeom>
              <a:blipFill rotWithShape="0">
                <a:blip r:embed="rId3"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3477682" y="3621638"/>
                <a:ext cx="3389967" cy="369332"/>
              </a:xfrm>
              <a:prstGeom prst="rect">
                <a:avLst/>
              </a:prstGeom>
              <a:solidFill>
                <a:srgbClr val="C0D98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3</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][3]+</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[3][</m:t>
                      </m:r>
                      <m:r>
                        <a:rPr lang="en-US" altLang="zh-CN" b="0" i="1" smtClean="0">
                          <a:latin typeface="Cambria Math" panose="02040503050406030204" pitchFamily="18" charset="0"/>
                        </a:rPr>
                        <m:t>𝑗</m:t>
                      </m:r>
                      <m:r>
                        <a:rPr lang="en-US" altLang="zh-CN" b="0" i="1" smtClean="0">
                          <a:latin typeface="Cambria Math" panose="02040503050406030204" pitchFamily="18" charset="0"/>
                        </a:rPr>
                        <m:t>] ?</m:t>
                      </m:r>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3477682" y="3621638"/>
                <a:ext cx="3389967" cy="369332"/>
              </a:xfrm>
              <a:prstGeom prst="rect">
                <a:avLst/>
              </a:prstGeom>
              <a:blipFill rotWithShape="0">
                <a:blip r:embed="rId4" cstate="print"/>
                <a:stretch>
                  <a:fillRect b="-16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043517" y="1648308"/>
                <a:ext cx="3042500" cy="15690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50</m:t>
                                      </m:r>
                                    </m:e>
                                  </m:mr>
                                  <m:mr>
                                    <m:e>
                                      <m:r>
                                        <a:rPr lang="en-US" altLang="zh-CN" b="0" i="1" smtClean="0">
                                          <a:latin typeface="Cambria Math" panose="02040503050406030204" pitchFamily="18" charset="0"/>
                                          <a:ea typeface="Cambria Math" panose="02040503050406030204" pitchFamily="18" charset="0"/>
                                        </a:rPr>
                                        <m:t>35</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25</m:t>
                                      </m:r>
                                    </m:e>
                                  </m:mr>
                                  <m:mr>
                                    <m:e>
                                      <m:r>
                                        <a:rPr lang="en-US" altLang="zh-CN" b="0" i="1" smtClean="0">
                                          <a:latin typeface="Cambria Math" panose="02040503050406030204" pitchFamily="18" charset="0"/>
                                        </a:rPr>
                                        <m:t>15</m:t>
                                      </m:r>
                                    </m:e>
                                    <m:e>
                                      <m:r>
                                        <a:rPr lang="en-US" altLang="zh-CN" b="0" i="1" smtClean="0">
                                          <a:latin typeface="Cambria Math" panose="02040503050406030204" pitchFamily="18" charset="0"/>
                                          <a:ea typeface="Cambria Math" panose="02040503050406030204" pitchFamily="18" charset="0"/>
                                        </a:rPr>
                                        <m:t>30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70</m:t>
                                      </m:r>
                                    </m:e>
                                  </m:mr>
                                  <m:mr>
                                    <m:e>
                                      <m:r>
                                        <a:rPr lang="en-US" altLang="zh-CN" b="0" i="1" smtClean="0">
                                          <a:latin typeface="Cambria Math" panose="02040503050406030204" pitchFamily="18" charset="0"/>
                                          <a:ea typeface="Cambria Math" panose="02040503050406030204" pitchFamily="18" charset="0"/>
                                        </a:rPr>
                                        <m:t>55</m:t>
                                      </m:r>
                                    </m:e>
                                    <m:e>
                                      <m:r>
                                        <a:rPr lang="en-US" altLang="zh-CN" b="0" i="1" smtClean="0">
                                          <a:latin typeface="Cambria Math" panose="02040503050406030204" pitchFamily="18" charset="0"/>
                                        </a:rPr>
                                        <m:t>20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15</m:t>
                                      </m:r>
                                    </m:e>
                                  </m:mr>
                                  <m:mr>
                                    <m:e>
                                      <m:r>
                                        <a:rPr lang="en-US" altLang="zh-CN" b="0" i="1" smtClean="0">
                                          <a:latin typeface="Cambria Math" panose="02040503050406030204" pitchFamily="18" charset="0"/>
                                        </a:rPr>
                                        <m:t>35</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6</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25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m:rPr>
                                          <m:brk m:alnAt="7"/>
                                        </m:rPr>
                                        <a:rPr lang="en-US" altLang="zh-CN" i="1">
                                          <a:latin typeface="Cambria Math" panose="02040503050406030204" pitchFamily="18" charset="0"/>
                                          <a:ea typeface="Cambria Math" panose="02040503050406030204" pitchFamily="18" charset="0"/>
                                        </a:rPr>
                                        <m:t>∞</m:t>
                                      </m:r>
                                    </m:e>
                                  </m:mr>
                                  <m:mr>
                                    <m:e>
                                      <m:r>
                                        <m:rPr>
                                          <m:brk m:alnAt="7"/>
                                        </m:rPr>
                                        <a:rPr lang="en-US" altLang="zh-CN" i="1">
                                          <a:latin typeface="Cambria Math" panose="02040503050406030204" pitchFamily="18" charset="0"/>
                                          <a:ea typeface="Cambria Math" panose="02040503050406030204" pitchFamily="18" charset="0"/>
                                        </a:rPr>
                                        <m:t>∞</m:t>
                                      </m:r>
                                    </m:e>
                                    <m:e>
                                      <m:r>
                                        <m:rPr>
                                          <m:brk m:alnAt="7"/>
                                        </m:rPr>
                                        <a:rPr lang="en-US" altLang="zh-CN" i="1">
                                          <a:latin typeface="Cambria Math" panose="02040503050406030204" pitchFamily="18" charset="0"/>
                                          <a:ea typeface="Cambria Math" panose="02040503050406030204" pitchFamily="18" charset="0"/>
                                        </a:rPr>
                                        <m:t>∞</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30</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4</m:t>
                                      </m:r>
                                    </m:e>
                                  </m:mr>
                                  <m:mr>
                                    <m:e>
                                      <m:r>
                                        <m:rPr>
                                          <m:brk m:alnAt="7"/>
                                        </m:rPr>
                                        <a:rPr lang="en-US" altLang="zh-CN" i="1">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0</m:t>
                                      </m:r>
                                    </m:e>
                                  </m:mr>
                                </m:m>
                              </m:e>
                            </m:mr>
                          </m:m>
                        </m:e>
                      </m:d>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043517" y="1648308"/>
                <a:ext cx="3042500" cy="1569019"/>
              </a:xfrm>
              <a:prstGeom prst="rect">
                <a:avLst/>
              </a:prstGeom>
              <a:blipFill rotWithShape="0">
                <a:blip r:embed="rId5" cstate="print"/>
                <a:stretch>
                  <a:fillRect/>
                </a:stretch>
              </a:blipFill>
            </p:spPr>
            <p:txBody>
              <a:bodyPr/>
              <a:lstStyle/>
              <a:p>
                <a:r>
                  <a:rPr lang="zh-CN" altLang="en-US">
                    <a:noFill/>
                  </a:rPr>
                  <a:t> </a:t>
                </a:r>
              </a:p>
            </p:txBody>
          </p:sp>
        </mc:Fallback>
      </mc:AlternateContent>
      <p:sp>
        <p:nvSpPr>
          <p:cNvPr id="15" name="文本框 14"/>
          <p:cNvSpPr txBox="1"/>
          <p:nvPr/>
        </p:nvSpPr>
        <p:spPr>
          <a:xfrm>
            <a:off x="485473" y="2275595"/>
            <a:ext cx="575799"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A</a:t>
            </a:r>
            <a:r>
              <a:rPr lang="en-US" altLang="zh-CN" baseline="-25000" dirty="0">
                <a:latin typeface="华文中宋" panose="02010600040101010101" pitchFamily="2" charset="-122"/>
                <a:ea typeface="华文中宋" panose="02010600040101010101" pitchFamily="2" charset="-122"/>
              </a:rPr>
              <a:t>3</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16" name="文本框 15"/>
          <p:cNvSpPr txBox="1"/>
          <p:nvPr/>
        </p:nvSpPr>
        <p:spPr>
          <a:xfrm>
            <a:off x="5269274" y="2332838"/>
            <a:ext cx="590226"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N</a:t>
            </a:r>
            <a:r>
              <a:rPr lang="en-US" altLang="zh-CN" baseline="-25000" dirty="0">
                <a:latin typeface="华文中宋" panose="02010600040101010101" pitchFamily="2" charset="-122"/>
                <a:ea typeface="华文中宋" panose="02010600040101010101" pitchFamily="2" charset="-122"/>
              </a:rPr>
              <a:t>3</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17" name="文本框 16"/>
              <p:cNvSpPr txBox="1"/>
              <p:nvPr/>
            </p:nvSpPr>
            <p:spPr>
              <a:xfrm>
                <a:off x="5879863" y="1670333"/>
                <a:ext cx="3109826" cy="1583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5</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5</m:t>
                                      </m:r>
                                    </m:e>
                                  </m:mr>
                                </m:m>
                              </m:e>
                            </m:mr>
                          </m:m>
                        </m:e>
                      </m:d>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5879863" y="1670333"/>
                <a:ext cx="3109826" cy="1583639"/>
              </a:xfrm>
              <a:prstGeom prst="rect">
                <a:avLst/>
              </a:prstGeom>
              <a:blipFill rotWithShape="0">
                <a:blip r:embed="rId6" cstate="print"/>
                <a:stretch>
                  <a:fillRect/>
                </a:stretch>
              </a:blipFill>
            </p:spPr>
            <p:txBody>
              <a:bodyPr/>
              <a:lstStyle/>
              <a:p>
                <a:r>
                  <a:rPr lang="zh-CN" altLang="en-US">
                    <a:noFill/>
                  </a:rPr>
                  <a:t> </a:t>
                </a:r>
              </a:p>
            </p:txBody>
          </p:sp>
        </mc:Fallback>
      </mc:AlternateContent>
      <p:cxnSp>
        <p:nvCxnSpPr>
          <p:cNvPr id="18" name="直接箭头连接符 17"/>
          <p:cNvCxnSpPr/>
          <p:nvPr/>
        </p:nvCxnSpPr>
        <p:spPr bwMode="auto">
          <a:xfrm flipH="1">
            <a:off x="3179601" y="2354085"/>
            <a:ext cx="23915" cy="2740861"/>
          </a:xfrm>
          <a:prstGeom prst="straightConnector1">
            <a:avLst/>
          </a:prstGeom>
          <a:solidFill>
            <a:schemeClr val="accent1"/>
          </a:solidFill>
          <a:ln w="38100" cap="flat" cmpd="sng" algn="ctr">
            <a:solidFill>
              <a:srgbClr val="FF0066"/>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椭圆 18"/>
          <p:cNvSpPr/>
          <p:nvPr/>
        </p:nvSpPr>
        <p:spPr bwMode="auto">
          <a:xfrm>
            <a:off x="3010952" y="2130040"/>
            <a:ext cx="596162" cy="330221"/>
          </a:xfrm>
          <a:prstGeom prst="ellipse">
            <a:avLst/>
          </a:prstGeom>
          <a:solidFill>
            <a:srgbClr val="F874C9">
              <a:alpha val="49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p:cNvSpPr txBox="1"/>
              <p:nvPr/>
            </p:nvSpPr>
            <p:spPr>
              <a:xfrm>
                <a:off x="7337" y="4092328"/>
                <a:ext cx="3555524" cy="369332"/>
              </a:xfrm>
              <a:prstGeom prst="rect">
                <a:avLst/>
              </a:prstGeom>
              <a:solidFill>
                <a:schemeClr val="accent1">
                  <a:lumMod val="40000"/>
                  <a:lumOff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𝐴</m:t>
                          </m:r>
                        </m:e>
                        <m:sub>
                          <m:r>
                            <a:rPr lang="en-US" altLang="zh-CN" b="0" i="1" smtClean="0">
                              <a:solidFill>
                                <a:srgbClr val="C00000"/>
                              </a:solidFill>
                              <a:latin typeface="Cambria Math" panose="02040503050406030204" pitchFamily="18" charset="0"/>
                            </a:rPr>
                            <m:t>3</m:t>
                          </m:r>
                        </m:sub>
                      </m:sSub>
                      <m:d>
                        <m:dPr>
                          <m:begChr m:val="["/>
                          <m:endChr m:val="]"/>
                          <m:ctrlPr>
                            <a:rPr lang="en-US" altLang="zh-CN" b="0" i="1" smtClean="0">
                              <a:solidFill>
                                <a:srgbClr val="C00000"/>
                              </a:solidFill>
                              <a:latin typeface="Cambria Math" panose="02040503050406030204" pitchFamily="18" charset="0"/>
                            </a:rPr>
                          </m:ctrlPr>
                        </m:dPr>
                        <m:e>
                          <m:r>
                            <a:rPr lang="en-US" altLang="zh-CN" b="0" i="1" smtClean="0">
                              <a:solidFill>
                                <a:srgbClr val="C00000"/>
                              </a:solidFill>
                              <a:latin typeface="Cambria Math" panose="02040503050406030204" pitchFamily="18" charset="0"/>
                            </a:rPr>
                            <m:t>2</m:t>
                          </m:r>
                        </m:e>
                      </m:d>
                      <m:d>
                        <m:dPr>
                          <m:begChr m:val="["/>
                          <m:endChr m:val="]"/>
                          <m:ctrlPr>
                            <a:rPr lang="en-US" altLang="zh-CN" b="0" i="1" smtClean="0">
                              <a:solidFill>
                                <a:srgbClr val="C00000"/>
                              </a:solidFill>
                              <a:latin typeface="Cambria Math" panose="02040503050406030204" pitchFamily="18" charset="0"/>
                            </a:rPr>
                          </m:ctrlPr>
                        </m:dPr>
                        <m:e>
                          <m:r>
                            <a:rPr lang="en-US" altLang="zh-CN" b="0" i="1" smtClean="0">
                              <a:solidFill>
                                <a:srgbClr val="C00000"/>
                              </a:solidFill>
                              <a:latin typeface="Cambria Math" panose="02040503050406030204" pitchFamily="18" charset="0"/>
                            </a:rPr>
                            <m:t>4</m:t>
                          </m:r>
                        </m:e>
                      </m:d>
                      <m:r>
                        <a:rPr lang="en-US" altLang="zh-CN" b="0" i="1" smtClean="0">
                          <a:solidFill>
                            <a:srgbClr val="C00000"/>
                          </a:solidFill>
                          <a:latin typeface="Cambria Math" panose="02040503050406030204" pitchFamily="18" charset="0"/>
                        </a:rPr>
                        <m:t>&gt;</m:t>
                      </m:r>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𝐴</m:t>
                          </m:r>
                        </m:e>
                        <m:sub>
                          <m:r>
                            <a:rPr lang="en-US" altLang="zh-CN" b="0" i="1" smtClean="0">
                              <a:solidFill>
                                <a:srgbClr val="C00000"/>
                              </a:solidFill>
                              <a:latin typeface="Cambria Math" panose="02040503050406030204" pitchFamily="18" charset="0"/>
                            </a:rPr>
                            <m:t>3</m:t>
                          </m:r>
                        </m:sub>
                      </m:sSub>
                      <m:r>
                        <a:rPr lang="en-US" altLang="zh-CN" b="0" i="1" smtClean="0">
                          <a:solidFill>
                            <a:srgbClr val="C00000"/>
                          </a:solidFill>
                          <a:latin typeface="Cambria Math" panose="02040503050406030204" pitchFamily="18" charset="0"/>
                        </a:rPr>
                        <m:t>[2][3]+</m:t>
                      </m:r>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𝐴</m:t>
                          </m:r>
                        </m:e>
                        <m:sub>
                          <m:r>
                            <a:rPr lang="en-US" altLang="zh-CN" b="0" i="1" smtClean="0">
                              <a:solidFill>
                                <a:srgbClr val="C00000"/>
                              </a:solidFill>
                              <a:latin typeface="Cambria Math" panose="02040503050406030204" pitchFamily="18" charset="0"/>
                            </a:rPr>
                            <m:t>3</m:t>
                          </m:r>
                        </m:sub>
                      </m:sSub>
                      <m:r>
                        <a:rPr lang="en-US" altLang="zh-CN" b="0" i="1" smtClean="0">
                          <a:solidFill>
                            <a:srgbClr val="C00000"/>
                          </a:solidFill>
                          <a:latin typeface="Cambria Math" panose="02040503050406030204" pitchFamily="18" charset="0"/>
                        </a:rPr>
                        <m:t>[3][4] ?</m:t>
                      </m:r>
                    </m:oMath>
                  </m:oMathPara>
                </a14:m>
                <a:endParaRPr lang="zh-CN" altLang="en-US" dirty="0">
                  <a:solidFill>
                    <a:srgbClr val="C00000"/>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7337" y="4092328"/>
                <a:ext cx="3555524" cy="369332"/>
              </a:xfrm>
              <a:prstGeom prst="rect">
                <a:avLst/>
              </a:prstGeom>
              <a:blipFill rotWithShape="0">
                <a:blip r:embed="rId7" cstate="print"/>
                <a:stretch>
                  <a:fillRect b="-16393"/>
                </a:stretch>
              </a:blipFill>
            </p:spPr>
            <p:txBody>
              <a:bodyPr/>
              <a:lstStyle/>
              <a:p>
                <a:r>
                  <a:rPr lang="zh-CN" altLang="en-US">
                    <a:noFill/>
                  </a:rPr>
                  <a:t> </a:t>
                </a:r>
              </a:p>
            </p:txBody>
          </p:sp>
        </mc:Fallback>
      </mc:AlternateContent>
      <p:sp>
        <p:nvSpPr>
          <p:cNvPr id="21" name="椭圆 20"/>
          <p:cNvSpPr/>
          <p:nvPr/>
        </p:nvSpPr>
        <p:spPr bwMode="auto">
          <a:xfrm>
            <a:off x="2881520" y="5094946"/>
            <a:ext cx="596162" cy="330221"/>
          </a:xfrm>
          <a:prstGeom prst="ellipse">
            <a:avLst/>
          </a:prstGeom>
          <a:solidFill>
            <a:srgbClr val="F874C9">
              <a:alpha val="49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22" name="文本框 21"/>
              <p:cNvSpPr txBox="1"/>
              <p:nvPr/>
            </p:nvSpPr>
            <p:spPr>
              <a:xfrm>
                <a:off x="731057" y="3316987"/>
                <a:ext cx="2179699" cy="369332"/>
              </a:xfrm>
              <a:prstGeom prst="rect">
                <a:avLst/>
              </a:prstGeom>
              <a:solidFill>
                <a:schemeClr val="accent1">
                  <a:lumMod val="40000"/>
                  <a:lumOff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𝐴</m:t>
                          </m:r>
                        </m:e>
                        <m:sub>
                          <m:r>
                            <a:rPr lang="en-US" altLang="zh-CN" b="0" i="1" smtClean="0">
                              <a:solidFill>
                                <a:srgbClr val="C00000"/>
                              </a:solidFill>
                              <a:latin typeface="Cambria Math" panose="02040503050406030204" pitchFamily="18" charset="0"/>
                            </a:rPr>
                            <m:t>3</m:t>
                          </m:r>
                        </m:sub>
                      </m:sSub>
                      <m:d>
                        <m:dPr>
                          <m:begChr m:val="["/>
                          <m:endChr m:val="]"/>
                          <m:ctrlPr>
                            <a:rPr lang="en-US" altLang="zh-CN" b="0" i="1" smtClean="0">
                              <a:solidFill>
                                <a:srgbClr val="C00000"/>
                              </a:solidFill>
                              <a:latin typeface="Cambria Math" panose="02040503050406030204" pitchFamily="18" charset="0"/>
                            </a:rPr>
                          </m:ctrlPr>
                        </m:dPr>
                        <m:e>
                          <m:r>
                            <a:rPr lang="en-US" altLang="zh-CN" b="0" i="1" smtClean="0">
                              <a:solidFill>
                                <a:srgbClr val="C00000"/>
                              </a:solidFill>
                              <a:latin typeface="Cambria Math" panose="02040503050406030204" pitchFamily="18" charset="0"/>
                            </a:rPr>
                            <m:t>2</m:t>
                          </m:r>
                        </m:e>
                      </m:d>
                      <m:d>
                        <m:dPr>
                          <m:begChr m:val="["/>
                          <m:endChr m:val="]"/>
                          <m:ctrlPr>
                            <a:rPr lang="en-US" altLang="zh-CN" b="0" i="1" smtClean="0">
                              <a:solidFill>
                                <a:srgbClr val="C00000"/>
                              </a:solidFill>
                              <a:latin typeface="Cambria Math" panose="02040503050406030204" pitchFamily="18" charset="0"/>
                            </a:rPr>
                          </m:ctrlPr>
                        </m:dPr>
                        <m:e>
                          <m:r>
                            <a:rPr lang="en-US" altLang="zh-CN" b="0" i="1" smtClean="0">
                              <a:solidFill>
                                <a:srgbClr val="C00000"/>
                              </a:solidFill>
                              <a:latin typeface="Cambria Math" panose="02040503050406030204" pitchFamily="18" charset="0"/>
                            </a:rPr>
                            <m:t>4</m:t>
                          </m:r>
                        </m:e>
                      </m:d>
                      <m:r>
                        <a:rPr lang="en-US" altLang="zh-CN" b="0" i="1" smtClean="0">
                          <a:solidFill>
                            <a:srgbClr val="C00000"/>
                          </a:solidFill>
                          <a:latin typeface="Cambria Math" panose="02040503050406030204" pitchFamily="18" charset="0"/>
                        </a:rPr>
                        <m:t>:</m:t>
                      </m:r>
                      <m:r>
                        <m:rPr>
                          <m:nor/>
                        </m:rPr>
                        <a:rPr lang="en-US" altLang="zh-CN" dirty="0">
                          <a:solidFill>
                            <a:srgbClr val="C00000"/>
                          </a:solidFill>
                        </a:rPr>
                        <m:t>(</m:t>
                      </m:r>
                      <m:r>
                        <m:rPr>
                          <m:nor/>
                        </m:rPr>
                        <a:rPr lang="en-US" altLang="zh-CN" dirty="0">
                          <a:solidFill>
                            <a:srgbClr val="C00000"/>
                          </a:solidFill>
                        </a:rPr>
                        <m:t>V</m:t>
                      </m:r>
                      <m:r>
                        <m:rPr>
                          <m:nor/>
                        </m:rPr>
                        <a:rPr lang="en-US" altLang="zh-CN" baseline="-25000" dirty="0">
                          <a:solidFill>
                            <a:srgbClr val="C00000"/>
                          </a:solidFill>
                        </a:rPr>
                        <m:t>2</m:t>
                      </m:r>
                      <m:r>
                        <m:rPr>
                          <m:nor/>
                        </m:rPr>
                        <a:rPr lang="en-US" altLang="zh-CN" dirty="0">
                          <a:solidFill>
                            <a:srgbClr val="C00000"/>
                          </a:solidFill>
                        </a:rPr>
                        <m:t>,</m:t>
                      </m:r>
                      <m:r>
                        <m:rPr>
                          <m:nor/>
                        </m:rPr>
                        <a:rPr lang="en-US" altLang="zh-CN" dirty="0">
                          <a:solidFill>
                            <a:srgbClr val="C00000"/>
                          </a:solidFill>
                        </a:rPr>
                        <m:t>V</m:t>
                      </m:r>
                      <m:r>
                        <m:rPr>
                          <m:nor/>
                        </m:rPr>
                        <a:rPr lang="en-US" altLang="zh-CN" baseline="-25000" dirty="0">
                          <a:solidFill>
                            <a:srgbClr val="C00000"/>
                          </a:solidFill>
                        </a:rPr>
                        <m:t>0</m:t>
                      </m:r>
                      <m:r>
                        <m:rPr>
                          <m:nor/>
                        </m:rPr>
                        <a:rPr lang="en-US" altLang="zh-CN" dirty="0">
                          <a:solidFill>
                            <a:srgbClr val="C00000"/>
                          </a:solidFill>
                        </a:rPr>
                        <m:t>,</m:t>
                      </m:r>
                      <m:r>
                        <m:rPr>
                          <m:nor/>
                        </m:rPr>
                        <a:rPr lang="en-US" altLang="zh-CN" dirty="0">
                          <a:solidFill>
                            <a:srgbClr val="C00000"/>
                          </a:solidFill>
                        </a:rPr>
                        <m:t>V</m:t>
                      </m:r>
                      <m:r>
                        <m:rPr>
                          <m:nor/>
                        </m:rPr>
                        <a:rPr lang="en-US" altLang="zh-CN" baseline="-25000" dirty="0">
                          <a:solidFill>
                            <a:srgbClr val="C00000"/>
                          </a:solidFill>
                        </a:rPr>
                        <m:t>4</m:t>
                      </m:r>
                      <m:r>
                        <m:rPr>
                          <m:nor/>
                        </m:rPr>
                        <a:rPr lang="en-US" altLang="zh-CN" dirty="0">
                          <a:solidFill>
                            <a:srgbClr val="C00000"/>
                          </a:solidFill>
                        </a:rPr>
                        <m:t>)</m:t>
                      </m:r>
                    </m:oMath>
                  </m:oMathPara>
                </a14:m>
                <a:endParaRPr lang="zh-CN" altLang="en-US" dirty="0">
                  <a:solidFill>
                    <a:srgbClr val="C00000"/>
                  </a:solidFill>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731057" y="3316987"/>
                <a:ext cx="2179699" cy="369332"/>
              </a:xfrm>
              <a:prstGeom prst="rect">
                <a:avLst/>
              </a:prstGeom>
              <a:blipFill rotWithShape="0">
                <a:blip r:embed="rId8" cstate="print"/>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515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Floyd</a:t>
            </a:r>
            <a:r>
              <a:rPr lang="zh-CN" altLang="en-US" dirty="0"/>
              <a:t>算法</a:t>
            </a:r>
            <a:r>
              <a:rPr lang="en-US" altLang="zh-CN" dirty="0"/>
              <a:t>+ </a:t>
            </a:r>
            <a:r>
              <a:rPr lang="zh-CN" altLang="en-US" dirty="0"/>
              <a:t>案例分析</a:t>
            </a:r>
          </a:p>
        </p:txBody>
      </p:sp>
      <mc:AlternateContent xmlns:mc="http://schemas.openxmlformats.org/markup-compatibility/2006" xmlns:a14="http://schemas.microsoft.com/office/drawing/2010/main">
        <mc:Choice Requires="a14">
          <p:sp>
            <p:nvSpPr>
              <p:cNvPr id="4" name="文本框 3"/>
              <p:cNvSpPr txBox="1"/>
              <p:nvPr/>
            </p:nvSpPr>
            <p:spPr>
              <a:xfrm>
                <a:off x="2245570" y="1497920"/>
                <a:ext cx="4585999" cy="461665"/>
              </a:xfrm>
              <a:prstGeom prst="rect">
                <a:avLst/>
              </a:prstGeom>
              <a:solidFill>
                <a:schemeClr val="accent1">
                  <a:lumMod val="40000"/>
                  <a:lumOff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0000FF"/>
                              </a:solidFill>
                              <a:latin typeface="Cambria Math" panose="02040503050406030204" pitchFamily="18" charset="0"/>
                            </a:rPr>
                          </m:ctrlPr>
                        </m:sSubPr>
                        <m:e>
                          <m:r>
                            <a:rPr lang="en-US" altLang="zh-CN" sz="2400" b="0" i="1" smtClean="0">
                              <a:solidFill>
                                <a:srgbClr val="0000FF"/>
                              </a:solidFill>
                              <a:latin typeface="Cambria Math" panose="02040503050406030204" pitchFamily="18" charset="0"/>
                            </a:rPr>
                            <m:t>𝐴</m:t>
                          </m:r>
                        </m:e>
                        <m:sub>
                          <m:r>
                            <a:rPr lang="en-US" altLang="zh-CN" sz="2400" b="0" i="1" smtClean="0">
                              <a:solidFill>
                                <a:srgbClr val="0000FF"/>
                              </a:solidFill>
                              <a:latin typeface="Cambria Math" panose="02040503050406030204" pitchFamily="18" charset="0"/>
                            </a:rPr>
                            <m:t>4</m:t>
                          </m:r>
                        </m:sub>
                      </m:sSub>
                      <m:d>
                        <m:dPr>
                          <m:begChr m:val="["/>
                          <m:endChr m:val="]"/>
                          <m:ctrlPr>
                            <a:rPr lang="en-US" altLang="zh-CN" sz="2400" b="0" i="1" smtClean="0">
                              <a:solidFill>
                                <a:srgbClr val="0000FF"/>
                              </a:solidFill>
                              <a:latin typeface="Cambria Math" panose="02040503050406030204" pitchFamily="18" charset="0"/>
                            </a:rPr>
                          </m:ctrlPr>
                        </m:dPr>
                        <m:e>
                          <m:r>
                            <a:rPr lang="en-US" altLang="zh-CN" sz="2400" b="0" i="1" smtClean="0">
                              <a:solidFill>
                                <a:srgbClr val="0000FF"/>
                              </a:solidFill>
                              <a:latin typeface="Cambria Math" panose="02040503050406030204" pitchFamily="18" charset="0"/>
                            </a:rPr>
                            <m:t>2</m:t>
                          </m:r>
                        </m:e>
                      </m:d>
                      <m:d>
                        <m:dPr>
                          <m:begChr m:val="["/>
                          <m:endChr m:val="]"/>
                          <m:ctrlPr>
                            <a:rPr lang="en-US" altLang="zh-CN" sz="2400" b="0" i="1" smtClean="0">
                              <a:solidFill>
                                <a:srgbClr val="0000FF"/>
                              </a:solidFill>
                              <a:latin typeface="Cambria Math" panose="02040503050406030204" pitchFamily="18" charset="0"/>
                            </a:rPr>
                          </m:ctrlPr>
                        </m:dPr>
                        <m:e>
                          <m:r>
                            <a:rPr lang="en-US" altLang="zh-CN" sz="2400" b="0" i="1" smtClean="0">
                              <a:solidFill>
                                <a:srgbClr val="0000FF"/>
                              </a:solidFill>
                              <a:latin typeface="Cambria Math" panose="02040503050406030204" pitchFamily="18" charset="0"/>
                            </a:rPr>
                            <m:t>4</m:t>
                          </m:r>
                        </m:e>
                      </m:d>
                      <m:r>
                        <a:rPr lang="en-US" altLang="zh-CN" sz="2400" b="0" i="1" smtClean="0">
                          <a:solidFill>
                            <a:srgbClr val="C00000"/>
                          </a:solidFill>
                          <a:latin typeface="Cambria Math" panose="02040503050406030204" pitchFamily="18" charset="0"/>
                        </a:rPr>
                        <m:t>←</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𝐴</m:t>
                          </m:r>
                        </m:e>
                        <m:sub>
                          <m:r>
                            <a:rPr lang="en-US" altLang="zh-CN" sz="2400" b="0" i="1" smtClean="0">
                              <a:solidFill>
                                <a:srgbClr val="C00000"/>
                              </a:solidFill>
                              <a:latin typeface="Cambria Math" panose="02040503050406030204" pitchFamily="18" charset="0"/>
                            </a:rPr>
                            <m:t>3</m:t>
                          </m:r>
                        </m:sub>
                      </m:sSub>
                      <m:r>
                        <a:rPr lang="en-US" altLang="zh-CN" sz="2400" b="0" i="1" smtClean="0">
                          <a:solidFill>
                            <a:srgbClr val="C00000"/>
                          </a:solidFill>
                          <a:latin typeface="Cambria Math" panose="02040503050406030204" pitchFamily="18" charset="0"/>
                        </a:rPr>
                        <m:t>[2][3]+</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𝐴</m:t>
                          </m:r>
                        </m:e>
                        <m:sub>
                          <m:r>
                            <a:rPr lang="en-US" altLang="zh-CN" sz="2400" b="0" i="1" smtClean="0">
                              <a:solidFill>
                                <a:srgbClr val="C00000"/>
                              </a:solidFill>
                              <a:latin typeface="Cambria Math" panose="02040503050406030204" pitchFamily="18" charset="0"/>
                            </a:rPr>
                            <m:t>3</m:t>
                          </m:r>
                        </m:sub>
                      </m:sSub>
                      <m:r>
                        <a:rPr lang="en-US" altLang="zh-CN" sz="2400" b="0" i="1" smtClean="0">
                          <a:solidFill>
                            <a:srgbClr val="C00000"/>
                          </a:solidFill>
                          <a:latin typeface="Cambria Math" panose="02040503050406030204" pitchFamily="18" charset="0"/>
                        </a:rPr>
                        <m:t>[3][4] </m:t>
                      </m:r>
                    </m:oMath>
                  </m:oMathPara>
                </a14:m>
                <a:endParaRPr lang="zh-CN" altLang="en-US" sz="2400" dirty="0">
                  <a:solidFill>
                    <a:srgbClr val="C00000"/>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2245570" y="1497920"/>
                <a:ext cx="4585999" cy="461665"/>
              </a:xfrm>
              <a:prstGeom prst="rect">
                <a:avLst/>
              </a:prstGeom>
              <a:blipFill rotWithShape="0">
                <a:blip r:embed="rId2" cstate="print"/>
                <a:stretch>
                  <a:fillRect b="-21333"/>
                </a:stretch>
              </a:blipFill>
            </p:spPr>
            <p:txBody>
              <a:bodyPr/>
              <a:lstStyle/>
              <a:p>
                <a:r>
                  <a:rPr lang="zh-CN" altLang="en-US">
                    <a:noFill/>
                  </a:rPr>
                  <a:t> </a:t>
                </a:r>
              </a:p>
            </p:txBody>
          </p:sp>
        </mc:Fallback>
      </mc:AlternateContent>
      <p:cxnSp>
        <p:nvCxnSpPr>
          <p:cNvPr id="6" name="直接箭头连接符 5"/>
          <p:cNvCxnSpPr/>
          <p:nvPr/>
        </p:nvCxnSpPr>
        <p:spPr bwMode="auto">
          <a:xfrm flipH="1">
            <a:off x="2866030" y="2006221"/>
            <a:ext cx="1419368" cy="66874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8" name="文本框 7"/>
              <p:cNvSpPr txBox="1"/>
              <p:nvPr/>
            </p:nvSpPr>
            <p:spPr>
              <a:xfrm>
                <a:off x="0" y="2703021"/>
                <a:ext cx="4371197" cy="806503"/>
              </a:xfrm>
              <a:prstGeom prst="rect">
                <a:avLst/>
              </a:prstGeom>
              <a:solidFill>
                <a:schemeClr val="tx1">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𝐴</m:t>
                          </m:r>
                        </m:e>
                        <m:sub>
                          <m:r>
                            <a:rPr lang="en-US" altLang="zh-CN" sz="2400" b="0" i="1" smtClean="0">
                              <a:solidFill>
                                <a:schemeClr val="tx1"/>
                              </a:solidFill>
                              <a:latin typeface="Cambria Math" panose="02040503050406030204" pitchFamily="18" charset="0"/>
                            </a:rPr>
                            <m:t>3</m:t>
                          </m:r>
                        </m:sub>
                      </m:sSub>
                      <m:d>
                        <m:dPr>
                          <m:begChr m:val="["/>
                          <m:endChr m:val="]"/>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2</m:t>
                          </m:r>
                        </m:e>
                      </m:d>
                      <m:d>
                        <m:dPr>
                          <m:begChr m:val="["/>
                          <m:endChr m:val="]"/>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3</m:t>
                          </m:r>
                        </m:e>
                      </m:d>
                      <m:r>
                        <a:rPr lang="en-US" altLang="zh-CN" sz="2400" b="0" i="1" smtClean="0">
                          <a:solidFill>
                            <a:schemeClr val="tx1"/>
                          </a:solidFill>
                          <a:latin typeface="Cambria Math" panose="02040503050406030204" pitchFamily="18" charset="0"/>
                        </a:rPr>
                        <m:t>←</m:t>
                      </m:r>
                      <m:m>
                        <m:mPr>
                          <m:mcs>
                            <m:mc>
                              <m:mcPr>
                                <m:count m:val="1"/>
                                <m:mcJc m:val="center"/>
                              </m:mcPr>
                            </m:mc>
                          </m:mcs>
                          <m:ctrlPr>
                            <a:rPr lang="en-US" altLang="zh-CN" sz="2400" b="0" i="1" smtClean="0">
                              <a:solidFill>
                                <a:schemeClr val="tx1"/>
                              </a:solidFill>
                              <a:latin typeface="Cambria Math" panose="02040503050406030204" pitchFamily="18" charset="0"/>
                            </a:rPr>
                          </m:ctrlPr>
                        </m:mP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[2][</m:t>
                            </m:r>
                            <m:r>
                              <a:rPr lang="en-US" altLang="zh-CN" sz="2400" b="0" i="1" smtClean="0">
                                <a:latin typeface="Cambria Math" panose="02040503050406030204" pitchFamily="18" charset="0"/>
                              </a:rPr>
                              <m:t>3</m:t>
                            </m:r>
                            <m:r>
                              <a:rPr lang="en-US" altLang="zh-CN" sz="2400" i="1">
                                <a:latin typeface="Cambria Math" panose="02040503050406030204" pitchFamily="18" charset="0"/>
                              </a:rPr>
                              <m:t>]</m:t>
                            </m:r>
                          </m:e>
                        </m:m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[2][2]+</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[2][3]</m:t>
                            </m:r>
                          </m:e>
                        </m:mr>
                      </m:m>
                    </m:oMath>
                  </m:oMathPara>
                </a14:m>
                <a:endParaRPr lang="en-US" altLang="zh-CN" sz="2400" b="0" i="1" dirty="0">
                  <a:solidFill>
                    <a:schemeClr val="tx1"/>
                  </a:solidFill>
                  <a:latin typeface="Cambria Math" panose="020405030504060302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0" y="2703021"/>
                <a:ext cx="4371197" cy="806503"/>
              </a:xfrm>
              <a:prstGeom prst="rect">
                <a:avLst/>
              </a:prstGeom>
              <a:blipFill rotWithShape="0">
                <a:blip r:embed="rId3" cstate="print"/>
                <a:stretch>
                  <a:fillRect/>
                </a:stretch>
              </a:blipFill>
            </p:spPr>
            <p:txBody>
              <a:bodyPr/>
              <a:lstStyle/>
              <a:p>
                <a:r>
                  <a:rPr lang="zh-CN" altLang="en-US">
                    <a:noFill/>
                  </a:rPr>
                  <a:t> </a:t>
                </a:r>
              </a:p>
            </p:txBody>
          </p:sp>
        </mc:Fallback>
      </mc:AlternateContent>
      <p:cxnSp>
        <p:nvCxnSpPr>
          <p:cNvPr id="9" name="直接箭头连接符 8"/>
          <p:cNvCxnSpPr/>
          <p:nvPr/>
        </p:nvCxnSpPr>
        <p:spPr bwMode="auto">
          <a:xfrm>
            <a:off x="5923128" y="1999397"/>
            <a:ext cx="1296538" cy="645048"/>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7" name="文本框 16"/>
              <p:cNvSpPr txBox="1"/>
              <p:nvPr/>
            </p:nvSpPr>
            <p:spPr>
              <a:xfrm>
                <a:off x="4602885" y="2676246"/>
                <a:ext cx="4541115" cy="806503"/>
              </a:xfrm>
              <a:prstGeom prst="rect">
                <a:avLst/>
              </a:prstGeom>
              <a:solidFill>
                <a:schemeClr val="accent2">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𝐴</m:t>
                          </m:r>
                        </m:e>
                        <m:sub>
                          <m:r>
                            <a:rPr lang="en-US" altLang="zh-CN" sz="2400" b="0" i="1" smtClean="0">
                              <a:solidFill>
                                <a:schemeClr val="tx1"/>
                              </a:solidFill>
                              <a:latin typeface="Cambria Math" panose="02040503050406030204" pitchFamily="18" charset="0"/>
                            </a:rPr>
                            <m:t>3</m:t>
                          </m:r>
                        </m:sub>
                      </m:sSub>
                      <m:d>
                        <m:dPr>
                          <m:begChr m:val="["/>
                          <m:endChr m:val="]"/>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3</m:t>
                          </m:r>
                        </m:e>
                      </m:d>
                      <m:d>
                        <m:dPr>
                          <m:begChr m:val="["/>
                          <m:endChr m:val="]"/>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4</m:t>
                          </m:r>
                        </m:e>
                      </m:d>
                      <m:r>
                        <a:rPr lang="en-US" altLang="zh-CN" sz="2400" b="0" i="1" smtClean="0">
                          <a:solidFill>
                            <a:schemeClr val="tx1"/>
                          </a:solidFill>
                          <a:latin typeface="Cambria Math" panose="02040503050406030204" pitchFamily="18" charset="0"/>
                        </a:rPr>
                        <m:t>←</m:t>
                      </m:r>
                      <m:m>
                        <m:mPr>
                          <m:mcs>
                            <m:mc>
                              <m:mcPr>
                                <m:count m:val="1"/>
                                <m:mcJc m:val="center"/>
                              </m:mcPr>
                            </m:mc>
                          </m:mcs>
                          <m:ctrlPr>
                            <a:rPr lang="en-US" altLang="zh-CN" sz="2400" b="0" i="1" smtClean="0">
                              <a:solidFill>
                                <a:schemeClr val="tx1"/>
                              </a:solidFill>
                              <a:latin typeface="Cambria Math" panose="02040503050406030204" pitchFamily="18" charset="0"/>
                            </a:rPr>
                          </m:ctrlPr>
                        </m:mP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[3][</m:t>
                            </m:r>
                            <m:r>
                              <a:rPr lang="en-US" altLang="zh-CN" sz="2400" b="0" i="1" smtClean="0">
                                <a:latin typeface="Cambria Math" panose="02040503050406030204" pitchFamily="18" charset="0"/>
                              </a:rPr>
                              <m:t>4</m:t>
                            </m:r>
                            <m:r>
                              <a:rPr lang="en-US" altLang="zh-CN" sz="2400" i="1">
                                <a:latin typeface="Cambria Math" panose="02040503050406030204" pitchFamily="18" charset="0"/>
                              </a:rPr>
                              <m:t>]</m:t>
                            </m:r>
                          </m:e>
                        </m:m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r>
                              <a:rPr lang="en-US" altLang="zh-CN" sz="2400" b="0" i="1" smtClean="0">
                                <a:latin typeface="Cambria Math" panose="02040503050406030204" pitchFamily="18" charset="0"/>
                              </a:rPr>
                              <m:t>3</m:t>
                            </m:r>
                            <m:r>
                              <a:rPr lang="en-US" altLang="zh-CN" sz="2400" i="1">
                                <a:latin typeface="Cambria Math" panose="02040503050406030204" pitchFamily="18" charset="0"/>
                              </a:rPr>
                              <m:t>][</m:t>
                            </m:r>
                            <m:r>
                              <a:rPr lang="en-US" altLang="zh-CN" sz="2400" b="0" i="1" smtClean="0">
                                <a:latin typeface="Cambria Math" panose="02040503050406030204" pitchFamily="18" charset="0"/>
                              </a:rPr>
                              <m:t>2</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r>
                              <a:rPr lang="en-US" altLang="zh-CN" sz="2400" b="0" i="1" smtClean="0">
                                <a:latin typeface="Cambria Math" panose="02040503050406030204" pitchFamily="18" charset="0"/>
                              </a:rPr>
                              <m:t>2</m:t>
                            </m:r>
                            <m:r>
                              <a:rPr lang="en-US" altLang="zh-CN" sz="2400" i="1">
                                <a:latin typeface="Cambria Math" panose="02040503050406030204" pitchFamily="18" charset="0"/>
                              </a:rPr>
                              <m:t>][4] </m:t>
                            </m:r>
                            <m:r>
                              <m:rPr>
                                <m:nor/>
                              </m:rPr>
                              <a:rPr lang="zh-CN" altLang="en-US" sz="2400" dirty="0"/>
                              <m:t> </m:t>
                            </m:r>
                          </m:e>
                        </m:mr>
                      </m:m>
                    </m:oMath>
                  </m:oMathPara>
                </a14:m>
                <a:endParaRPr lang="zh-CN" altLang="en-US" sz="2400" dirty="0">
                  <a:solidFill>
                    <a:schemeClr val="tx1"/>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4602885" y="2676246"/>
                <a:ext cx="4541115" cy="806503"/>
              </a:xfrm>
              <a:prstGeom prst="rect">
                <a:avLst/>
              </a:prstGeom>
              <a:blipFill rotWithShape="0">
                <a:blip r:embed="rId4" cstate="print"/>
                <a:stretch>
                  <a:fillRect/>
                </a:stretch>
              </a:blipFill>
            </p:spPr>
            <p:txBody>
              <a:bodyPr/>
              <a:lstStyle/>
              <a:p>
                <a:r>
                  <a:rPr lang="zh-CN" altLang="en-US">
                    <a:noFill/>
                  </a:rPr>
                  <a:t> </a:t>
                </a:r>
              </a:p>
            </p:txBody>
          </p:sp>
        </mc:Fallback>
      </mc:AlternateContent>
      <p:cxnSp>
        <p:nvCxnSpPr>
          <p:cNvPr id="20" name="直接箭头连接符 19"/>
          <p:cNvCxnSpPr/>
          <p:nvPr/>
        </p:nvCxnSpPr>
        <p:spPr bwMode="auto">
          <a:xfrm flipH="1">
            <a:off x="5482167" y="3529461"/>
            <a:ext cx="1419368" cy="668740"/>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p:cNvCxnSpPr/>
          <p:nvPr/>
        </p:nvCxnSpPr>
        <p:spPr bwMode="auto">
          <a:xfrm>
            <a:off x="7196131" y="5059138"/>
            <a:ext cx="1010570" cy="544611"/>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2" name="文本框 21"/>
              <p:cNvSpPr txBox="1"/>
              <p:nvPr/>
            </p:nvSpPr>
            <p:spPr>
              <a:xfrm>
                <a:off x="3737529" y="4250390"/>
                <a:ext cx="4469172" cy="808748"/>
              </a:xfrm>
              <a:prstGeom prst="rect">
                <a:avLst/>
              </a:prstGeom>
              <a:solidFill>
                <a:schemeClr val="accent2">
                  <a:lumMod val="20000"/>
                  <a:lumOff val="80000"/>
                </a:schemeClr>
              </a:solidFill>
            </p:spPr>
            <p:txBody>
              <a:bodyPr wrap="none" rtlCol="0">
                <a:spAutoFit/>
              </a:bodyPr>
              <a:lstStyle>
                <a:defPPr>
                  <a:defRPr lang="zh-CN"/>
                </a:defPPr>
                <a:lvl1pPr>
                  <a:defRPr sz="240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𝐴</m:t>
                          </m:r>
                        </m:e>
                        <m:sub>
                          <m:r>
                            <a:rPr lang="en-US" altLang="zh-CN">
                              <a:latin typeface="Cambria Math" panose="02040503050406030204" pitchFamily="18" charset="0"/>
                            </a:rPr>
                            <m:t>2</m:t>
                          </m:r>
                        </m:sub>
                      </m:sSub>
                      <m:d>
                        <m:dPr>
                          <m:begChr m:val="["/>
                          <m:endChr m:val="]"/>
                          <m:ctrlPr>
                            <a:rPr lang="en-US" altLang="zh-CN" i="1">
                              <a:latin typeface="Cambria Math" panose="02040503050406030204" pitchFamily="18" charset="0"/>
                            </a:rPr>
                          </m:ctrlPr>
                        </m:dPr>
                        <m:e>
                          <m:r>
                            <a:rPr lang="en-US" altLang="zh-CN">
                              <a:latin typeface="Cambria Math" panose="02040503050406030204" pitchFamily="18" charset="0"/>
                            </a:rPr>
                            <m:t>3</m:t>
                          </m:r>
                        </m:e>
                      </m:d>
                      <m:d>
                        <m:dPr>
                          <m:begChr m:val="["/>
                          <m:endChr m:val="]"/>
                          <m:ctrlPr>
                            <a:rPr lang="en-US" altLang="zh-CN" i="1">
                              <a:latin typeface="Cambria Math" panose="02040503050406030204" pitchFamily="18" charset="0"/>
                            </a:rPr>
                          </m:ctrlPr>
                        </m:dPr>
                        <m:e>
                          <m:r>
                            <a:rPr lang="en-US" altLang="zh-CN">
                              <a:latin typeface="Cambria Math" panose="02040503050406030204" pitchFamily="18" charset="0"/>
                            </a:rPr>
                            <m:t>2</m:t>
                          </m:r>
                        </m:e>
                      </m:d>
                      <m:r>
                        <a:rPr lang="en-US" altLang="zh-CN">
                          <a:latin typeface="Cambria Math" panose="02040503050406030204" pitchFamily="18" charset="0"/>
                        </a:rPr>
                        <m:t>←</m:t>
                      </m:r>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a:latin typeface="Cambria Math" panose="02040503050406030204" pitchFamily="18" charset="0"/>
                                  </a:rPr>
                                  <m:t>𝐴</m:t>
                                </m:r>
                              </m:e>
                              <m:sub>
                                <m:r>
                                  <a:rPr lang="en-US" altLang="zh-CN">
                                    <a:latin typeface="Cambria Math" panose="02040503050406030204" pitchFamily="18" charset="0"/>
                                  </a:rPr>
                                  <m:t>1</m:t>
                                </m:r>
                              </m:sub>
                            </m:sSub>
                            <m:r>
                              <a:rPr lang="en-US" altLang="zh-CN">
                                <a:latin typeface="Cambria Math" panose="02040503050406030204" pitchFamily="18" charset="0"/>
                              </a:rPr>
                              <m:t>[3][2]</m:t>
                            </m:r>
                          </m:e>
                        </m:mr>
                        <m:mr>
                          <m:e>
                            <m:sSub>
                              <m:sSubPr>
                                <m:ctrlPr>
                                  <a:rPr lang="en-US" altLang="zh-CN" i="1">
                                    <a:latin typeface="Cambria Math" panose="02040503050406030204" pitchFamily="18" charset="0"/>
                                  </a:rPr>
                                </m:ctrlPr>
                              </m:sSubPr>
                              <m:e>
                                <m:r>
                                  <a:rPr lang="en-US" altLang="zh-CN">
                                    <a:latin typeface="Cambria Math" panose="02040503050406030204" pitchFamily="18" charset="0"/>
                                  </a:rPr>
                                  <m:t>𝐴</m:t>
                                </m:r>
                              </m:e>
                              <m:sub>
                                <m:r>
                                  <a:rPr lang="en-US" altLang="zh-CN">
                                    <a:latin typeface="Cambria Math" panose="02040503050406030204" pitchFamily="18" charset="0"/>
                                  </a:rPr>
                                  <m:t>1</m:t>
                                </m:r>
                              </m:sub>
                            </m:sSub>
                            <m:r>
                              <a:rPr lang="en-US" altLang="zh-CN">
                                <a:latin typeface="Cambria Math" panose="02040503050406030204" pitchFamily="18" charset="0"/>
                              </a:rPr>
                              <m:t>[3][1]+</m:t>
                            </m:r>
                            <m:sSub>
                              <m:sSubPr>
                                <m:ctrlPr>
                                  <a:rPr lang="en-US" altLang="zh-CN" i="1">
                                    <a:latin typeface="Cambria Math" panose="02040503050406030204" pitchFamily="18" charset="0"/>
                                  </a:rPr>
                                </m:ctrlPr>
                              </m:sSubPr>
                              <m:e>
                                <m:r>
                                  <a:rPr lang="en-US" altLang="zh-CN">
                                    <a:latin typeface="Cambria Math" panose="02040503050406030204" pitchFamily="18" charset="0"/>
                                  </a:rPr>
                                  <m:t>𝐴</m:t>
                                </m:r>
                              </m:e>
                              <m:sub>
                                <m:r>
                                  <a:rPr lang="en-US" altLang="zh-CN">
                                    <a:latin typeface="Cambria Math" panose="02040503050406030204" pitchFamily="18" charset="0"/>
                                  </a:rPr>
                                  <m:t>1</m:t>
                                </m:r>
                              </m:sub>
                            </m:sSub>
                            <m:r>
                              <a:rPr lang="en-US" altLang="zh-CN">
                                <a:latin typeface="Cambria Math" panose="02040503050406030204" pitchFamily="18" charset="0"/>
                              </a:rPr>
                              <m:t>[1][2]</m:t>
                            </m:r>
                          </m:e>
                        </m:mr>
                      </m:m>
                    </m:oMath>
                  </m:oMathPara>
                </a14:m>
                <a:endParaRPr lang="en-US" altLang="zh-CN" dirty="0"/>
              </a:p>
            </p:txBody>
          </p:sp>
        </mc:Choice>
        <mc:Fallback xmlns="">
          <p:sp>
            <p:nvSpPr>
              <p:cNvPr id="22" name="文本框 21"/>
              <p:cNvSpPr txBox="1">
                <a:spLocks noRot="1" noChangeAspect="1" noMove="1" noResize="1" noEditPoints="1" noAdjustHandles="1" noChangeArrowheads="1" noChangeShapeType="1" noTextEdit="1"/>
              </p:cNvSpPr>
              <p:nvPr/>
            </p:nvSpPr>
            <p:spPr>
              <a:xfrm>
                <a:off x="3737529" y="4250390"/>
                <a:ext cx="4469172" cy="808748"/>
              </a:xfrm>
              <a:prstGeom prst="rect">
                <a:avLst/>
              </a:prstGeom>
              <a:blipFill rotWithShape="0">
                <a:blip r:embed="rId5" cstate="print"/>
                <a:stretch>
                  <a:fillRect/>
                </a:stretch>
              </a:blipFill>
            </p:spPr>
            <p:txBody>
              <a:bodyPr/>
              <a:lstStyle/>
              <a:p>
                <a:r>
                  <a:rPr lang="zh-CN" altLang="en-US">
                    <a:noFill/>
                  </a:rPr>
                  <a:t> </a:t>
                </a:r>
              </a:p>
            </p:txBody>
          </p:sp>
        </mc:Fallback>
      </mc:AlternateContent>
      <p:cxnSp>
        <p:nvCxnSpPr>
          <p:cNvPr id="23" name="直接箭头连接符 22"/>
          <p:cNvCxnSpPr/>
          <p:nvPr/>
        </p:nvCxnSpPr>
        <p:spPr bwMode="auto">
          <a:xfrm flipH="1">
            <a:off x="3179928" y="5059138"/>
            <a:ext cx="2855585" cy="544611"/>
          </a:xfrm>
          <a:prstGeom prst="straightConnector1">
            <a:avLst/>
          </a:prstGeom>
          <a:solidFill>
            <a:schemeClr val="accent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5" name="文本框 24"/>
              <p:cNvSpPr txBox="1"/>
              <p:nvPr/>
            </p:nvSpPr>
            <p:spPr>
              <a:xfrm>
                <a:off x="59971" y="5682503"/>
                <a:ext cx="4462054" cy="808748"/>
              </a:xfrm>
              <a:prstGeom prst="rect">
                <a:avLst/>
              </a:prstGeom>
              <a:solidFill>
                <a:schemeClr val="accent2">
                  <a:lumMod val="20000"/>
                  <a:lumOff val="80000"/>
                </a:schemeClr>
              </a:solidFill>
            </p:spPr>
            <p:txBody>
              <a:bodyPr wrap="none" rtlCol="0">
                <a:spAutoFit/>
              </a:bodyPr>
              <a:lstStyle>
                <a:defPPr>
                  <a:defRPr lang="zh-CN"/>
                </a:defPPr>
                <a:lvl1pPr>
                  <a:defRPr sz="240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𝐴</m:t>
                          </m:r>
                        </m:e>
                        <m:sub>
                          <m:r>
                            <a:rPr lang="en-US" altLang="zh-CN">
                              <a:latin typeface="Cambria Math" panose="02040503050406030204" pitchFamily="18" charset="0"/>
                            </a:rPr>
                            <m:t>1</m:t>
                          </m:r>
                        </m:sub>
                      </m:sSub>
                      <m:d>
                        <m:dPr>
                          <m:begChr m:val="["/>
                          <m:endChr m:val="]"/>
                          <m:ctrlPr>
                            <a:rPr lang="en-US" altLang="zh-CN" i="1">
                              <a:latin typeface="Cambria Math" panose="02040503050406030204" pitchFamily="18" charset="0"/>
                            </a:rPr>
                          </m:ctrlPr>
                        </m:dPr>
                        <m:e>
                          <m:r>
                            <a:rPr lang="en-US" altLang="zh-CN">
                              <a:latin typeface="Cambria Math" panose="02040503050406030204" pitchFamily="18" charset="0"/>
                            </a:rPr>
                            <m:t>3</m:t>
                          </m:r>
                        </m:e>
                      </m:d>
                      <m:d>
                        <m:dPr>
                          <m:begChr m:val="["/>
                          <m:endChr m:val="]"/>
                          <m:ctrlPr>
                            <a:rPr lang="en-US" altLang="zh-CN" i="1">
                              <a:latin typeface="Cambria Math" panose="02040503050406030204" pitchFamily="18" charset="0"/>
                            </a:rPr>
                          </m:ctrlPr>
                        </m:dPr>
                        <m:e>
                          <m:r>
                            <a:rPr lang="en-US" altLang="zh-CN">
                              <a:latin typeface="Cambria Math" panose="02040503050406030204" pitchFamily="18" charset="0"/>
                            </a:rPr>
                            <m:t>1</m:t>
                          </m:r>
                        </m:e>
                      </m:d>
                      <m:r>
                        <a:rPr lang="en-US" altLang="zh-CN">
                          <a:latin typeface="Cambria Math" panose="02040503050406030204" pitchFamily="18" charset="0"/>
                        </a:rPr>
                        <m:t>←</m:t>
                      </m:r>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a:latin typeface="Cambria Math" panose="02040503050406030204" pitchFamily="18" charset="0"/>
                                  </a:rPr>
                                  <m:t>𝐴</m:t>
                                </m:r>
                              </m:e>
                              <m:sub>
                                <m:r>
                                  <a:rPr lang="en-US" altLang="zh-CN">
                                    <a:latin typeface="Cambria Math" panose="02040503050406030204" pitchFamily="18" charset="0"/>
                                  </a:rPr>
                                  <m:t>0</m:t>
                                </m:r>
                              </m:sub>
                            </m:sSub>
                            <m:r>
                              <a:rPr lang="en-US" altLang="zh-CN">
                                <a:latin typeface="Cambria Math" panose="02040503050406030204" pitchFamily="18" charset="0"/>
                              </a:rPr>
                              <m:t>[3][1]</m:t>
                            </m:r>
                          </m:e>
                        </m:mr>
                        <m:mr>
                          <m:e>
                            <m:sSub>
                              <m:sSubPr>
                                <m:ctrlPr>
                                  <a:rPr lang="en-US" altLang="zh-CN" i="1">
                                    <a:latin typeface="Cambria Math" panose="02040503050406030204" pitchFamily="18" charset="0"/>
                                  </a:rPr>
                                </m:ctrlPr>
                              </m:sSubPr>
                              <m:e>
                                <m:r>
                                  <a:rPr lang="en-US" altLang="zh-CN">
                                    <a:latin typeface="Cambria Math" panose="02040503050406030204" pitchFamily="18" charset="0"/>
                                  </a:rPr>
                                  <m:t>𝐴</m:t>
                                </m:r>
                              </m:e>
                              <m:sub>
                                <m:r>
                                  <a:rPr lang="en-US" altLang="zh-CN">
                                    <a:latin typeface="Cambria Math" panose="02040503050406030204" pitchFamily="18" charset="0"/>
                                  </a:rPr>
                                  <m:t>0</m:t>
                                </m:r>
                              </m:sub>
                            </m:sSub>
                            <m:r>
                              <a:rPr lang="en-US" altLang="zh-CN">
                                <a:latin typeface="Cambria Math" panose="02040503050406030204" pitchFamily="18" charset="0"/>
                              </a:rPr>
                              <m:t>[3][0]+</m:t>
                            </m:r>
                            <m:sSub>
                              <m:sSubPr>
                                <m:ctrlPr>
                                  <a:rPr lang="en-US" altLang="zh-CN" i="1">
                                    <a:latin typeface="Cambria Math" panose="02040503050406030204" pitchFamily="18" charset="0"/>
                                  </a:rPr>
                                </m:ctrlPr>
                              </m:sSubPr>
                              <m:e>
                                <m:r>
                                  <a:rPr lang="en-US" altLang="zh-CN">
                                    <a:latin typeface="Cambria Math" panose="02040503050406030204" pitchFamily="18" charset="0"/>
                                  </a:rPr>
                                  <m:t>𝐴</m:t>
                                </m:r>
                              </m:e>
                              <m:sub>
                                <m:r>
                                  <a:rPr lang="en-US" altLang="zh-CN">
                                    <a:latin typeface="Cambria Math" panose="02040503050406030204" pitchFamily="18" charset="0"/>
                                  </a:rPr>
                                  <m:t>0</m:t>
                                </m:r>
                              </m:sub>
                            </m:sSub>
                            <m:r>
                              <a:rPr lang="en-US" altLang="zh-CN">
                                <a:latin typeface="Cambria Math" panose="02040503050406030204" pitchFamily="18" charset="0"/>
                              </a:rPr>
                              <m:t>[0][1]</m:t>
                            </m:r>
                          </m:e>
                        </m:mr>
                      </m:m>
                    </m:oMath>
                  </m:oMathPara>
                </a14:m>
                <a:endParaRPr lang="en-US" altLang="zh-CN" dirty="0"/>
              </a:p>
            </p:txBody>
          </p:sp>
        </mc:Choice>
        <mc:Fallback xmlns="">
          <p:sp>
            <p:nvSpPr>
              <p:cNvPr id="25" name="文本框 24"/>
              <p:cNvSpPr txBox="1">
                <a:spLocks noRot="1" noChangeAspect="1" noMove="1" noResize="1" noEditPoints="1" noAdjustHandles="1" noChangeArrowheads="1" noChangeShapeType="1" noTextEdit="1"/>
              </p:cNvSpPr>
              <p:nvPr/>
            </p:nvSpPr>
            <p:spPr>
              <a:xfrm>
                <a:off x="59971" y="5682503"/>
                <a:ext cx="4462054" cy="808748"/>
              </a:xfrm>
              <a:prstGeom prst="rect">
                <a:avLst/>
              </a:prstGeom>
              <a:blipFill rotWithShape="0">
                <a:blip r:embed="rId6"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4554731" y="5682503"/>
                <a:ext cx="4462054" cy="808748"/>
              </a:xfrm>
              <a:prstGeom prst="rect">
                <a:avLst/>
              </a:prstGeom>
              <a:solidFill>
                <a:schemeClr val="accent2">
                  <a:lumMod val="20000"/>
                  <a:lumOff val="80000"/>
                </a:schemeClr>
              </a:solidFill>
            </p:spPr>
            <p:txBody>
              <a:bodyPr wrap="none" rtlCol="0">
                <a:spAutoFit/>
              </a:bodyPr>
              <a:lstStyle>
                <a:defPPr>
                  <a:defRPr lang="zh-CN"/>
                </a:defPPr>
                <a:lvl1pPr>
                  <a:defRPr sz="240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𝐴</m:t>
                          </m:r>
                        </m:e>
                        <m:sub>
                          <m:r>
                            <a:rPr lang="en-US" altLang="zh-CN">
                              <a:latin typeface="Cambria Math" panose="02040503050406030204" pitchFamily="18" charset="0"/>
                            </a:rPr>
                            <m:t>1</m:t>
                          </m:r>
                        </m:sub>
                      </m:sSub>
                      <m:d>
                        <m:dPr>
                          <m:begChr m:val="["/>
                          <m:endChr m:val="]"/>
                          <m:ctrlPr>
                            <a:rPr lang="en-US" altLang="zh-CN" i="1">
                              <a:latin typeface="Cambria Math" panose="02040503050406030204" pitchFamily="18" charset="0"/>
                            </a:rPr>
                          </m:ctrlPr>
                        </m:dPr>
                        <m:e>
                          <m:r>
                            <a:rPr lang="en-US" altLang="zh-CN">
                              <a:latin typeface="Cambria Math" panose="02040503050406030204" pitchFamily="18" charset="0"/>
                            </a:rPr>
                            <m:t>1</m:t>
                          </m:r>
                        </m:e>
                      </m:d>
                      <m:d>
                        <m:dPr>
                          <m:begChr m:val="["/>
                          <m:endChr m:val="]"/>
                          <m:ctrlPr>
                            <a:rPr lang="en-US" altLang="zh-CN" i="1">
                              <a:latin typeface="Cambria Math" panose="02040503050406030204" pitchFamily="18" charset="0"/>
                            </a:rPr>
                          </m:ctrlPr>
                        </m:dPr>
                        <m:e>
                          <m:r>
                            <a:rPr lang="en-US" altLang="zh-CN">
                              <a:latin typeface="Cambria Math" panose="02040503050406030204" pitchFamily="18" charset="0"/>
                            </a:rPr>
                            <m:t>2</m:t>
                          </m:r>
                        </m:e>
                      </m:d>
                      <m:r>
                        <a:rPr lang="en-US" altLang="zh-CN">
                          <a:latin typeface="Cambria Math" panose="02040503050406030204" pitchFamily="18" charset="0"/>
                        </a:rPr>
                        <m:t>←</m:t>
                      </m:r>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a:latin typeface="Cambria Math" panose="02040503050406030204" pitchFamily="18" charset="0"/>
                                  </a:rPr>
                                  <m:t>𝐴</m:t>
                                </m:r>
                              </m:e>
                              <m:sub>
                                <m:r>
                                  <a:rPr lang="en-US" altLang="zh-CN">
                                    <a:latin typeface="Cambria Math" panose="02040503050406030204" pitchFamily="18" charset="0"/>
                                  </a:rPr>
                                  <m:t>0</m:t>
                                </m:r>
                              </m:sub>
                            </m:sSub>
                            <m:r>
                              <a:rPr lang="en-US" altLang="zh-CN">
                                <a:latin typeface="Cambria Math" panose="02040503050406030204" pitchFamily="18" charset="0"/>
                              </a:rPr>
                              <m:t>[1][2]</m:t>
                            </m:r>
                          </m:e>
                        </m:mr>
                        <m:mr>
                          <m:e>
                            <m:sSub>
                              <m:sSubPr>
                                <m:ctrlPr>
                                  <a:rPr lang="en-US" altLang="zh-CN" i="1">
                                    <a:latin typeface="Cambria Math" panose="02040503050406030204" pitchFamily="18" charset="0"/>
                                  </a:rPr>
                                </m:ctrlPr>
                              </m:sSubPr>
                              <m:e>
                                <m:r>
                                  <a:rPr lang="en-US" altLang="zh-CN">
                                    <a:latin typeface="Cambria Math" panose="02040503050406030204" pitchFamily="18" charset="0"/>
                                  </a:rPr>
                                  <m:t>𝐴</m:t>
                                </m:r>
                              </m:e>
                              <m:sub>
                                <m:r>
                                  <a:rPr lang="en-US" altLang="zh-CN">
                                    <a:latin typeface="Cambria Math" panose="02040503050406030204" pitchFamily="18" charset="0"/>
                                  </a:rPr>
                                  <m:t>0</m:t>
                                </m:r>
                              </m:sub>
                            </m:sSub>
                            <m:r>
                              <a:rPr lang="en-US" altLang="zh-CN">
                                <a:latin typeface="Cambria Math" panose="02040503050406030204" pitchFamily="18" charset="0"/>
                              </a:rPr>
                              <m:t>[1][0]+</m:t>
                            </m:r>
                            <m:sSub>
                              <m:sSubPr>
                                <m:ctrlPr>
                                  <a:rPr lang="en-US" altLang="zh-CN" i="1">
                                    <a:latin typeface="Cambria Math" panose="02040503050406030204" pitchFamily="18" charset="0"/>
                                  </a:rPr>
                                </m:ctrlPr>
                              </m:sSubPr>
                              <m:e>
                                <m:r>
                                  <a:rPr lang="en-US" altLang="zh-CN">
                                    <a:latin typeface="Cambria Math" panose="02040503050406030204" pitchFamily="18" charset="0"/>
                                  </a:rPr>
                                  <m:t>𝐴</m:t>
                                </m:r>
                              </m:e>
                              <m:sub>
                                <m:r>
                                  <a:rPr lang="en-US" altLang="zh-CN">
                                    <a:latin typeface="Cambria Math" panose="02040503050406030204" pitchFamily="18" charset="0"/>
                                  </a:rPr>
                                  <m:t>0</m:t>
                                </m:r>
                              </m:sub>
                            </m:sSub>
                            <m:r>
                              <a:rPr lang="en-US" altLang="zh-CN">
                                <a:latin typeface="Cambria Math" panose="02040503050406030204" pitchFamily="18" charset="0"/>
                              </a:rPr>
                              <m:t>[0][2]</m:t>
                            </m:r>
                          </m:e>
                        </m:mr>
                      </m:m>
                    </m:oMath>
                  </m:oMathPara>
                </a14:m>
                <a:endParaRPr lang="en-US" altLang="zh-CN" dirty="0"/>
              </a:p>
            </p:txBody>
          </p:sp>
        </mc:Choice>
        <mc:Fallback xmlns="">
          <p:sp>
            <p:nvSpPr>
              <p:cNvPr id="26" name="文本框 25"/>
              <p:cNvSpPr txBox="1">
                <a:spLocks noRot="1" noChangeAspect="1" noMove="1" noResize="1" noEditPoints="1" noAdjustHandles="1" noChangeArrowheads="1" noChangeShapeType="1" noTextEdit="1"/>
              </p:cNvSpPr>
              <p:nvPr/>
            </p:nvSpPr>
            <p:spPr>
              <a:xfrm>
                <a:off x="4554731" y="5682503"/>
                <a:ext cx="4462054" cy="808748"/>
              </a:xfrm>
              <a:prstGeom prst="rect">
                <a:avLst/>
              </a:prstGeom>
              <a:blipFill rotWithShape="0">
                <a:blip r:embed="rId7" cstate="print"/>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872521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Floyd</a:t>
            </a:r>
            <a:r>
              <a:rPr lang="zh-CN" altLang="en-US" dirty="0"/>
              <a:t>算法</a:t>
            </a:r>
            <a:r>
              <a:rPr lang="en-US" altLang="zh-CN" dirty="0"/>
              <a:t>+ </a:t>
            </a:r>
            <a:r>
              <a:rPr lang="zh-CN" altLang="en-US" dirty="0"/>
              <a:t>案例分析</a:t>
            </a:r>
          </a:p>
        </p:txBody>
      </p:sp>
      <p:cxnSp>
        <p:nvCxnSpPr>
          <p:cNvPr id="4" name="直接连接符 3"/>
          <p:cNvCxnSpPr/>
          <p:nvPr/>
        </p:nvCxnSpPr>
        <p:spPr bwMode="auto">
          <a:xfrm flipV="1">
            <a:off x="0" y="3766782"/>
            <a:ext cx="9144000" cy="122830"/>
          </a:xfrm>
          <a:prstGeom prst="line">
            <a:avLst/>
          </a:prstGeom>
          <a:solidFill>
            <a:schemeClr val="accent1"/>
          </a:solidFill>
          <a:ln w="38100" cap="flat" cmpd="sng" algn="ctr">
            <a:solidFill>
              <a:srgbClr val="1B10FC"/>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 name="文本框 4"/>
              <p:cNvSpPr txBox="1"/>
              <p:nvPr/>
            </p:nvSpPr>
            <p:spPr>
              <a:xfrm>
                <a:off x="879744" y="4596289"/>
                <a:ext cx="3103414" cy="15746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45</m:t>
                                      </m:r>
                                    </m:e>
                                  </m:mr>
                                  <m:mr>
                                    <m:e>
                                      <m:r>
                                        <a:rPr lang="en-US" altLang="zh-CN" b="0" i="1" smtClean="0">
                                          <a:latin typeface="Cambria Math" panose="02040503050406030204" pitchFamily="18" charset="0"/>
                                          <a:ea typeface="Cambria Math" panose="02040503050406030204" pitchFamily="18" charset="0"/>
                                        </a:rPr>
                                        <m:t>35</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25</m:t>
                                      </m:r>
                                    </m:e>
                                  </m:mr>
                                  <m:mr>
                                    <m:e>
                                      <m:r>
                                        <a:rPr lang="en-US" altLang="zh-CN" b="0" i="1" smtClean="0">
                                          <a:latin typeface="Cambria Math" panose="02040503050406030204" pitchFamily="18" charset="0"/>
                                        </a:rPr>
                                        <m:t>15</m:t>
                                      </m:r>
                                    </m:e>
                                    <m:e>
                                      <m:r>
                                        <a:rPr lang="en-US" altLang="zh-CN" b="0" i="1" smtClean="0">
                                          <a:latin typeface="Cambria Math" panose="02040503050406030204" pitchFamily="18" charset="0"/>
                                          <a:ea typeface="Cambria Math" panose="02040503050406030204" pitchFamily="18" charset="0"/>
                                        </a:rPr>
                                        <m:t>30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5</m:t>
                                      </m:r>
                                    </m:e>
                                    <m:e>
                                      <m:r>
                                        <a:rPr lang="en-US" altLang="zh-CN" b="0" i="1" smtClean="0">
                                          <a:latin typeface="Cambria Math" panose="02040503050406030204" pitchFamily="18" charset="0"/>
                                          <a:ea typeface="Cambria Math" panose="02040503050406030204" pitchFamily="18" charset="0"/>
                                        </a:rPr>
                                        <m:t>49</m:t>
                                      </m:r>
                                    </m:e>
                                  </m:mr>
                                  <m:mr>
                                    <m:e>
                                      <m:r>
                                        <a:rPr lang="en-US" altLang="zh-CN" b="0" i="1" smtClean="0">
                                          <a:latin typeface="Cambria Math" panose="02040503050406030204" pitchFamily="18" charset="0"/>
                                        </a:rPr>
                                        <m:t>5</m:t>
                                      </m:r>
                                    </m:e>
                                    <m:e>
                                      <m:r>
                                        <a:rPr lang="en-US" altLang="zh-CN" b="0" i="1" smtClean="0">
                                          <a:latin typeface="Cambria Math" panose="02040503050406030204" pitchFamily="18" charset="0"/>
                                          <a:ea typeface="Cambria Math" panose="02040503050406030204" pitchFamily="18" charset="0"/>
                                        </a:rPr>
                                        <m:t>9</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rPr>
                                        <m:t>0</m:t>
                                      </m:r>
                                    </m:e>
                                    <m:e>
                                      <m:r>
                                        <a:rPr lang="en-US" altLang="zh-CN" b="0" i="1" smtClean="0">
                                          <a:latin typeface="Cambria Math" panose="02040503050406030204" pitchFamily="18" charset="0"/>
                                        </a:rPr>
                                        <m:t>35</m:t>
                                      </m:r>
                                    </m:e>
                                  </m:mr>
                                  <m:mr>
                                    <m:e>
                                      <m:r>
                                        <a:rPr lang="en-US" altLang="zh-CN" b="0" i="1" smtClean="0">
                                          <a:latin typeface="Cambria Math" panose="02040503050406030204" pitchFamily="18" charset="0"/>
                                          <a:ea typeface="Cambria Math" panose="02040503050406030204" pitchFamily="18" charset="0"/>
                                        </a:rPr>
                                        <m:t>55</m:t>
                                      </m:r>
                                    </m:e>
                                    <m:e>
                                      <m:r>
                                        <a:rPr lang="en-US" altLang="zh-CN" b="0" i="1" smtClean="0">
                                          <a:latin typeface="Cambria Math" panose="02040503050406030204" pitchFamily="18" charset="0"/>
                                        </a:rPr>
                                        <m:t>20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15</m:t>
                                      </m:r>
                                    </m:e>
                                  </m:mr>
                                  <m:mr>
                                    <m:e>
                                      <m:r>
                                        <a:rPr lang="en-US" altLang="zh-CN" b="0" i="1" smtClean="0">
                                          <a:latin typeface="Cambria Math" panose="02040503050406030204" pitchFamily="18" charset="0"/>
                                        </a:rPr>
                                        <m:t>35</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44</m:t>
                                      </m:r>
                                    </m:e>
                                  </m:mr>
                                  <m:mr>
                                    <m:e>
                                      <m:r>
                                        <a:rPr lang="en-US" altLang="zh-CN" b="0" i="1" smtClean="0">
                                          <a:latin typeface="Cambria Math" panose="02040503050406030204" pitchFamily="18" charset="0"/>
                                        </a:rPr>
                                        <m:t>25</m:t>
                                      </m:r>
                                    </m:e>
                                    <m:e>
                                      <m:r>
                                        <a:rPr lang="en-US" altLang="zh-CN" b="0" i="1" smtClean="0">
                                          <a:latin typeface="Cambria Math" panose="02040503050406030204" pitchFamily="18" charset="0"/>
                                          <a:ea typeface="Cambria Math" panose="02040503050406030204" pitchFamily="18" charset="0"/>
                                        </a:rPr>
                                        <m:t>29</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8</m:t>
                                      </m:r>
                                      <m:r>
                                        <a:rPr lang="en-US" altLang="zh-CN" b="0" i="1" smtClean="0">
                                          <a:latin typeface="Cambria Math" panose="02040503050406030204" pitchFamily="18" charset="0"/>
                                        </a:rPr>
                                        <m:t>5</m:t>
                                      </m:r>
                                    </m:e>
                                    <m:e>
                                      <m:r>
                                        <a:rPr lang="en-US" altLang="zh-CN" b="0" i="1" smtClean="0">
                                          <a:latin typeface="Cambria Math" panose="02040503050406030204" pitchFamily="18" charset="0"/>
                                        </a:rPr>
                                        <m:t>50</m:t>
                                      </m:r>
                                    </m:e>
                                  </m:mr>
                                  <m:mr>
                                    <m:e>
                                      <m:r>
                                        <a:rPr lang="en-US" altLang="zh-CN" b="0" i="1" smtClean="0">
                                          <a:latin typeface="Cambria Math" panose="02040503050406030204" pitchFamily="18" charset="0"/>
                                        </a:rPr>
                                        <m:t>58</m:t>
                                      </m:r>
                                    </m:e>
                                    <m:e>
                                      <m:r>
                                        <a:rPr lang="en-US" altLang="zh-CN" b="0" i="1" smtClean="0">
                                          <a:latin typeface="Cambria Math" panose="02040503050406030204" pitchFamily="18" charset="0"/>
                                        </a:rPr>
                                        <m:t>23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6</m:t>
                                      </m:r>
                                      <m:r>
                                        <a:rPr lang="en-US" altLang="zh-CN" b="0" i="1" smtClean="0">
                                          <a:latin typeface="Cambria Math" panose="02040503050406030204" pitchFamily="18" charset="0"/>
                                        </a:rPr>
                                        <m:t>5</m:t>
                                      </m:r>
                                    </m:e>
                                    <m:e>
                                      <m:r>
                                        <a:rPr lang="en-US" altLang="zh-CN" b="0" i="1" smtClean="0">
                                          <a:latin typeface="Cambria Math" panose="02040503050406030204" pitchFamily="18" charset="0"/>
                                        </a:rPr>
                                        <m:t>30</m:t>
                                      </m:r>
                                    </m:e>
                                  </m:mr>
                                  <m:mr>
                                    <m:e>
                                      <m:r>
                                        <a:rPr lang="en-US" altLang="zh-CN" b="0" i="1" smtClean="0">
                                          <a:latin typeface="Cambria Math" panose="02040503050406030204" pitchFamily="18" charset="0"/>
                                        </a:rPr>
                                        <m:t>38</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4</m:t>
                                      </m:r>
                                    </m:e>
                                  </m:mr>
                                  <m:mr>
                                    <m:e>
                                      <m:r>
                                        <a:rPr lang="en-US" altLang="zh-CN" b="0" i="1" smtClean="0">
                                          <a:latin typeface="Cambria Math" panose="02040503050406030204" pitchFamily="18" charset="0"/>
                                        </a:rPr>
                                        <m:t>28</m:t>
                                      </m:r>
                                    </m:e>
                                    <m:e>
                                      <m:r>
                                        <a:rPr lang="en-US" altLang="zh-CN" b="0" i="1" smtClean="0">
                                          <a:latin typeface="Cambria Math" panose="02040503050406030204" pitchFamily="18" charset="0"/>
                                        </a:rPr>
                                        <m:t>0</m:t>
                                      </m:r>
                                    </m:e>
                                  </m:mr>
                                </m:m>
                              </m:e>
                            </m:mr>
                          </m:m>
                        </m:e>
                      </m:d>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879744" y="4596289"/>
                <a:ext cx="3103414" cy="1574662"/>
              </a:xfrm>
              <a:prstGeom prst="rect">
                <a:avLst/>
              </a:prstGeom>
              <a:blipFill rotWithShape="0">
                <a:blip r:embed="rId2" cstate="print"/>
                <a:stretch>
                  <a:fillRect/>
                </a:stretch>
              </a:blipFill>
            </p:spPr>
            <p:txBody>
              <a:bodyPr/>
              <a:lstStyle/>
              <a:p>
                <a:r>
                  <a:rPr lang="zh-CN" altLang="en-US">
                    <a:noFill/>
                  </a:rPr>
                  <a:t> </a:t>
                </a:r>
              </a:p>
            </p:txBody>
          </p:sp>
        </mc:Fallback>
      </mc:AlternateContent>
      <p:sp>
        <p:nvSpPr>
          <p:cNvPr id="6" name="文本框 5"/>
          <p:cNvSpPr txBox="1"/>
          <p:nvPr/>
        </p:nvSpPr>
        <p:spPr>
          <a:xfrm>
            <a:off x="321700" y="5223576"/>
            <a:ext cx="575799"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A</a:t>
            </a:r>
            <a:r>
              <a:rPr lang="en-US" altLang="zh-CN" baseline="-25000" dirty="0">
                <a:latin typeface="华文中宋" panose="02010600040101010101" pitchFamily="2" charset="-122"/>
                <a:ea typeface="华文中宋" panose="02010600040101010101" pitchFamily="2" charset="-122"/>
              </a:rPr>
              <a:t>5</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7" name="文本框 6"/>
          <p:cNvSpPr txBox="1"/>
          <p:nvPr/>
        </p:nvSpPr>
        <p:spPr>
          <a:xfrm>
            <a:off x="5105501" y="5280819"/>
            <a:ext cx="590226"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N</a:t>
            </a:r>
            <a:r>
              <a:rPr lang="en-US" altLang="zh-CN" baseline="-25000" dirty="0">
                <a:latin typeface="华文中宋" panose="02010600040101010101" pitchFamily="2" charset="-122"/>
                <a:ea typeface="华文中宋" panose="02010600040101010101" pitchFamily="2" charset="-122"/>
              </a:rPr>
              <a:t>5</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8" name="文本框 7"/>
              <p:cNvSpPr txBox="1"/>
              <p:nvPr/>
            </p:nvSpPr>
            <p:spPr>
              <a:xfrm>
                <a:off x="5716090" y="4618314"/>
                <a:ext cx="2333972" cy="15615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4</m:t>
                                      </m:r>
                                    </m:e>
                                  </m:mr>
                                  <m:mr>
                                    <m:e>
                                      <m:r>
                                        <a:rPr lang="en-US" altLang="zh-CN" b="0" i="1" smtClean="0">
                                          <a:latin typeface="Cambria Math" panose="02040503050406030204" pitchFamily="18" charset="0"/>
                                        </a:rPr>
                                        <m:t>4</m:t>
                                      </m:r>
                                    </m:e>
                                    <m:e>
                                      <m:r>
                                        <a:rPr lang="en-US" altLang="zh-CN" b="0" i="1" smtClean="0">
                                          <a:latin typeface="Cambria Math" panose="02040503050406030204" pitchFamily="18" charset="0"/>
                                        </a:rPr>
                                        <m:t>4</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3</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3</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3</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5</m:t>
                                      </m:r>
                                    </m:e>
                                  </m:m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5</m:t>
                                      </m:r>
                                    </m:e>
                                  </m:mr>
                                </m:m>
                              </m:e>
                            </m:mr>
                          </m:m>
                        </m:e>
                      </m:d>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5716090" y="4618314"/>
                <a:ext cx="2333972" cy="1561581"/>
              </a:xfrm>
              <a:prstGeom prst="rect">
                <a:avLst/>
              </a:prstGeom>
              <a:blipFill rotWithShape="0">
                <a:blip r:embed="rId3"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860942" y="3655605"/>
                <a:ext cx="3389967" cy="369332"/>
              </a:xfrm>
              <a:prstGeom prst="rect">
                <a:avLst/>
              </a:prstGeom>
              <a:solidFill>
                <a:srgbClr val="C0D98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4</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][4]+</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[4][</m:t>
                      </m:r>
                      <m:r>
                        <a:rPr lang="en-US" altLang="zh-CN" b="0" i="1" smtClean="0">
                          <a:latin typeface="Cambria Math" panose="02040503050406030204" pitchFamily="18" charset="0"/>
                        </a:rPr>
                        <m:t>𝑗</m:t>
                      </m:r>
                      <m:r>
                        <a:rPr lang="en-US" altLang="zh-CN" b="0" i="1" smtClean="0">
                          <a:latin typeface="Cambria Math" panose="02040503050406030204" pitchFamily="18" charset="0"/>
                        </a:rPr>
                        <m:t>] ?</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3860942" y="3655605"/>
                <a:ext cx="3389967" cy="369332"/>
              </a:xfrm>
              <a:prstGeom prst="rect">
                <a:avLst/>
              </a:prstGeom>
              <a:blipFill rotWithShape="0">
                <a:blip r:embed="rId4" cstate="print"/>
                <a:stretch>
                  <a:fillRect b="-1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940658" y="1579868"/>
                <a:ext cx="3042500" cy="15872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45</m:t>
                                      </m:r>
                                    </m:e>
                                  </m:mr>
                                  <m:mr>
                                    <m:e>
                                      <m:r>
                                        <a:rPr lang="en-US" altLang="zh-CN" b="0" i="1" smtClean="0">
                                          <a:latin typeface="Cambria Math" panose="02040503050406030204" pitchFamily="18" charset="0"/>
                                          <a:ea typeface="Cambria Math" panose="02040503050406030204" pitchFamily="18" charset="0"/>
                                        </a:rPr>
                                        <m:t>35</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25</m:t>
                                      </m:r>
                                    </m:e>
                                  </m:mr>
                                  <m:mr>
                                    <m:e>
                                      <m:r>
                                        <a:rPr lang="en-US" altLang="zh-CN" b="0" i="1" smtClean="0">
                                          <a:latin typeface="Cambria Math" panose="02040503050406030204" pitchFamily="18" charset="0"/>
                                        </a:rPr>
                                        <m:t>15</m:t>
                                      </m:r>
                                    </m:e>
                                    <m:e>
                                      <m:r>
                                        <a:rPr lang="en-US" altLang="zh-CN" b="0" i="1" smtClean="0">
                                          <a:latin typeface="Cambria Math" panose="02040503050406030204" pitchFamily="18" charset="0"/>
                                          <a:ea typeface="Cambria Math" panose="02040503050406030204" pitchFamily="18" charset="0"/>
                                        </a:rPr>
                                        <m:t>30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rPr>
                                        <m:t>0</m:t>
                                      </m:r>
                                    </m:e>
                                    <m:e>
                                      <m:r>
                                        <a:rPr lang="en-US" altLang="zh-CN" b="0" i="1" smtClean="0">
                                          <a:latin typeface="Cambria Math" panose="02040503050406030204" pitchFamily="18" charset="0"/>
                                        </a:rPr>
                                        <m:t>35</m:t>
                                      </m:r>
                                    </m:e>
                                  </m:mr>
                                  <m:mr>
                                    <m:e>
                                      <m:r>
                                        <a:rPr lang="en-US" altLang="zh-CN" b="0" i="1" smtClean="0">
                                          <a:latin typeface="Cambria Math" panose="02040503050406030204" pitchFamily="18" charset="0"/>
                                          <a:ea typeface="Cambria Math" panose="02040503050406030204" pitchFamily="18" charset="0"/>
                                        </a:rPr>
                                        <m:t>55</m:t>
                                      </m:r>
                                    </m:e>
                                    <m:e>
                                      <m:r>
                                        <a:rPr lang="en-US" altLang="zh-CN" b="0" i="1" smtClean="0">
                                          <a:latin typeface="Cambria Math" panose="02040503050406030204" pitchFamily="18" charset="0"/>
                                        </a:rPr>
                                        <m:t>20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15</m:t>
                                      </m:r>
                                    </m:e>
                                  </m:mr>
                                  <m:mr>
                                    <m:e>
                                      <m:r>
                                        <a:rPr lang="en-US" altLang="zh-CN" b="0" i="1" smtClean="0">
                                          <a:latin typeface="Cambria Math" panose="02040503050406030204" pitchFamily="18" charset="0"/>
                                        </a:rPr>
                                        <m:t>35</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0</m:t>
                                      </m:r>
                                    </m:e>
                                    <m:e>
                                      <m:r>
                                        <m:rPr>
                                          <m:brk m:alnAt="7"/>
                                        </m:rP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25</m:t>
                                      </m:r>
                                    </m:e>
                                    <m:e>
                                      <m:r>
                                        <m:rPr>
                                          <m:brk m:alnAt="7"/>
                                        </m:rPr>
                                        <a:rPr lang="en-US" altLang="zh-CN"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8</m:t>
                                      </m:r>
                                      <m:r>
                                        <a:rPr lang="en-US" altLang="zh-CN" b="0" i="1" smtClean="0">
                                          <a:latin typeface="Cambria Math" panose="02040503050406030204" pitchFamily="18" charset="0"/>
                                        </a:rPr>
                                        <m:t>5</m:t>
                                      </m:r>
                                    </m:e>
                                    <m:e>
                                      <m:r>
                                        <a:rPr lang="en-US" altLang="zh-CN" b="0" i="1" smtClean="0">
                                          <a:latin typeface="Cambria Math" panose="02040503050406030204" pitchFamily="18" charset="0"/>
                                        </a:rPr>
                                        <m:t>50</m:t>
                                      </m:r>
                                    </m:e>
                                  </m:mr>
                                  <m:mr>
                                    <m:e>
                                      <m:r>
                                        <a:rPr lang="en-US" altLang="zh-CN" b="0" i="1" smtClean="0">
                                          <a:latin typeface="Cambria Math" panose="02040503050406030204" pitchFamily="18" charset="0"/>
                                        </a:rPr>
                                        <m:t>58</m:t>
                                      </m:r>
                                    </m:e>
                                    <m:e>
                                      <m:r>
                                        <a:rPr lang="en-US" altLang="zh-CN" b="0" i="1" smtClean="0">
                                          <a:latin typeface="Cambria Math" panose="02040503050406030204" pitchFamily="18" charset="0"/>
                                        </a:rPr>
                                        <m:t>23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6</m:t>
                                      </m:r>
                                      <m:r>
                                        <a:rPr lang="en-US" altLang="zh-CN" b="0" i="1" smtClean="0">
                                          <a:latin typeface="Cambria Math" panose="02040503050406030204" pitchFamily="18" charset="0"/>
                                        </a:rPr>
                                        <m:t>5</m:t>
                                      </m:r>
                                    </m:e>
                                    <m:e>
                                      <m:r>
                                        <a:rPr lang="en-US" altLang="zh-CN" b="0" i="1" smtClean="0">
                                          <a:latin typeface="Cambria Math" panose="02040503050406030204" pitchFamily="18" charset="0"/>
                                        </a:rPr>
                                        <m:t>30</m:t>
                                      </m:r>
                                    </m:e>
                                  </m:mr>
                                  <m:mr>
                                    <m:e>
                                      <m:r>
                                        <a:rPr lang="en-US" altLang="zh-CN" b="0" i="1" smtClean="0">
                                          <a:latin typeface="Cambria Math" panose="02040503050406030204" pitchFamily="18" charset="0"/>
                                        </a:rPr>
                                        <m:t>38</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4</m:t>
                                      </m:r>
                                    </m:e>
                                  </m:mr>
                                  <m:mr>
                                    <m:e>
                                      <m:r>
                                        <a:rPr lang="en-US" altLang="zh-CN" b="0" i="1" smtClean="0">
                                          <a:latin typeface="Cambria Math" panose="02040503050406030204" pitchFamily="18" charset="0"/>
                                        </a:rPr>
                                        <m:t>28</m:t>
                                      </m:r>
                                    </m:e>
                                    <m:e>
                                      <m:r>
                                        <a:rPr lang="en-US" altLang="zh-CN" b="0" i="1" smtClean="0">
                                          <a:latin typeface="Cambria Math" panose="02040503050406030204" pitchFamily="18" charset="0"/>
                                        </a:rPr>
                                        <m:t>0</m:t>
                                      </m:r>
                                    </m:e>
                                  </m:mr>
                                </m:m>
                              </m:e>
                            </m:mr>
                          </m:m>
                        </m:e>
                      </m:d>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940658" y="1579868"/>
                <a:ext cx="3042500" cy="1587294"/>
              </a:xfrm>
              <a:prstGeom prst="rect">
                <a:avLst/>
              </a:prstGeom>
              <a:blipFill rotWithShape="0">
                <a:blip r:embed="rId5" cstate="print"/>
                <a:stretch>
                  <a:fillRect/>
                </a:stretch>
              </a:blipFill>
            </p:spPr>
            <p:txBody>
              <a:bodyPr/>
              <a:lstStyle/>
              <a:p>
                <a:r>
                  <a:rPr lang="zh-CN" altLang="en-US">
                    <a:noFill/>
                  </a:rPr>
                  <a:t> </a:t>
                </a:r>
              </a:p>
            </p:txBody>
          </p:sp>
        </mc:Fallback>
      </mc:AlternateContent>
      <p:sp>
        <p:nvSpPr>
          <p:cNvPr id="15" name="文本框 14"/>
          <p:cNvSpPr txBox="1"/>
          <p:nvPr/>
        </p:nvSpPr>
        <p:spPr>
          <a:xfrm>
            <a:off x="382614" y="2207155"/>
            <a:ext cx="575799"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A</a:t>
            </a:r>
            <a:r>
              <a:rPr lang="en-US" altLang="zh-CN" baseline="-25000" dirty="0">
                <a:latin typeface="华文中宋" panose="02010600040101010101" pitchFamily="2" charset="-122"/>
                <a:ea typeface="华文中宋" panose="02010600040101010101" pitchFamily="2" charset="-122"/>
              </a:rPr>
              <a:t>4</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16" name="文本框 15"/>
          <p:cNvSpPr txBox="1"/>
          <p:nvPr/>
        </p:nvSpPr>
        <p:spPr>
          <a:xfrm>
            <a:off x="5166415" y="2264398"/>
            <a:ext cx="590226"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N</a:t>
            </a:r>
            <a:r>
              <a:rPr lang="en-US" altLang="zh-CN" baseline="-25000" dirty="0">
                <a:latin typeface="华文中宋" panose="02010600040101010101" pitchFamily="2" charset="-122"/>
                <a:ea typeface="华文中宋" panose="02010600040101010101" pitchFamily="2" charset="-122"/>
              </a:rPr>
              <a:t>4</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17" name="文本框 16"/>
              <p:cNvSpPr txBox="1"/>
              <p:nvPr/>
            </p:nvSpPr>
            <p:spPr>
              <a:xfrm>
                <a:off x="5777004" y="1601893"/>
                <a:ext cx="2590453" cy="15615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4</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3</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3</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3</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5</m:t>
                                      </m:r>
                                    </m:e>
                                  </m:m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5</m:t>
                                      </m:r>
                                    </m:e>
                                  </m:mr>
                                </m:m>
                              </m:e>
                            </m:mr>
                          </m:m>
                        </m:e>
                      </m:d>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5777004" y="1601893"/>
                <a:ext cx="2590453" cy="1561581"/>
              </a:xfrm>
              <a:prstGeom prst="rect">
                <a:avLst/>
              </a:prstGeom>
              <a:blipFill rotWithShape="0">
                <a:blip r:embed="rId6" cstate="print"/>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24372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Floyd</a:t>
            </a:r>
            <a:r>
              <a:rPr lang="zh-CN" altLang="en-US" dirty="0"/>
              <a:t>算法</a:t>
            </a:r>
            <a:r>
              <a:rPr lang="en-US" altLang="zh-CN" dirty="0"/>
              <a:t>+ </a:t>
            </a:r>
            <a:r>
              <a:rPr lang="zh-CN" altLang="en-US" dirty="0"/>
              <a:t>案例分析</a:t>
            </a:r>
          </a:p>
        </p:txBody>
      </p:sp>
      <p:cxnSp>
        <p:nvCxnSpPr>
          <p:cNvPr id="4" name="直接连接符 3"/>
          <p:cNvCxnSpPr/>
          <p:nvPr/>
        </p:nvCxnSpPr>
        <p:spPr bwMode="auto">
          <a:xfrm flipV="1">
            <a:off x="0" y="3766782"/>
            <a:ext cx="9144000" cy="122830"/>
          </a:xfrm>
          <a:prstGeom prst="line">
            <a:avLst/>
          </a:prstGeom>
          <a:solidFill>
            <a:schemeClr val="accent1"/>
          </a:solidFill>
          <a:ln w="38100" cap="flat" cmpd="sng" algn="ctr">
            <a:solidFill>
              <a:srgbClr val="1B10FC"/>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 name="文本框 4"/>
              <p:cNvSpPr txBox="1"/>
              <p:nvPr/>
            </p:nvSpPr>
            <p:spPr>
              <a:xfrm>
                <a:off x="879744" y="4596289"/>
                <a:ext cx="3103414" cy="1592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45</m:t>
                                      </m:r>
                                    </m:e>
                                  </m:mr>
                                  <m:mr>
                                    <m:e>
                                      <m:r>
                                        <a:rPr lang="en-US" altLang="zh-CN" b="0" i="1" smtClean="0">
                                          <a:latin typeface="Cambria Math" panose="02040503050406030204" pitchFamily="18" charset="0"/>
                                          <a:ea typeface="Cambria Math" panose="02040503050406030204" pitchFamily="18" charset="0"/>
                                        </a:rPr>
                                        <m:t>35</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25</m:t>
                                      </m:r>
                                    </m:e>
                                  </m:mr>
                                  <m:mr>
                                    <m:e>
                                      <m:r>
                                        <a:rPr lang="en-US" altLang="zh-CN" b="0" i="1" smtClean="0">
                                          <a:latin typeface="Cambria Math" panose="02040503050406030204" pitchFamily="18" charset="0"/>
                                        </a:rPr>
                                        <m:t>15</m:t>
                                      </m:r>
                                    </m:e>
                                    <m:e>
                                      <m:r>
                                        <a:rPr lang="en-US" altLang="zh-CN" b="0" i="1" smtClean="0">
                                          <a:latin typeface="Cambria Math" panose="02040503050406030204" pitchFamily="18" charset="0"/>
                                          <a:ea typeface="Cambria Math" panose="02040503050406030204" pitchFamily="18" charset="0"/>
                                        </a:rPr>
                                        <m:t>12</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5</m:t>
                                      </m:r>
                                    </m:e>
                                    <m:e>
                                      <m:r>
                                        <a:rPr lang="en-US" altLang="zh-CN" b="0" i="1" smtClean="0">
                                          <a:latin typeface="Cambria Math" panose="02040503050406030204" pitchFamily="18" charset="0"/>
                                          <a:ea typeface="Cambria Math" panose="02040503050406030204" pitchFamily="18" charset="0"/>
                                        </a:rPr>
                                        <m:t>49</m:t>
                                      </m:r>
                                    </m:e>
                                  </m:mr>
                                  <m:mr>
                                    <m:e>
                                      <m:r>
                                        <a:rPr lang="en-US" altLang="zh-CN" b="0" i="1" smtClean="0">
                                          <a:latin typeface="Cambria Math" panose="02040503050406030204" pitchFamily="18" charset="0"/>
                                        </a:rPr>
                                        <m:t>5</m:t>
                                      </m:r>
                                    </m:e>
                                    <m:e>
                                      <m:r>
                                        <a:rPr lang="en-US" altLang="zh-CN" b="0" i="1" smtClean="0">
                                          <a:latin typeface="Cambria Math" panose="02040503050406030204" pitchFamily="18" charset="0"/>
                                          <a:ea typeface="Cambria Math" panose="02040503050406030204" pitchFamily="18" charset="0"/>
                                        </a:rPr>
                                        <m:t>9</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rPr>
                                        <m:t>0</m:t>
                                      </m:r>
                                    </m:e>
                                    <m:e>
                                      <m:r>
                                        <a:rPr lang="en-US" altLang="zh-CN" b="0" i="1" smtClean="0">
                                          <a:latin typeface="Cambria Math" panose="02040503050406030204" pitchFamily="18" charset="0"/>
                                        </a:rPr>
                                        <m:t>35</m:t>
                                      </m:r>
                                    </m:e>
                                  </m:mr>
                                  <m:mr>
                                    <m:e>
                                      <m:r>
                                        <a:rPr lang="en-US" altLang="zh-CN" b="0" i="1" smtClean="0">
                                          <a:latin typeface="Cambria Math" panose="02040503050406030204" pitchFamily="18" charset="0"/>
                                          <a:ea typeface="Cambria Math" panose="02040503050406030204" pitchFamily="18" charset="0"/>
                                        </a:rPr>
                                        <m:t>55</m:t>
                                      </m:r>
                                    </m:e>
                                    <m:e>
                                      <m:r>
                                        <a:rPr lang="en-US" altLang="zh-CN" b="0" i="1" smtClean="0">
                                          <a:latin typeface="Cambria Math" panose="02040503050406030204" pitchFamily="18" charset="0"/>
                                        </a:rPr>
                                        <m:t>20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15</m:t>
                                      </m:r>
                                    </m:e>
                                  </m:mr>
                                  <m:mr>
                                    <m:e>
                                      <m:r>
                                        <a:rPr lang="en-US" altLang="zh-CN" b="0" i="1" smtClean="0">
                                          <a:latin typeface="Cambria Math" panose="02040503050406030204" pitchFamily="18" charset="0"/>
                                        </a:rPr>
                                        <m:t>35</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44</m:t>
                                      </m:r>
                                    </m:e>
                                  </m:mr>
                                  <m:mr>
                                    <m:e>
                                      <m:r>
                                        <a:rPr lang="en-US" altLang="zh-CN" b="0" i="1" smtClean="0">
                                          <a:latin typeface="Cambria Math" panose="02040503050406030204" pitchFamily="18" charset="0"/>
                                        </a:rPr>
                                        <m:t>25</m:t>
                                      </m:r>
                                    </m:e>
                                    <m:e>
                                      <m:r>
                                        <a:rPr lang="en-US" altLang="zh-CN" b="0" i="1" smtClean="0">
                                          <a:latin typeface="Cambria Math" panose="02040503050406030204" pitchFamily="18" charset="0"/>
                                          <a:ea typeface="Cambria Math" panose="02040503050406030204" pitchFamily="18" charset="0"/>
                                        </a:rPr>
                                        <m:t>29</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6</m:t>
                                      </m:r>
                                      <m:r>
                                        <a:rPr lang="en-US" altLang="zh-CN" b="0" i="1" smtClean="0">
                                          <a:latin typeface="Cambria Math" panose="02040503050406030204" pitchFamily="18" charset="0"/>
                                        </a:rPr>
                                        <m:t>2</m:t>
                                      </m:r>
                                    </m:e>
                                    <m:e>
                                      <m:r>
                                        <a:rPr lang="en-US" altLang="zh-CN" b="0" i="1" smtClean="0">
                                          <a:latin typeface="Cambria Math" panose="02040503050406030204" pitchFamily="18" charset="0"/>
                                        </a:rPr>
                                        <m:t>27</m:t>
                                      </m:r>
                                    </m:e>
                                  </m:mr>
                                  <m:mr>
                                    <m:e>
                                      <m:r>
                                        <a:rPr lang="en-US" altLang="zh-CN" b="0" i="1" smtClean="0">
                                          <a:latin typeface="Cambria Math" panose="02040503050406030204" pitchFamily="18" charset="0"/>
                                        </a:rPr>
                                        <m:t>58</m:t>
                                      </m:r>
                                    </m:e>
                                    <m:e>
                                      <m:r>
                                        <a:rPr lang="en-US" altLang="zh-CN" b="0" i="1" smtClean="0">
                                          <a:latin typeface="Cambria Math" panose="02040503050406030204" pitchFamily="18" charset="0"/>
                                        </a:rPr>
                                        <m:t>23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2</m:t>
                                      </m:r>
                                    </m:e>
                                    <m:e>
                                      <m:r>
                                        <a:rPr lang="en-US" altLang="zh-CN" b="0" i="1" smtClean="0">
                                          <a:latin typeface="Cambria Math" panose="02040503050406030204" pitchFamily="18" charset="0"/>
                                        </a:rPr>
                                        <m:t>7</m:t>
                                      </m:r>
                                    </m:e>
                                  </m:mr>
                                  <m:mr>
                                    <m:e>
                                      <m:r>
                                        <a:rPr lang="en-US" altLang="zh-CN" b="0" i="1" smtClean="0">
                                          <a:latin typeface="Cambria Math" panose="02040503050406030204" pitchFamily="18" charset="0"/>
                                        </a:rPr>
                                        <m:t>38</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4</m:t>
                                      </m:r>
                                    </m:e>
                                  </m:mr>
                                  <m:mr>
                                    <m:e>
                                      <m:r>
                                        <a:rPr lang="en-US" altLang="zh-CN" b="0" i="1" smtClean="0">
                                          <a:latin typeface="Cambria Math" panose="02040503050406030204" pitchFamily="18" charset="0"/>
                                        </a:rPr>
                                        <m:t>28</m:t>
                                      </m:r>
                                    </m:e>
                                    <m:e>
                                      <m:r>
                                        <a:rPr lang="en-US" altLang="zh-CN" b="0" i="1" smtClean="0">
                                          <a:latin typeface="Cambria Math" panose="02040503050406030204" pitchFamily="18" charset="0"/>
                                        </a:rPr>
                                        <m:t>0</m:t>
                                      </m:r>
                                    </m:e>
                                  </m:mr>
                                </m:m>
                              </m:e>
                            </m:mr>
                          </m:m>
                        </m:e>
                      </m:d>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879744" y="4596289"/>
                <a:ext cx="3103414" cy="1592937"/>
              </a:xfrm>
              <a:prstGeom prst="rect">
                <a:avLst/>
              </a:prstGeom>
              <a:blipFill rotWithShape="0">
                <a:blip r:embed="rId2" cstate="print"/>
                <a:stretch>
                  <a:fillRect/>
                </a:stretch>
              </a:blipFill>
            </p:spPr>
            <p:txBody>
              <a:bodyPr/>
              <a:lstStyle/>
              <a:p>
                <a:r>
                  <a:rPr lang="zh-CN" altLang="en-US">
                    <a:noFill/>
                  </a:rPr>
                  <a:t> </a:t>
                </a:r>
              </a:p>
            </p:txBody>
          </p:sp>
        </mc:Fallback>
      </mc:AlternateContent>
      <p:sp>
        <p:nvSpPr>
          <p:cNvPr id="6" name="文本框 5"/>
          <p:cNvSpPr txBox="1"/>
          <p:nvPr/>
        </p:nvSpPr>
        <p:spPr>
          <a:xfrm>
            <a:off x="321700" y="5223576"/>
            <a:ext cx="575799"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A</a:t>
            </a:r>
            <a:r>
              <a:rPr lang="en-US" altLang="zh-CN" baseline="-25000" dirty="0">
                <a:latin typeface="华文中宋" panose="02010600040101010101" pitchFamily="2" charset="-122"/>
                <a:ea typeface="华文中宋" panose="02010600040101010101" pitchFamily="2" charset="-122"/>
              </a:rPr>
              <a:t>6</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7" name="文本框 6"/>
          <p:cNvSpPr txBox="1"/>
          <p:nvPr/>
        </p:nvSpPr>
        <p:spPr>
          <a:xfrm>
            <a:off x="5105501" y="5280819"/>
            <a:ext cx="590226"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N</a:t>
            </a:r>
            <a:r>
              <a:rPr lang="en-US" altLang="zh-CN" baseline="-25000" dirty="0">
                <a:latin typeface="华文中宋" panose="02010600040101010101" pitchFamily="2" charset="-122"/>
                <a:ea typeface="华文中宋" panose="02010600040101010101" pitchFamily="2" charset="-122"/>
              </a:rPr>
              <a:t>6</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8" name="文本框 7"/>
              <p:cNvSpPr txBox="1"/>
              <p:nvPr/>
            </p:nvSpPr>
            <p:spPr>
              <a:xfrm>
                <a:off x="5716090" y="4618314"/>
                <a:ext cx="2417328" cy="15797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4</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4</m:t>
                                      </m:r>
                                    </m:e>
                                  </m:mr>
                                  <m:mr>
                                    <m:e>
                                      <m:r>
                                        <a:rPr lang="en-US" altLang="zh-CN" b="0" i="1" smtClean="0">
                                          <a:latin typeface="Cambria Math" panose="02040503050406030204" pitchFamily="18" charset="0"/>
                                        </a:rPr>
                                        <m:t>4</m:t>
                                      </m:r>
                                    </m:e>
                                    <m:e>
                                      <m:r>
                                        <a:rPr lang="en-US" altLang="zh-CN" b="0" i="1" smtClean="0">
                                          <a:latin typeface="Cambria Math" panose="02040503050406030204" pitchFamily="18" charset="0"/>
                                        </a:rPr>
                                        <m:t>4</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3</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rPr>
                                        <m:t>5</m:t>
                                      </m:r>
                                    </m:e>
                                    <m:e>
                                      <m:r>
                                        <a:rPr lang="en-US" altLang="zh-CN" b="0" i="1" smtClean="0">
                                          <a:latin typeface="Cambria Math" panose="02040503050406030204" pitchFamily="18" charset="0"/>
                                        </a:rPr>
                                        <m:t>5</m:t>
                                      </m:r>
                                    </m:e>
                                  </m:m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5</m:t>
                                      </m:r>
                                    </m:e>
                                    <m:e>
                                      <m:r>
                                        <a:rPr lang="en-US" altLang="zh-CN" b="0" i="1" smtClean="0">
                                          <a:latin typeface="Cambria Math" panose="02040503050406030204" pitchFamily="18" charset="0"/>
                                        </a:rPr>
                                        <m:t>5</m:t>
                                      </m:r>
                                    </m:e>
                                  </m:m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5</m:t>
                                      </m:r>
                                    </m:e>
                                  </m:m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5</m:t>
                                      </m:r>
                                    </m:e>
                                  </m:mr>
                                </m:m>
                              </m:e>
                            </m:mr>
                          </m:m>
                        </m:e>
                      </m:d>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5716090" y="4618314"/>
                <a:ext cx="2417328" cy="1579791"/>
              </a:xfrm>
              <a:prstGeom prst="rect">
                <a:avLst/>
              </a:prstGeom>
              <a:blipFill rotWithShape="0">
                <a:blip r:embed="rId3"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040849" y="3642501"/>
                <a:ext cx="3389967" cy="369332"/>
              </a:xfrm>
              <a:prstGeom prst="rect">
                <a:avLst/>
              </a:prstGeom>
              <a:solidFill>
                <a:srgbClr val="C0D98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5</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5</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][5]+</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5</m:t>
                          </m:r>
                        </m:sub>
                      </m:sSub>
                      <m:r>
                        <a:rPr lang="en-US" altLang="zh-CN" b="0" i="1" smtClean="0">
                          <a:latin typeface="Cambria Math" panose="02040503050406030204" pitchFamily="18" charset="0"/>
                        </a:rPr>
                        <m:t>[5][</m:t>
                      </m:r>
                      <m:r>
                        <a:rPr lang="en-US" altLang="zh-CN" b="0" i="1" smtClean="0">
                          <a:latin typeface="Cambria Math" panose="02040503050406030204" pitchFamily="18" charset="0"/>
                        </a:rPr>
                        <m:t>𝑗</m:t>
                      </m:r>
                      <m:r>
                        <a:rPr lang="en-US" altLang="zh-CN" b="0" i="1" smtClean="0">
                          <a:latin typeface="Cambria Math" panose="02040503050406030204" pitchFamily="18" charset="0"/>
                        </a:rPr>
                        <m:t>] ?</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3040849" y="3642501"/>
                <a:ext cx="3389967" cy="369332"/>
              </a:xfrm>
              <a:prstGeom prst="rect">
                <a:avLst/>
              </a:prstGeom>
              <a:blipFill rotWithShape="0">
                <a:blip r:embed="rId4" cstate="print"/>
                <a:stretch>
                  <a:fillRect b="-1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963100" y="1617356"/>
                <a:ext cx="3103414" cy="15746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45</m:t>
                                      </m:r>
                                    </m:e>
                                  </m:mr>
                                  <m:mr>
                                    <m:e>
                                      <m:r>
                                        <a:rPr lang="en-US" altLang="zh-CN" b="0" i="1" smtClean="0">
                                          <a:latin typeface="Cambria Math" panose="02040503050406030204" pitchFamily="18" charset="0"/>
                                          <a:ea typeface="Cambria Math" panose="02040503050406030204" pitchFamily="18" charset="0"/>
                                        </a:rPr>
                                        <m:t>35</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25</m:t>
                                      </m:r>
                                    </m:e>
                                  </m:mr>
                                  <m:mr>
                                    <m:e>
                                      <m:r>
                                        <a:rPr lang="en-US" altLang="zh-CN" b="0" i="1" smtClean="0">
                                          <a:latin typeface="Cambria Math" panose="02040503050406030204" pitchFamily="18" charset="0"/>
                                        </a:rPr>
                                        <m:t>15</m:t>
                                      </m:r>
                                    </m:e>
                                    <m:e>
                                      <m:r>
                                        <a:rPr lang="en-US" altLang="zh-CN" b="0" i="1" smtClean="0">
                                          <a:latin typeface="Cambria Math" panose="02040503050406030204" pitchFamily="18" charset="0"/>
                                          <a:ea typeface="Cambria Math" panose="02040503050406030204" pitchFamily="18" charset="0"/>
                                        </a:rPr>
                                        <m:t>30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5</m:t>
                                      </m:r>
                                    </m:e>
                                    <m:e>
                                      <m:r>
                                        <a:rPr lang="en-US" altLang="zh-CN" b="0" i="1" smtClean="0">
                                          <a:latin typeface="Cambria Math" panose="02040503050406030204" pitchFamily="18" charset="0"/>
                                          <a:ea typeface="Cambria Math" panose="02040503050406030204" pitchFamily="18" charset="0"/>
                                        </a:rPr>
                                        <m:t>49</m:t>
                                      </m:r>
                                    </m:e>
                                  </m:mr>
                                  <m:mr>
                                    <m:e>
                                      <m:r>
                                        <a:rPr lang="en-US" altLang="zh-CN" b="0" i="1" smtClean="0">
                                          <a:latin typeface="Cambria Math" panose="02040503050406030204" pitchFamily="18" charset="0"/>
                                        </a:rPr>
                                        <m:t>5</m:t>
                                      </m:r>
                                    </m:e>
                                    <m:e>
                                      <m:r>
                                        <a:rPr lang="en-US" altLang="zh-CN" b="0" i="1" smtClean="0">
                                          <a:latin typeface="Cambria Math" panose="02040503050406030204" pitchFamily="18" charset="0"/>
                                          <a:ea typeface="Cambria Math" panose="02040503050406030204" pitchFamily="18" charset="0"/>
                                        </a:rPr>
                                        <m:t>9</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rPr>
                                        <m:t>0</m:t>
                                      </m:r>
                                    </m:e>
                                    <m:e>
                                      <m:r>
                                        <a:rPr lang="en-US" altLang="zh-CN" b="0" i="1" smtClean="0">
                                          <a:latin typeface="Cambria Math" panose="02040503050406030204" pitchFamily="18" charset="0"/>
                                        </a:rPr>
                                        <m:t>35</m:t>
                                      </m:r>
                                    </m:e>
                                  </m:mr>
                                  <m:mr>
                                    <m:e>
                                      <m:r>
                                        <a:rPr lang="en-US" altLang="zh-CN" b="0" i="1" smtClean="0">
                                          <a:latin typeface="Cambria Math" panose="02040503050406030204" pitchFamily="18" charset="0"/>
                                          <a:ea typeface="Cambria Math" panose="02040503050406030204" pitchFamily="18" charset="0"/>
                                        </a:rPr>
                                        <m:t>55</m:t>
                                      </m:r>
                                    </m:e>
                                    <m:e>
                                      <m:r>
                                        <a:rPr lang="en-US" altLang="zh-CN" b="0" i="1" smtClean="0">
                                          <a:latin typeface="Cambria Math" panose="02040503050406030204" pitchFamily="18" charset="0"/>
                                        </a:rPr>
                                        <m:t>20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15</m:t>
                                      </m:r>
                                    </m:e>
                                  </m:mr>
                                  <m:mr>
                                    <m:e>
                                      <m:r>
                                        <a:rPr lang="en-US" altLang="zh-CN" b="0" i="1" smtClean="0">
                                          <a:latin typeface="Cambria Math" panose="02040503050406030204" pitchFamily="18" charset="0"/>
                                        </a:rPr>
                                        <m:t>35</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44</m:t>
                                      </m:r>
                                    </m:e>
                                  </m:mr>
                                  <m:mr>
                                    <m:e>
                                      <m:r>
                                        <a:rPr lang="en-US" altLang="zh-CN" b="0" i="1" smtClean="0">
                                          <a:latin typeface="Cambria Math" panose="02040503050406030204" pitchFamily="18" charset="0"/>
                                        </a:rPr>
                                        <m:t>25</m:t>
                                      </m:r>
                                    </m:e>
                                    <m:e>
                                      <m:r>
                                        <a:rPr lang="en-US" altLang="zh-CN" b="0" i="1" smtClean="0">
                                          <a:latin typeface="Cambria Math" panose="02040503050406030204" pitchFamily="18" charset="0"/>
                                          <a:ea typeface="Cambria Math" panose="02040503050406030204" pitchFamily="18" charset="0"/>
                                        </a:rPr>
                                        <m:t>29</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8</m:t>
                                      </m:r>
                                      <m:r>
                                        <a:rPr lang="en-US" altLang="zh-CN" b="0" i="1" smtClean="0">
                                          <a:latin typeface="Cambria Math" panose="02040503050406030204" pitchFamily="18" charset="0"/>
                                        </a:rPr>
                                        <m:t>5</m:t>
                                      </m:r>
                                    </m:e>
                                    <m:e>
                                      <m:r>
                                        <a:rPr lang="en-US" altLang="zh-CN" b="0" i="1" smtClean="0">
                                          <a:latin typeface="Cambria Math" panose="02040503050406030204" pitchFamily="18" charset="0"/>
                                        </a:rPr>
                                        <m:t>50</m:t>
                                      </m:r>
                                    </m:e>
                                  </m:mr>
                                  <m:mr>
                                    <m:e>
                                      <m:r>
                                        <a:rPr lang="en-US" altLang="zh-CN" b="0" i="1" smtClean="0">
                                          <a:latin typeface="Cambria Math" panose="02040503050406030204" pitchFamily="18" charset="0"/>
                                        </a:rPr>
                                        <m:t>58</m:t>
                                      </m:r>
                                    </m:e>
                                    <m:e>
                                      <m:r>
                                        <a:rPr lang="en-US" altLang="zh-CN" b="0" i="1" smtClean="0">
                                          <a:latin typeface="Cambria Math" panose="02040503050406030204" pitchFamily="18" charset="0"/>
                                        </a:rPr>
                                        <m:t>23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6</m:t>
                                      </m:r>
                                      <m:r>
                                        <a:rPr lang="en-US" altLang="zh-CN" b="0" i="1" smtClean="0">
                                          <a:latin typeface="Cambria Math" panose="02040503050406030204" pitchFamily="18" charset="0"/>
                                        </a:rPr>
                                        <m:t>5</m:t>
                                      </m:r>
                                    </m:e>
                                    <m:e>
                                      <m:r>
                                        <a:rPr lang="en-US" altLang="zh-CN" b="0" i="1" smtClean="0">
                                          <a:latin typeface="Cambria Math" panose="02040503050406030204" pitchFamily="18" charset="0"/>
                                        </a:rPr>
                                        <m:t>30</m:t>
                                      </m:r>
                                    </m:e>
                                  </m:mr>
                                  <m:mr>
                                    <m:e>
                                      <m:r>
                                        <a:rPr lang="en-US" altLang="zh-CN" b="0" i="1" smtClean="0">
                                          <a:latin typeface="Cambria Math" panose="02040503050406030204" pitchFamily="18" charset="0"/>
                                        </a:rPr>
                                        <m:t>38</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4</m:t>
                                      </m:r>
                                    </m:e>
                                  </m:mr>
                                  <m:mr>
                                    <m:e>
                                      <m:r>
                                        <a:rPr lang="en-US" altLang="zh-CN" b="0" i="1" smtClean="0">
                                          <a:latin typeface="Cambria Math" panose="02040503050406030204" pitchFamily="18" charset="0"/>
                                        </a:rPr>
                                        <m:t>28</m:t>
                                      </m:r>
                                    </m:e>
                                    <m:e>
                                      <m:r>
                                        <a:rPr lang="en-US" altLang="zh-CN" b="0" i="1" smtClean="0">
                                          <a:latin typeface="Cambria Math" panose="02040503050406030204" pitchFamily="18" charset="0"/>
                                        </a:rPr>
                                        <m:t>0</m:t>
                                      </m:r>
                                    </m:e>
                                  </m:mr>
                                </m:m>
                              </m:e>
                            </m:mr>
                          </m:m>
                        </m:e>
                      </m:d>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963100" y="1617356"/>
                <a:ext cx="3103414" cy="1574662"/>
              </a:xfrm>
              <a:prstGeom prst="rect">
                <a:avLst/>
              </a:prstGeom>
              <a:blipFill rotWithShape="0">
                <a:blip r:embed="rId5" cstate="print"/>
                <a:stretch>
                  <a:fillRect/>
                </a:stretch>
              </a:blipFill>
            </p:spPr>
            <p:txBody>
              <a:bodyPr/>
              <a:lstStyle/>
              <a:p>
                <a:r>
                  <a:rPr lang="zh-CN" altLang="en-US">
                    <a:noFill/>
                  </a:rPr>
                  <a:t> </a:t>
                </a:r>
              </a:p>
            </p:txBody>
          </p:sp>
        </mc:Fallback>
      </mc:AlternateContent>
      <p:sp>
        <p:nvSpPr>
          <p:cNvPr id="11" name="文本框 10"/>
          <p:cNvSpPr txBox="1"/>
          <p:nvPr/>
        </p:nvSpPr>
        <p:spPr>
          <a:xfrm>
            <a:off x="405056" y="2244643"/>
            <a:ext cx="575799"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A</a:t>
            </a:r>
            <a:r>
              <a:rPr lang="en-US" altLang="zh-CN" baseline="-25000" dirty="0">
                <a:latin typeface="华文中宋" panose="02010600040101010101" pitchFamily="2" charset="-122"/>
                <a:ea typeface="华文中宋" panose="02010600040101010101" pitchFamily="2" charset="-122"/>
              </a:rPr>
              <a:t>5</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12" name="文本框 11"/>
          <p:cNvSpPr txBox="1"/>
          <p:nvPr/>
        </p:nvSpPr>
        <p:spPr>
          <a:xfrm>
            <a:off x="5188857" y="2301886"/>
            <a:ext cx="590226"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N</a:t>
            </a:r>
            <a:r>
              <a:rPr lang="en-US" altLang="zh-CN" baseline="-25000" dirty="0">
                <a:latin typeface="华文中宋" panose="02010600040101010101" pitchFamily="2" charset="-122"/>
                <a:ea typeface="华文中宋" panose="02010600040101010101" pitchFamily="2" charset="-122"/>
              </a:rPr>
              <a:t>5</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13" name="文本框 12"/>
              <p:cNvSpPr txBox="1"/>
              <p:nvPr/>
            </p:nvSpPr>
            <p:spPr>
              <a:xfrm>
                <a:off x="5799446" y="1639381"/>
                <a:ext cx="2333972" cy="15615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4</m:t>
                                      </m:r>
                                    </m:e>
                                  </m:mr>
                                  <m:mr>
                                    <m:e>
                                      <m:r>
                                        <a:rPr lang="en-US" altLang="zh-CN" b="0" i="1" smtClean="0">
                                          <a:latin typeface="Cambria Math" panose="02040503050406030204" pitchFamily="18" charset="0"/>
                                        </a:rPr>
                                        <m:t>4</m:t>
                                      </m:r>
                                    </m:e>
                                    <m:e>
                                      <m:r>
                                        <a:rPr lang="en-US" altLang="zh-CN" b="0" i="1" smtClean="0">
                                          <a:latin typeface="Cambria Math" panose="02040503050406030204" pitchFamily="18" charset="0"/>
                                        </a:rPr>
                                        <m:t>4</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3</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3</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3</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5</m:t>
                                      </m:r>
                                    </m:e>
                                  </m:m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5</m:t>
                                      </m:r>
                                    </m:e>
                                  </m:mr>
                                </m:m>
                              </m:e>
                            </m:mr>
                          </m:m>
                        </m:e>
                      </m:d>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5799446" y="1639381"/>
                <a:ext cx="2333972" cy="1561581"/>
              </a:xfrm>
              <a:prstGeom prst="rect">
                <a:avLst/>
              </a:prstGeom>
              <a:blipFill rotWithShape="0">
                <a:blip r:embed="rId6" cstate="print"/>
                <a:stretch>
                  <a:fillRect/>
                </a:stretch>
              </a:blipFill>
            </p:spPr>
            <p:txBody>
              <a:bodyPr/>
              <a:lstStyle/>
              <a:p>
                <a:r>
                  <a:rPr lang="zh-CN" altLang="en-US">
                    <a:noFill/>
                  </a:rPr>
                  <a:t> </a:t>
                </a:r>
              </a:p>
            </p:txBody>
          </p:sp>
        </mc:Fallback>
      </mc:AlternateContent>
      <p:sp>
        <p:nvSpPr>
          <p:cNvPr id="14" name="圆角矩形 13"/>
          <p:cNvSpPr/>
          <p:nvPr/>
        </p:nvSpPr>
        <p:spPr bwMode="auto">
          <a:xfrm>
            <a:off x="1156064" y="2852524"/>
            <a:ext cx="2666459" cy="304335"/>
          </a:xfrm>
          <a:prstGeom prst="roundRect">
            <a:avLst/>
          </a:prstGeom>
          <a:solidFill>
            <a:srgbClr val="00B050">
              <a:alpha val="5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圆角矩形 14"/>
          <p:cNvSpPr/>
          <p:nvPr/>
        </p:nvSpPr>
        <p:spPr bwMode="auto">
          <a:xfrm>
            <a:off x="3493466" y="1652458"/>
            <a:ext cx="368517" cy="1553701"/>
          </a:xfrm>
          <a:prstGeom prst="roundRect">
            <a:avLst/>
          </a:prstGeom>
          <a:solidFill>
            <a:schemeClr val="accent2">
              <a:lumMod val="60000"/>
              <a:lumOff val="40000"/>
              <a:alpha val="5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6" name="直接箭头连接符 15"/>
          <p:cNvCxnSpPr/>
          <p:nvPr/>
        </p:nvCxnSpPr>
        <p:spPr bwMode="auto">
          <a:xfrm flipV="1">
            <a:off x="2824725" y="2071122"/>
            <a:ext cx="852999" cy="918074"/>
          </a:xfrm>
          <a:prstGeom prst="straightConnector1">
            <a:avLst/>
          </a:prstGeom>
          <a:solidFill>
            <a:schemeClr val="accent1"/>
          </a:solidFill>
          <a:ln w="57150" cap="flat" cmpd="sng" algn="ctr">
            <a:solidFill>
              <a:srgbClr val="FF0000"/>
            </a:solidFill>
            <a:prstDash val="solid"/>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圆角矩形 17"/>
          <p:cNvSpPr/>
          <p:nvPr/>
        </p:nvSpPr>
        <p:spPr bwMode="auto">
          <a:xfrm>
            <a:off x="2487511" y="4832357"/>
            <a:ext cx="368517" cy="350275"/>
          </a:xfrm>
          <a:prstGeom prst="roundRect">
            <a:avLst/>
          </a:prstGeom>
          <a:solidFill>
            <a:srgbClr val="0070C0">
              <a:alpha val="5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76206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r>
              <a:rPr lang="en-US" altLang="zh-CN" dirty="0"/>
              <a:t>Floyd</a:t>
            </a:r>
            <a:r>
              <a:rPr lang="zh-CN" altLang="en-US" dirty="0"/>
              <a:t>算法</a:t>
            </a:r>
            <a:r>
              <a:rPr lang="en-US" altLang="zh-CN" dirty="0"/>
              <a:t>+ </a:t>
            </a:r>
            <a:r>
              <a:rPr lang="zh-CN" altLang="en-US" dirty="0"/>
              <a:t>案例分析</a:t>
            </a:r>
          </a:p>
        </p:txBody>
      </p:sp>
      <mc:AlternateContent xmlns:mc="http://schemas.openxmlformats.org/markup-compatibility/2006" xmlns:a14="http://schemas.microsoft.com/office/drawing/2010/main">
        <mc:Choice Requires="a14">
          <p:sp>
            <p:nvSpPr>
              <p:cNvPr id="5" name="文本框 4"/>
              <p:cNvSpPr txBox="1"/>
              <p:nvPr/>
            </p:nvSpPr>
            <p:spPr>
              <a:xfrm>
                <a:off x="1197475" y="1307768"/>
                <a:ext cx="3103414" cy="1592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45</m:t>
                                      </m:r>
                                    </m:e>
                                  </m:mr>
                                  <m:mr>
                                    <m:e>
                                      <m:r>
                                        <a:rPr lang="en-US" altLang="zh-CN" b="0" i="1" smtClean="0">
                                          <a:latin typeface="Cambria Math" panose="02040503050406030204" pitchFamily="18" charset="0"/>
                                          <a:ea typeface="Cambria Math" panose="02040503050406030204" pitchFamily="18" charset="0"/>
                                        </a:rPr>
                                        <m:t>35</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25</m:t>
                                      </m:r>
                                    </m:e>
                                  </m:mr>
                                  <m:mr>
                                    <m:e>
                                      <m:r>
                                        <a:rPr lang="en-US" altLang="zh-CN" b="0" i="1" smtClean="0">
                                          <a:latin typeface="Cambria Math" panose="02040503050406030204" pitchFamily="18" charset="0"/>
                                        </a:rPr>
                                        <m:t>15</m:t>
                                      </m:r>
                                    </m:e>
                                    <m:e>
                                      <m:r>
                                        <a:rPr lang="en-US" altLang="zh-CN" b="0" i="1" smtClean="0">
                                          <a:latin typeface="Cambria Math" panose="02040503050406030204" pitchFamily="18" charset="0"/>
                                          <a:ea typeface="Cambria Math" panose="02040503050406030204" pitchFamily="18" charset="0"/>
                                        </a:rPr>
                                        <m:t>12</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5</m:t>
                                      </m:r>
                                    </m:e>
                                    <m:e>
                                      <m:r>
                                        <a:rPr lang="en-US" altLang="zh-CN" b="0" i="1" smtClean="0">
                                          <a:latin typeface="Cambria Math" panose="02040503050406030204" pitchFamily="18" charset="0"/>
                                          <a:ea typeface="Cambria Math" panose="02040503050406030204" pitchFamily="18" charset="0"/>
                                        </a:rPr>
                                        <m:t>49</m:t>
                                      </m:r>
                                    </m:e>
                                  </m:mr>
                                  <m:mr>
                                    <m:e>
                                      <m:r>
                                        <a:rPr lang="en-US" altLang="zh-CN" b="0" i="1" smtClean="0">
                                          <a:latin typeface="Cambria Math" panose="02040503050406030204" pitchFamily="18" charset="0"/>
                                        </a:rPr>
                                        <m:t>5</m:t>
                                      </m:r>
                                    </m:e>
                                    <m:e>
                                      <m:r>
                                        <a:rPr lang="en-US" altLang="zh-CN" b="0" i="1" smtClean="0">
                                          <a:latin typeface="Cambria Math" panose="02040503050406030204" pitchFamily="18" charset="0"/>
                                          <a:ea typeface="Cambria Math" panose="02040503050406030204" pitchFamily="18" charset="0"/>
                                        </a:rPr>
                                        <m:t>9</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rPr>
                                        <m:t>0</m:t>
                                      </m:r>
                                    </m:e>
                                    <m:e>
                                      <m:r>
                                        <a:rPr lang="en-US" altLang="zh-CN" b="0" i="1" smtClean="0">
                                          <a:latin typeface="Cambria Math" panose="02040503050406030204" pitchFamily="18" charset="0"/>
                                        </a:rPr>
                                        <m:t>35</m:t>
                                      </m:r>
                                    </m:e>
                                  </m:mr>
                                  <m:mr>
                                    <m:e>
                                      <m:r>
                                        <a:rPr lang="en-US" altLang="zh-CN" b="0" i="1" smtClean="0">
                                          <a:latin typeface="Cambria Math" panose="02040503050406030204" pitchFamily="18" charset="0"/>
                                          <a:ea typeface="Cambria Math" panose="02040503050406030204" pitchFamily="18" charset="0"/>
                                        </a:rPr>
                                        <m:t>55</m:t>
                                      </m:r>
                                    </m:e>
                                    <m:e>
                                      <m:r>
                                        <a:rPr lang="en-US" altLang="zh-CN" b="0" i="1" smtClean="0">
                                          <a:latin typeface="Cambria Math" panose="02040503050406030204" pitchFamily="18" charset="0"/>
                                        </a:rPr>
                                        <m:t>20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15</m:t>
                                      </m:r>
                                    </m:e>
                                  </m:mr>
                                  <m:mr>
                                    <m:e>
                                      <m:r>
                                        <a:rPr lang="en-US" altLang="zh-CN" b="0" i="1" smtClean="0">
                                          <a:latin typeface="Cambria Math" panose="02040503050406030204" pitchFamily="18" charset="0"/>
                                        </a:rPr>
                                        <m:t>35</m:t>
                                      </m:r>
                                    </m:e>
                                    <m:e>
                                      <m:r>
                                        <a:rPr lang="en-US" altLang="zh-CN" b="0" i="1" smtClean="0">
                                          <a:latin typeface="Cambria Math" panose="02040503050406030204" pitchFamily="18" charset="0"/>
                                        </a:rPr>
                                        <m:t>0</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0</m:t>
                                      </m:r>
                                    </m:e>
                                    <m:e>
                                      <m:r>
                                        <a:rPr lang="en-US" altLang="zh-CN" b="0" i="1" smtClean="0">
                                          <a:latin typeface="Cambria Math" panose="02040503050406030204" pitchFamily="18" charset="0"/>
                                          <a:ea typeface="Cambria Math" panose="02040503050406030204" pitchFamily="18" charset="0"/>
                                        </a:rPr>
                                        <m:t>44</m:t>
                                      </m:r>
                                    </m:e>
                                  </m:mr>
                                  <m:mr>
                                    <m:e>
                                      <m:r>
                                        <a:rPr lang="en-US" altLang="zh-CN" b="0" i="1" smtClean="0">
                                          <a:latin typeface="Cambria Math" panose="02040503050406030204" pitchFamily="18" charset="0"/>
                                        </a:rPr>
                                        <m:t>25</m:t>
                                      </m:r>
                                    </m:e>
                                    <m:e>
                                      <m:r>
                                        <a:rPr lang="en-US" altLang="zh-CN" b="0" i="1" smtClean="0">
                                          <a:latin typeface="Cambria Math" panose="02040503050406030204" pitchFamily="18" charset="0"/>
                                          <a:ea typeface="Cambria Math" panose="02040503050406030204" pitchFamily="18" charset="0"/>
                                        </a:rPr>
                                        <m:t>29</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6</m:t>
                                      </m:r>
                                      <m:r>
                                        <a:rPr lang="en-US" altLang="zh-CN" b="0" i="1" smtClean="0">
                                          <a:latin typeface="Cambria Math" panose="02040503050406030204" pitchFamily="18" charset="0"/>
                                        </a:rPr>
                                        <m:t>2</m:t>
                                      </m:r>
                                    </m:e>
                                    <m:e>
                                      <m:r>
                                        <a:rPr lang="en-US" altLang="zh-CN" b="0" i="1" smtClean="0">
                                          <a:latin typeface="Cambria Math" panose="02040503050406030204" pitchFamily="18" charset="0"/>
                                        </a:rPr>
                                        <m:t>27</m:t>
                                      </m:r>
                                    </m:e>
                                  </m:mr>
                                  <m:mr>
                                    <m:e>
                                      <m:r>
                                        <a:rPr lang="en-US" altLang="zh-CN" b="0" i="1" smtClean="0">
                                          <a:latin typeface="Cambria Math" panose="02040503050406030204" pitchFamily="18" charset="0"/>
                                        </a:rPr>
                                        <m:t>58</m:t>
                                      </m:r>
                                    </m:e>
                                    <m:e>
                                      <m:r>
                                        <a:rPr lang="en-US" altLang="zh-CN" b="0" i="1" smtClean="0">
                                          <a:latin typeface="Cambria Math" panose="02040503050406030204" pitchFamily="18" charset="0"/>
                                        </a:rPr>
                                        <m:t>23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r>
                                        <a:rPr lang="en-US" altLang="zh-CN" b="0" i="1" smtClean="0">
                                          <a:latin typeface="Cambria Math" panose="02040503050406030204" pitchFamily="18" charset="0"/>
                                        </a:rPr>
                                        <m:t>2</m:t>
                                      </m:r>
                                    </m:e>
                                    <m:e>
                                      <m:r>
                                        <a:rPr lang="en-US" altLang="zh-CN" b="0" i="1" smtClean="0">
                                          <a:latin typeface="Cambria Math" panose="02040503050406030204" pitchFamily="18" charset="0"/>
                                        </a:rPr>
                                        <m:t>7</m:t>
                                      </m:r>
                                    </m:e>
                                  </m:mr>
                                  <m:mr>
                                    <m:e>
                                      <m:r>
                                        <a:rPr lang="en-US" altLang="zh-CN" b="0" i="1" smtClean="0">
                                          <a:latin typeface="Cambria Math" panose="02040503050406030204" pitchFamily="18" charset="0"/>
                                        </a:rPr>
                                        <m:t>38</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4</m:t>
                                      </m:r>
                                    </m:e>
                                  </m:mr>
                                  <m:mr>
                                    <m:e>
                                      <m:r>
                                        <a:rPr lang="en-US" altLang="zh-CN" b="0" i="1" smtClean="0">
                                          <a:latin typeface="Cambria Math" panose="02040503050406030204" pitchFamily="18" charset="0"/>
                                        </a:rPr>
                                        <m:t>28</m:t>
                                      </m:r>
                                    </m:e>
                                    <m:e>
                                      <m:r>
                                        <a:rPr lang="en-US" altLang="zh-CN" b="0" i="1" smtClean="0">
                                          <a:latin typeface="Cambria Math" panose="02040503050406030204" pitchFamily="18" charset="0"/>
                                        </a:rPr>
                                        <m:t>0</m:t>
                                      </m:r>
                                    </m:e>
                                  </m:mr>
                                </m:m>
                              </m:e>
                            </m:mr>
                          </m:m>
                        </m:e>
                      </m:d>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1197475" y="1307768"/>
                <a:ext cx="3103414" cy="1592937"/>
              </a:xfrm>
              <a:prstGeom prst="rect">
                <a:avLst/>
              </a:prstGeom>
              <a:blipFill rotWithShape="0">
                <a:blip r:embed="rId2" cstate="print"/>
                <a:stretch>
                  <a:fillRect/>
                </a:stretch>
              </a:blipFill>
            </p:spPr>
            <p:txBody>
              <a:bodyPr/>
              <a:lstStyle/>
              <a:p>
                <a:r>
                  <a:rPr lang="zh-CN" altLang="en-US">
                    <a:noFill/>
                  </a:rPr>
                  <a:t> </a:t>
                </a:r>
              </a:p>
            </p:txBody>
          </p:sp>
        </mc:Fallback>
      </mc:AlternateContent>
      <p:sp>
        <p:nvSpPr>
          <p:cNvPr id="6" name="文本框 5"/>
          <p:cNvSpPr txBox="1"/>
          <p:nvPr/>
        </p:nvSpPr>
        <p:spPr>
          <a:xfrm>
            <a:off x="639431" y="1935055"/>
            <a:ext cx="575799"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A</a:t>
            </a:r>
            <a:r>
              <a:rPr lang="en-US" altLang="zh-CN" baseline="-25000" dirty="0">
                <a:latin typeface="华文中宋" panose="02010600040101010101" pitchFamily="2" charset="-122"/>
                <a:ea typeface="华文中宋" panose="02010600040101010101" pitchFamily="2" charset="-122"/>
              </a:rPr>
              <a:t>6</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7" name="文本框 6"/>
          <p:cNvSpPr txBox="1"/>
          <p:nvPr/>
        </p:nvSpPr>
        <p:spPr>
          <a:xfrm>
            <a:off x="5423232" y="1992298"/>
            <a:ext cx="590226" cy="369332"/>
          </a:xfrm>
          <a:prstGeom prst="rect">
            <a:avLst/>
          </a:prstGeom>
          <a:solidFill>
            <a:srgbClr val="FFC000"/>
          </a:solidFill>
        </p:spPr>
        <p:txBody>
          <a:bodyPr wrap="none" rtlCol="0">
            <a:spAutoFit/>
          </a:bodyPr>
          <a:lstStyle/>
          <a:p>
            <a:r>
              <a:rPr lang="en-US" altLang="zh-CN" dirty="0">
                <a:latin typeface="华文中宋" panose="02010600040101010101" pitchFamily="2" charset="-122"/>
                <a:ea typeface="华文中宋" panose="02010600040101010101" pitchFamily="2" charset="-122"/>
              </a:rPr>
              <a:t>N</a:t>
            </a:r>
            <a:r>
              <a:rPr lang="en-US" altLang="zh-CN" baseline="-25000" dirty="0">
                <a:latin typeface="华文中宋" panose="02010600040101010101" pitchFamily="2" charset="-122"/>
                <a:ea typeface="华文中宋" panose="02010600040101010101" pitchFamily="2" charset="-122"/>
              </a:rPr>
              <a:t>6</a:t>
            </a: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8" name="文本框 7"/>
              <p:cNvSpPr txBox="1"/>
              <p:nvPr/>
            </p:nvSpPr>
            <p:spPr>
              <a:xfrm>
                <a:off x="6033821" y="1329793"/>
                <a:ext cx="2417328" cy="15797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4</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4</m:t>
                                      </m:r>
                                    </m:e>
                                  </m:mr>
                                  <m:mr>
                                    <m:e>
                                      <m:r>
                                        <a:rPr lang="en-US" altLang="zh-CN" b="0" i="1" smtClean="0">
                                          <a:latin typeface="Cambria Math" panose="02040503050406030204" pitchFamily="18" charset="0"/>
                                        </a:rPr>
                                        <m:t>4</m:t>
                                      </m:r>
                                    </m:e>
                                    <m:e>
                                      <m:r>
                                        <a:rPr lang="en-US" altLang="zh-CN" b="0" i="1" smtClean="0">
                                          <a:latin typeface="Cambria Math" panose="02040503050406030204" pitchFamily="18" charset="0"/>
                                        </a:rPr>
                                        <m:t>4</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3</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mr>
                            <m:mr>
                              <m:e>
                                <m:m>
                                  <m:mPr>
                                    <m:mcs>
                                      <m:mc>
                                        <m:mcPr>
                                          <m:count m:val="2"/>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rPr>
                                        <m:t>5</m:t>
                                      </m:r>
                                    </m:e>
                                    <m:e>
                                      <m:r>
                                        <a:rPr lang="en-US" altLang="zh-CN" b="0" i="1" smtClean="0">
                                          <a:latin typeface="Cambria Math" panose="02040503050406030204" pitchFamily="18" charset="0"/>
                                        </a:rPr>
                                        <m:t>5</m:t>
                                      </m:r>
                                    </m:e>
                                  </m:m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5</m:t>
                                      </m:r>
                                    </m:e>
                                    <m:e>
                                      <m:r>
                                        <a:rPr lang="en-US" altLang="zh-CN" b="0" i="1" smtClean="0">
                                          <a:latin typeface="Cambria Math" panose="02040503050406030204" pitchFamily="18" charset="0"/>
                                        </a:rPr>
                                        <m:t>5</m:t>
                                      </m:r>
                                    </m:e>
                                  </m:m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3</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4</m:t>
                                      </m:r>
                                    </m:e>
                                    <m:e>
                                      <m:r>
                                        <a:rPr lang="en-US" altLang="zh-CN" b="0" i="1" smtClean="0">
                                          <a:latin typeface="Cambria Math" panose="02040503050406030204" pitchFamily="18" charset="0"/>
                                        </a:rPr>
                                        <m:t>5</m:t>
                                      </m:r>
                                    </m:e>
                                  </m:m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5</m:t>
                                      </m:r>
                                    </m:e>
                                  </m:mr>
                                </m:m>
                              </m:e>
                            </m:mr>
                          </m:m>
                        </m:e>
                      </m:d>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6033821" y="1329793"/>
                <a:ext cx="2417328" cy="1579791"/>
              </a:xfrm>
              <a:prstGeom prst="rect">
                <a:avLst/>
              </a:prstGeom>
              <a:blipFill rotWithShape="0">
                <a:blip r:embed="rId3" cstate="print"/>
                <a:stretch>
                  <a:fillRect/>
                </a:stretch>
              </a:blipFill>
            </p:spPr>
            <p:txBody>
              <a:bodyPr/>
              <a:lstStyle/>
              <a:p>
                <a:r>
                  <a:rPr lang="zh-CN" altLang="en-US">
                    <a:noFill/>
                  </a:rPr>
                  <a:t> </a:t>
                </a:r>
              </a:p>
            </p:txBody>
          </p:sp>
        </mc:Fallback>
      </mc:AlternateContent>
      <p:sp>
        <p:nvSpPr>
          <p:cNvPr id="9" name="文本框 8"/>
          <p:cNvSpPr txBox="1"/>
          <p:nvPr/>
        </p:nvSpPr>
        <p:spPr>
          <a:xfrm>
            <a:off x="1164453" y="3148593"/>
            <a:ext cx="3169457" cy="400110"/>
          </a:xfrm>
          <a:prstGeom prst="rect">
            <a:avLst/>
          </a:prstGeom>
          <a:solidFill>
            <a:srgbClr val="CAF6F5"/>
          </a:solidFill>
        </p:spPr>
        <p:txBody>
          <a:bodyPr wrap="none" rtlCol="0">
            <a:spAutoFit/>
          </a:bodyPr>
          <a:lstStyle/>
          <a:p>
            <a:r>
              <a:rPr lang="zh-CN" altLang="en-US" sz="2000" dirty="0">
                <a:latin typeface="华文中宋" panose="02010600040101010101" pitchFamily="2" charset="-122"/>
                <a:ea typeface="华文中宋" panose="02010600040101010101" pitchFamily="2" charset="-122"/>
              </a:rPr>
              <a:t>请问</a:t>
            </a:r>
            <a:r>
              <a:rPr lang="en-US" altLang="zh-CN" sz="2000" dirty="0">
                <a:latin typeface="华文中宋" panose="02010600040101010101" pitchFamily="2" charset="-122"/>
                <a:ea typeface="华文中宋" panose="02010600040101010101" pitchFamily="2" charset="-122"/>
              </a:rPr>
              <a:t>V4</a:t>
            </a:r>
            <a:r>
              <a:rPr lang="zh-CN" altLang="en-US" sz="2000" dirty="0">
                <a:latin typeface="华文中宋" panose="02010600040101010101" pitchFamily="2" charset="-122"/>
                <a:ea typeface="华文中宋" panose="02010600040101010101" pitchFamily="2" charset="-122"/>
              </a:rPr>
              <a:t>到</a:t>
            </a:r>
            <a:r>
              <a:rPr lang="en-US" altLang="zh-CN" sz="2000" dirty="0">
                <a:latin typeface="华文中宋" panose="02010600040101010101" pitchFamily="2" charset="-122"/>
                <a:ea typeface="华文中宋" panose="02010600040101010101" pitchFamily="2" charset="-122"/>
              </a:rPr>
              <a:t>V2</a:t>
            </a:r>
            <a:r>
              <a:rPr lang="zh-CN" altLang="en-US" sz="2000" dirty="0">
                <a:latin typeface="华文中宋" panose="02010600040101010101" pitchFamily="2" charset="-122"/>
                <a:ea typeface="华文中宋" panose="02010600040101010101" pitchFamily="2" charset="-122"/>
              </a:rPr>
              <a:t>的最短路径？</a:t>
            </a:r>
          </a:p>
        </p:txBody>
      </p:sp>
      <p:sp>
        <p:nvSpPr>
          <p:cNvPr id="10" name="椭圆 9"/>
          <p:cNvSpPr/>
          <p:nvPr/>
        </p:nvSpPr>
        <p:spPr bwMode="auto">
          <a:xfrm>
            <a:off x="2158881" y="2304387"/>
            <a:ext cx="789281" cy="330221"/>
          </a:xfrm>
          <a:prstGeom prst="ellipse">
            <a:avLst/>
          </a:prstGeom>
          <a:solidFill>
            <a:srgbClr val="F874C9">
              <a:alpha val="49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椭圆 10"/>
          <p:cNvSpPr/>
          <p:nvPr/>
        </p:nvSpPr>
        <p:spPr bwMode="auto">
          <a:xfrm>
            <a:off x="6751166" y="2347982"/>
            <a:ext cx="641429" cy="260267"/>
          </a:xfrm>
          <a:prstGeom prst="ellipse">
            <a:avLst/>
          </a:prstGeom>
          <a:solidFill>
            <a:srgbClr val="00B050">
              <a:alpha val="49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文本框 11"/>
          <p:cNvSpPr txBox="1"/>
          <p:nvPr/>
        </p:nvSpPr>
        <p:spPr>
          <a:xfrm>
            <a:off x="4482756" y="3159570"/>
            <a:ext cx="4536819" cy="400110"/>
          </a:xfrm>
          <a:prstGeom prst="rect">
            <a:avLst/>
          </a:prstGeom>
          <a:solidFill>
            <a:srgbClr val="CAF6F5"/>
          </a:solidFill>
        </p:spPr>
        <p:txBody>
          <a:bodyPr wrap="none" rtlCol="0">
            <a:spAutoFit/>
          </a:bodyPr>
          <a:lstStyle/>
          <a:p>
            <a:r>
              <a:rPr lang="en-US" altLang="zh-CN" sz="2000" dirty="0">
                <a:latin typeface="华文中宋" panose="02010600040101010101" pitchFamily="2" charset="-122"/>
                <a:ea typeface="华文中宋" panose="02010600040101010101" pitchFamily="2" charset="-122"/>
              </a:rPr>
              <a:t>V4</a:t>
            </a:r>
            <a:r>
              <a:rPr lang="en-US" altLang="zh-CN" sz="2000" dirty="0">
                <a:latin typeface="宋体" panose="02010600030101010101" pitchFamily="2" charset="-122"/>
                <a:ea typeface="宋体" panose="02010600030101010101" pitchFamily="2" charset="-122"/>
              </a:rPr>
              <a:t>→</a:t>
            </a:r>
            <a:r>
              <a:rPr lang="en-US" altLang="zh-CN" sz="2000" dirty="0">
                <a:latin typeface="华文中宋" panose="02010600040101010101" pitchFamily="2" charset="-122"/>
                <a:ea typeface="华文中宋" panose="02010600040101010101" pitchFamily="2" charset="-122"/>
              </a:rPr>
              <a:t>V2</a:t>
            </a:r>
            <a:r>
              <a:rPr lang="zh-CN" altLang="en-US" sz="2000" dirty="0">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V4   V5   V3   V1    V2    </a:t>
            </a:r>
            <a:endParaRPr lang="zh-CN" altLang="en-US" sz="2000" dirty="0">
              <a:latin typeface="华文中宋" panose="02010600040101010101" pitchFamily="2" charset="-122"/>
              <a:ea typeface="华文中宋" panose="02010600040101010101" pitchFamily="2" charset="-122"/>
            </a:endParaRPr>
          </a:p>
        </p:txBody>
      </p:sp>
      <p:sp>
        <p:nvSpPr>
          <p:cNvPr id="13" name="椭圆 12"/>
          <p:cNvSpPr/>
          <p:nvPr/>
        </p:nvSpPr>
        <p:spPr bwMode="auto">
          <a:xfrm>
            <a:off x="6751165" y="2628783"/>
            <a:ext cx="641429" cy="260267"/>
          </a:xfrm>
          <a:prstGeom prst="ellipse">
            <a:avLst/>
          </a:prstGeom>
          <a:solidFill>
            <a:srgbClr val="00B050">
              <a:alpha val="49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椭圆 13"/>
          <p:cNvSpPr/>
          <p:nvPr/>
        </p:nvSpPr>
        <p:spPr bwMode="auto">
          <a:xfrm>
            <a:off x="6751166" y="2085125"/>
            <a:ext cx="641429" cy="260267"/>
          </a:xfrm>
          <a:prstGeom prst="ellipse">
            <a:avLst/>
          </a:prstGeom>
          <a:solidFill>
            <a:srgbClr val="00B050">
              <a:alpha val="49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椭圆 14"/>
          <p:cNvSpPr/>
          <p:nvPr/>
        </p:nvSpPr>
        <p:spPr bwMode="auto">
          <a:xfrm>
            <a:off x="6751164" y="1631815"/>
            <a:ext cx="641429" cy="260267"/>
          </a:xfrm>
          <a:prstGeom prst="ellipse">
            <a:avLst/>
          </a:prstGeom>
          <a:solidFill>
            <a:srgbClr val="00B050">
              <a:alpha val="49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椭圆 19"/>
          <p:cNvSpPr/>
          <p:nvPr/>
        </p:nvSpPr>
        <p:spPr bwMode="auto">
          <a:xfrm>
            <a:off x="2692694" y="585709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2</a:t>
            </a:r>
            <a:endParaRPr lang="zh-CN" altLang="en-US" sz="1400" baseline="-25000" dirty="0">
              <a:latin typeface="华文中宋" panose="02010600040101010101" pitchFamily="2" charset="-122"/>
              <a:ea typeface="华文中宋" panose="02010600040101010101" pitchFamily="2" charset="-122"/>
            </a:endParaRPr>
          </a:p>
        </p:txBody>
      </p:sp>
      <p:sp>
        <p:nvSpPr>
          <p:cNvPr id="21" name="椭圆 20"/>
          <p:cNvSpPr/>
          <p:nvPr/>
        </p:nvSpPr>
        <p:spPr bwMode="auto">
          <a:xfrm>
            <a:off x="6492758" y="584185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5</a:t>
            </a:r>
            <a:endParaRPr lang="zh-CN" altLang="en-US" sz="1400" baseline="-25000" dirty="0">
              <a:latin typeface="华文中宋" panose="02010600040101010101" pitchFamily="2" charset="-122"/>
              <a:ea typeface="华文中宋" panose="02010600040101010101" pitchFamily="2" charset="-122"/>
            </a:endParaRPr>
          </a:p>
        </p:txBody>
      </p:sp>
      <p:sp>
        <p:nvSpPr>
          <p:cNvPr id="22" name="椭圆 21"/>
          <p:cNvSpPr/>
          <p:nvPr/>
        </p:nvSpPr>
        <p:spPr bwMode="auto">
          <a:xfrm>
            <a:off x="4590410" y="5857090"/>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3</a:t>
            </a:r>
            <a:endParaRPr lang="zh-CN" altLang="en-US" sz="1400" baseline="-25000" dirty="0">
              <a:latin typeface="华文中宋" panose="02010600040101010101" pitchFamily="2" charset="-122"/>
              <a:ea typeface="华文中宋" panose="02010600040101010101" pitchFamily="2" charset="-122"/>
            </a:endParaRPr>
          </a:p>
        </p:txBody>
      </p:sp>
      <p:sp>
        <p:nvSpPr>
          <p:cNvPr id="23" name="椭圆 22"/>
          <p:cNvSpPr/>
          <p:nvPr/>
        </p:nvSpPr>
        <p:spPr bwMode="auto">
          <a:xfrm>
            <a:off x="2692694" y="4179261"/>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V</a:t>
            </a:r>
            <a:r>
              <a:rPr kumimoji="0" lang="en-US" altLang="zh-CN"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rPr>
              <a:t>0</a:t>
            </a:r>
            <a:endParaRPr kumimoji="0" lang="zh-CN" altLang="en-US" sz="1400" b="0" i="0" u="none" strike="noStrike" cap="none" normalizeH="0" baseline="-25000" dirty="0">
              <a:ln>
                <a:noFill/>
              </a:ln>
              <a:solidFill>
                <a:schemeClr val="tx1"/>
              </a:solidFill>
              <a:effectLst/>
              <a:latin typeface="华文中宋" panose="02010600040101010101" pitchFamily="2" charset="-122"/>
              <a:ea typeface="华文中宋" panose="02010600040101010101" pitchFamily="2" charset="-122"/>
            </a:endParaRPr>
          </a:p>
        </p:txBody>
      </p:sp>
      <p:sp>
        <p:nvSpPr>
          <p:cNvPr id="24" name="椭圆 23"/>
          <p:cNvSpPr/>
          <p:nvPr/>
        </p:nvSpPr>
        <p:spPr bwMode="auto">
          <a:xfrm>
            <a:off x="4592726" y="4179261"/>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1</a:t>
            </a:r>
            <a:endParaRPr lang="zh-CN" altLang="en-US" sz="1400" baseline="-25000" dirty="0">
              <a:latin typeface="华文中宋" panose="02010600040101010101" pitchFamily="2" charset="-122"/>
              <a:ea typeface="华文中宋" panose="02010600040101010101" pitchFamily="2" charset="-122"/>
            </a:endParaRPr>
          </a:p>
        </p:txBody>
      </p:sp>
      <p:sp>
        <p:nvSpPr>
          <p:cNvPr id="25" name="椭圆 24"/>
          <p:cNvSpPr/>
          <p:nvPr/>
        </p:nvSpPr>
        <p:spPr bwMode="auto">
          <a:xfrm>
            <a:off x="6492758" y="4181325"/>
            <a:ext cx="579120" cy="62484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eaLnBrk="1" hangingPunct="1"/>
            <a:r>
              <a:rPr lang="en-US" altLang="zh-CN" sz="1400" dirty="0">
                <a:latin typeface="华文中宋" panose="02010600040101010101" pitchFamily="2" charset="-122"/>
                <a:ea typeface="华文中宋" panose="02010600040101010101" pitchFamily="2" charset="-122"/>
              </a:rPr>
              <a:t>V</a:t>
            </a:r>
            <a:r>
              <a:rPr lang="en-US" altLang="zh-CN" sz="1400" baseline="-25000" dirty="0">
                <a:latin typeface="华文中宋" panose="02010600040101010101" pitchFamily="2" charset="-122"/>
                <a:ea typeface="华文中宋" panose="02010600040101010101" pitchFamily="2" charset="-122"/>
              </a:rPr>
              <a:t>4</a:t>
            </a:r>
            <a:endParaRPr lang="zh-CN" altLang="en-US" sz="1400" baseline="-25000" dirty="0">
              <a:latin typeface="华文中宋" panose="02010600040101010101" pitchFamily="2" charset="-122"/>
              <a:ea typeface="华文中宋" panose="02010600040101010101" pitchFamily="2" charset="-122"/>
            </a:endParaRPr>
          </a:p>
        </p:txBody>
      </p:sp>
      <p:sp>
        <p:nvSpPr>
          <p:cNvPr id="26" name="文本框 25"/>
          <p:cNvSpPr txBox="1"/>
          <p:nvPr/>
        </p:nvSpPr>
        <p:spPr>
          <a:xfrm>
            <a:off x="5467310" y="4134504"/>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5</a:t>
            </a:r>
            <a:endParaRPr lang="en-US" altLang="zh-CN" sz="1600" baseline="-25000" dirty="0">
              <a:latin typeface="华文中宋" panose="02010600040101010101" pitchFamily="2" charset="-122"/>
              <a:ea typeface="华文中宋" panose="02010600040101010101" pitchFamily="2" charset="-122"/>
            </a:endParaRPr>
          </a:p>
        </p:txBody>
      </p:sp>
      <p:sp>
        <p:nvSpPr>
          <p:cNvPr id="27" name="任意多边形 26"/>
          <p:cNvSpPr/>
          <p:nvPr/>
        </p:nvSpPr>
        <p:spPr bwMode="auto">
          <a:xfrm>
            <a:off x="2395480" y="4485490"/>
            <a:ext cx="289594" cy="1661160"/>
          </a:xfrm>
          <a:custGeom>
            <a:avLst/>
            <a:gdLst>
              <a:gd name="connsiteX0" fmla="*/ 274354 w 289594"/>
              <a:gd name="connsiteY0" fmla="*/ 1661160 h 1661160"/>
              <a:gd name="connsiteX1" fmla="*/ 34 w 289594"/>
              <a:gd name="connsiteY1" fmla="*/ 1188720 h 1661160"/>
              <a:gd name="connsiteX2" fmla="*/ 289594 w 289594"/>
              <a:gd name="connsiteY2" fmla="*/ 0 h 1661160"/>
            </a:gdLst>
            <a:ahLst/>
            <a:cxnLst>
              <a:cxn ang="0">
                <a:pos x="connsiteX0" y="connsiteY0"/>
              </a:cxn>
              <a:cxn ang="0">
                <a:pos x="connsiteX1" y="connsiteY1"/>
              </a:cxn>
              <a:cxn ang="0">
                <a:pos x="connsiteX2" y="connsiteY2"/>
              </a:cxn>
            </a:cxnLst>
            <a:rect l="l" t="t" r="r" b="b"/>
            <a:pathLst>
              <a:path w="289594" h="1661160">
                <a:moveTo>
                  <a:pt x="274354" y="1661160"/>
                </a:moveTo>
                <a:cubicBezTo>
                  <a:pt x="135924" y="1563370"/>
                  <a:pt x="-2506" y="1465580"/>
                  <a:pt x="34" y="1188720"/>
                </a:cubicBezTo>
                <a:cubicBezTo>
                  <a:pt x="2574" y="911860"/>
                  <a:pt x="289594" y="0"/>
                  <a:pt x="289594" y="0"/>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8" name="任意多边形 27"/>
          <p:cNvSpPr/>
          <p:nvPr/>
        </p:nvSpPr>
        <p:spPr bwMode="auto">
          <a:xfrm>
            <a:off x="3214010" y="4682862"/>
            <a:ext cx="164652" cy="1266415"/>
          </a:xfrm>
          <a:custGeom>
            <a:avLst/>
            <a:gdLst>
              <a:gd name="connsiteX0" fmla="*/ 0 w 152400"/>
              <a:gd name="connsiteY0" fmla="*/ 0 h 1478280"/>
              <a:gd name="connsiteX1" fmla="*/ 152400 w 152400"/>
              <a:gd name="connsiteY1" fmla="*/ 609600 h 1478280"/>
              <a:gd name="connsiteX2" fmla="*/ 0 w 152400"/>
              <a:gd name="connsiteY2" fmla="*/ 1478280 h 1478280"/>
              <a:gd name="connsiteX3" fmla="*/ 0 w 152400"/>
              <a:gd name="connsiteY3" fmla="*/ 1478280 h 1478280"/>
            </a:gdLst>
            <a:ahLst/>
            <a:cxnLst>
              <a:cxn ang="0">
                <a:pos x="connsiteX0" y="connsiteY0"/>
              </a:cxn>
              <a:cxn ang="0">
                <a:pos x="connsiteX1" y="connsiteY1"/>
              </a:cxn>
              <a:cxn ang="0">
                <a:pos x="connsiteX2" y="connsiteY2"/>
              </a:cxn>
              <a:cxn ang="0">
                <a:pos x="connsiteX3" y="connsiteY3"/>
              </a:cxn>
            </a:cxnLst>
            <a:rect l="l" t="t" r="r" b="b"/>
            <a:pathLst>
              <a:path w="152400" h="1478280">
                <a:moveTo>
                  <a:pt x="0" y="0"/>
                </a:moveTo>
                <a:cubicBezTo>
                  <a:pt x="76200" y="181610"/>
                  <a:pt x="152400" y="363220"/>
                  <a:pt x="152400" y="609600"/>
                </a:cubicBezTo>
                <a:cubicBezTo>
                  <a:pt x="152400" y="855980"/>
                  <a:pt x="0" y="1478280"/>
                  <a:pt x="0" y="1478280"/>
                </a:cubicBezTo>
                <a:lnTo>
                  <a:pt x="0" y="1478280"/>
                </a:ln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cxnSp>
        <p:nvCxnSpPr>
          <p:cNvPr id="29" name="直接连接符 28"/>
          <p:cNvCxnSpPr>
            <a:stCxn id="23" idx="6"/>
            <a:endCxn id="24" idx="2"/>
          </p:cNvCxnSpPr>
          <p:nvPr/>
        </p:nvCxnSpPr>
        <p:spPr bwMode="auto">
          <a:xfrm>
            <a:off x="3271814" y="4491681"/>
            <a:ext cx="1320912" cy="0"/>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a:stCxn id="24" idx="6"/>
            <a:endCxn id="25" idx="2"/>
          </p:cNvCxnSpPr>
          <p:nvPr/>
        </p:nvCxnSpPr>
        <p:spPr bwMode="auto">
          <a:xfrm>
            <a:off x="5171846" y="4491681"/>
            <a:ext cx="1320912" cy="2064"/>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a:stCxn id="24" idx="3"/>
          </p:cNvCxnSpPr>
          <p:nvPr/>
        </p:nvCxnSpPr>
        <p:spPr bwMode="auto">
          <a:xfrm flipH="1">
            <a:off x="3279434" y="4712595"/>
            <a:ext cx="1398102" cy="1403575"/>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a:stCxn id="20" idx="6"/>
            <a:endCxn id="22" idx="2"/>
          </p:cNvCxnSpPr>
          <p:nvPr/>
        </p:nvCxnSpPr>
        <p:spPr bwMode="auto">
          <a:xfrm>
            <a:off x="3271814" y="6169510"/>
            <a:ext cx="1318596" cy="0"/>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a:stCxn id="22" idx="0"/>
            <a:endCxn id="24" idx="4"/>
          </p:cNvCxnSpPr>
          <p:nvPr/>
        </p:nvCxnSpPr>
        <p:spPr bwMode="auto">
          <a:xfrm flipV="1">
            <a:off x="4879970" y="4804101"/>
            <a:ext cx="2316" cy="1052989"/>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p:cNvCxnSpPr>
            <a:stCxn id="21" idx="2"/>
            <a:endCxn id="22" idx="6"/>
          </p:cNvCxnSpPr>
          <p:nvPr/>
        </p:nvCxnSpPr>
        <p:spPr bwMode="auto">
          <a:xfrm flipH="1">
            <a:off x="5169530" y="6154270"/>
            <a:ext cx="1323228" cy="15240"/>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任意多边形 34"/>
          <p:cNvSpPr/>
          <p:nvPr/>
        </p:nvSpPr>
        <p:spPr bwMode="auto">
          <a:xfrm>
            <a:off x="5077754" y="4576930"/>
            <a:ext cx="1417320" cy="1325880"/>
          </a:xfrm>
          <a:custGeom>
            <a:avLst/>
            <a:gdLst>
              <a:gd name="connsiteX0" fmla="*/ 0 w 1417320"/>
              <a:gd name="connsiteY0" fmla="*/ 1325880 h 1325880"/>
              <a:gd name="connsiteX1" fmla="*/ 350520 w 1417320"/>
              <a:gd name="connsiteY1" fmla="*/ 792480 h 1325880"/>
              <a:gd name="connsiteX2" fmla="*/ 1417320 w 1417320"/>
              <a:gd name="connsiteY2" fmla="*/ 0 h 1325880"/>
            </a:gdLst>
            <a:ahLst/>
            <a:cxnLst>
              <a:cxn ang="0">
                <a:pos x="connsiteX0" y="connsiteY0"/>
              </a:cxn>
              <a:cxn ang="0">
                <a:pos x="connsiteX1" y="connsiteY1"/>
              </a:cxn>
              <a:cxn ang="0">
                <a:pos x="connsiteX2" y="connsiteY2"/>
              </a:cxn>
            </a:cxnLst>
            <a:rect l="l" t="t" r="r" b="b"/>
            <a:pathLst>
              <a:path w="1417320" h="1325880">
                <a:moveTo>
                  <a:pt x="0" y="1325880"/>
                </a:moveTo>
                <a:cubicBezTo>
                  <a:pt x="57150" y="1169670"/>
                  <a:pt x="114300" y="1013460"/>
                  <a:pt x="350520" y="792480"/>
                </a:cubicBezTo>
                <a:cubicBezTo>
                  <a:pt x="586740" y="571500"/>
                  <a:pt x="1002030" y="285750"/>
                  <a:pt x="1417320" y="0"/>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36" name="任意多边形 35"/>
          <p:cNvSpPr/>
          <p:nvPr/>
        </p:nvSpPr>
        <p:spPr bwMode="auto">
          <a:xfrm>
            <a:off x="5169194" y="4820770"/>
            <a:ext cx="1478280" cy="1234440"/>
          </a:xfrm>
          <a:custGeom>
            <a:avLst/>
            <a:gdLst>
              <a:gd name="connsiteX0" fmla="*/ 1478280 w 1478280"/>
              <a:gd name="connsiteY0" fmla="*/ 0 h 1234440"/>
              <a:gd name="connsiteX1" fmla="*/ 1082040 w 1478280"/>
              <a:gd name="connsiteY1" fmla="*/ 716280 h 1234440"/>
              <a:gd name="connsiteX2" fmla="*/ 0 w 1478280"/>
              <a:gd name="connsiteY2" fmla="*/ 1234440 h 1234440"/>
            </a:gdLst>
            <a:ahLst/>
            <a:cxnLst>
              <a:cxn ang="0">
                <a:pos x="connsiteX0" y="connsiteY0"/>
              </a:cxn>
              <a:cxn ang="0">
                <a:pos x="connsiteX1" y="connsiteY1"/>
              </a:cxn>
              <a:cxn ang="0">
                <a:pos x="connsiteX2" y="connsiteY2"/>
              </a:cxn>
            </a:cxnLst>
            <a:rect l="l" t="t" r="r" b="b"/>
            <a:pathLst>
              <a:path w="1478280" h="1234440">
                <a:moveTo>
                  <a:pt x="1478280" y="0"/>
                </a:moveTo>
                <a:cubicBezTo>
                  <a:pt x="1403350" y="255270"/>
                  <a:pt x="1328420" y="510540"/>
                  <a:pt x="1082040" y="716280"/>
                </a:cubicBezTo>
                <a:cubicBezTo>
                  <a:pt x="835660" y="922020"/>
                  <a:pt x="417830" y="1078230"/>
                  <a:pt x="0" y="1234440"/>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latin typeface="Arial" panose="020B0604020202020204" pitchFamily="34" charset="0"/>
              <a:ea typeface="宋体" panose="02010600030101010101" pitchFamily="2" charset="-122"/>
            </a:endParaRPr>
          </a:p>
        </p:txBody>
      </p:sp>
      <p:sp>
        <p:nvSpPr>
          <p:cNvPr id="37" name="任意多边形 36"/>
          <p:cNvSpPr/>
          <p:nvPr/>
        </p:nvSpPr>
        <p:spPr bwMode="auto">
          <a:xfrm>
            <a:off x="2974634" y="3860416"/>
            <a:ext cx="3657600" cy="396474"/>
          </a:xfrm>
          <a:custGeom>
            <a:avLst/>
            <a:gdLst>
              <a:gd name="connsiteX0" fmla="*/ 0 w 3657600"/>
              <a:gd name="connsiteY0" fmla="*/ 350754 h 396474"/>
              <a:gd name="connsiteX1" fmla="*/ 1295400 w 3657600"/>
              <a:gd name="connsiteY1" fmla="*/ 234 h 396474"/>
              <a:gd name="connsiteX2" fmla="*/ 3657600 w 3657600"/>
              <a:gd name="connsiteY2" fmla="*/ 396474 h 396474"/>
            </a:gdLst>
            <a:ahLst/>
            <a:cxnLst>
              <a:cxn ang="0">
                <a:pos x="connsiteX0" y="connsiteY0"/>
              </a:cxn>
              <a:cxn ang="0">
                <a:pos x="connsiteX1" y="connsiteY1"/>
              </a:cxn>
              <a:cxn ang="0">
                <a:pos x="connsiteX2" y="connsiteY2"/>
              </a:cxn>
            </a:cxnLst>
            <a:rect l="l" t="t" r="r" b="b"/>
            <a:pathLst>
              <a:path w="3657600" h="396474">
                <a:moveTo>
                  <a:pt x="0" y="350754"/>
                </a:moveTo>
                <a:cubicBezTo>
                  <a:pt x="342900" y="171684"/>
                  <a:pt x="685800" y="-7386"/>
                  <a:pt x="1295400" y="234"/>
                </a:cubicBezTo>
                <a:cubicBezTo>
                  <a:pt x="1905000" y="7854"/>
                  <a:pt x="2781300" y="202164"/>
                  <a:pt x="3657600" y="396474"/>
                </a:cubicBezTo>
              </a:path>
            </a:pathLst>
          </a:cu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8" name="文本框 37"/>
          <p:cNvSpPr txBox="1"/>
          <p:nvPr/>
        </p:nvSpPr>
        <p:spPr>
          <a:xfrm>
            <a:off x="2002228" y="5099436"/>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20</a:t>
            </a:r>
            <a:endParaRPr lang="en-US" altLang="zh-CN" sz="1600" baseline="-25000" dirty="0">
              <a:latin typeface="华文中宋" panose="02010600040101010101" pitchFamily="2" charset="-122"/>
              <a:ea typeface="华文中宋" panose="02010600040101010101" pitchFamily="2" charset="-122"/>
            </a:endParaRPr>
          </a:p>
        </p:txBody>
      </p:sp>
      <p:sp>
        <p:nvSpPr>
          <p:cNvPr id="39" name="文本框 38"/>
          <p:cNvSpPr txBox="1"/>
          <p:nvPr/>
        </p:nvSpPr>
        <p:spPr>
          <a:xfrm>
            <a:off x="2940722" y="5070593"/>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10</a:t>
            </a:r>
            <a:endParaRPr lang="en-US" altLang="zh-CN" sz="1600" baseline="-25000" dirty="0">
              <a:latin typeface="华文中宋" panose="02010600040101010101" pitchFamily="2" charset="-122"/>
              <a:ea typeface="华文中宋" panose="02010600040101010101" pitchFamily="2" charset="-122"/>
            </a:endParaRPr>
          </a:p>
        </p:txBody>
      </p:sp>
      <p:sp>
        <p:nvSpPr>
          <p:cNvPr id="40" name="文本框 39"/>
          <p:cNvSpPr txBox="1"/>
          <p:nvPr/>
        </p:nvSpPr>
        <p:spPr>
          <a:xfrm>
            <a:off x="4086764" y="354286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45</a:t>
            </a:r>
            <a:endParaRPr lang="en-US" altLang="zh-CN" sz="1600" baseline="-25000" dirty="0">
              <a:latin typeface="华文中宋" panose="02010600040101010101" pitchFamily="2" charset="-122"/>
              <a:ea typeface="华文中宋" panose="02010600040101010101" pitchFamily="2" charset="-122"/>
            </a:endParaRPr>
          </a:p>
        </p:txBody>
      </p:sp>
      <p:sp>
        <p:nvSpPr>
          <p:cNvPr id="41" name="文本框 40"/>
          <p:cNvSpPr txBox="1"/>
          <p:nvPr/>
        </p:nvSpPr>
        <p:spPr>
          <a:xfrm>
            <a:off x="3775460" y="415312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50</a:t>
            </a:r>
            <a:endParaRPr lang="en-US" altLang="zh-CN" sz="1600" baseline="-25000" dirty="0">
              <a:latin typeface="华文中宋" panose="02010600040101010101" pitchFamily="2" charset="-122"/>
              <a:ea typeface="华文中宋" panose="02010600040101010101" pitchFamily="2" charset="-122"/>
            </a:endParaRPr>
          </a:p>
        </p:txBody>
      </p:sp>
      <p:sp>
        <p:nvSpPr>
          <p:cNvPr id="42" name="文本框 41"/>
          <p:cNvSpPr txBox="1"/>
          <p:nvPr/>
        </p:nvSpPr>
        <p:spPr>
          <a:xfrm>
            <a:off x="4458566" y="5189448"/>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20</a:t>
            </a:r>
            <a:endParaRPr lang="en-US" altLang="zh-CN" sz="1600" baseline="-25000" dirty="0">
              <a:latin typeface="华文中宋" panose="02010600040101010101" pitchFamily="2" charset="-122"/>
              <a:ea typeface="华文中宋" panose="02010600040101010101" pitchFamily="2" charset="-122"/>
            </a:endParaRPr>
          </a:p>
        </p:txBody>
      </p:sp>
      <p:sp>
        <p:nvSpPr>
          <p:cNvPr id="43" name="文本框 42"/>
          <p:cNvSpPr txBox="1"/>
          <p:nvPr/>
        </p:nvSpPr>
        <p:spPr>
          <a:xfrm>
            <a:off x="3850934" y="6174023"/>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15</a:t>
            </a:r>
            <a:endParaRPr lang="en-US" altLang="zh-CN" sz="1600" baseline="-25000" dirty="0">
              <a:latin typeface="华文中宋" panose="02010600040101010101" pitchFamily="2" charset="-122"/>
              <a:ea typeface="华文中宋" panose="02010600040101010101" pitchFamily="2" charset="-122"/>
            </a:endParaRPr>
          </a:p>
        </p:txBody>
      </p:sp>
      <p:sp>
        <p:nvSpPr>
          <p:cNvPr id="44" name="文本框 43"/>
          <p:cNvSpPr txBox="1"/>
          <p:nvPr/>
        </p:nvSpPr>
        <p:spPr>
          <a:xfrm>
            <a:off x="5296724" y="4891042"/>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35</a:t>
            </a:r>
            <a:endParaRPr lang="en-US" altLang="zh-CN" sz="1600" baseline="-25000" dirty="0">
              <a:latin typeface="华文中宋" panose="02010600040101010101" pitchFamily="2" charset="-122"/>
              <a:ea typeface="华文中宋" panose="02010600040101010101" pitchFamily="2" charset="-122"/>
            </a:endParaRPr>
          </a:p>
        </p:txBody>
      </p:sp>
      <p:sp>
        <p:nvSpPr>
          <p:cNvPr id="45" name="文本框 44"/>
          <p:cNvSpPr txBox="1"/>
          <p:nvPr/>
        </p:nvSpPr>
        <p:spPr>
          <a:xfrm>
            <a:off x="3744326" y="5010198"/>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15</a:t>
            </a:r>
            <a:endParaRPr lang="en-US" altLang="zh-CN" sz="1600" baseline="-25000" dirty="0">
              <a:latin typeface="华文中宋" panose="02010600040101010101" pitchFamily="2" charset="-122"/>
              <a:ea typeface="华文中宋" panose="02010600040101010101" pitchFamily="2" charset="-122"/>
            </a:endParaRPr>
          </a:p>
        </p:txBody>
      </p:sp>
      <p:sp>
        <p:nvSpPr>
          <p:cNvPr id="46" name="文本框 45"/>
          <p:cNvSpPr txBox="1"/>
          <p:nvPr/>
        </p:nvSpPr>
        <p:spPr>
          <a:xfrm>
            <a:off x="5788120" y="5324007"/>
            <a:ext cx="437940"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30</a:t>
            </a:r>
            <a:endParaRPr lang="en-US" altLang="zh-CN" sz="1600" baseline="-25000" dirty="0">
              <a:latin typeface="华文中宋" panose="02010600040101010101" pitchFamily="2" charset="-122"/>
              <a:ea typeface="华文中宋" panose="02010600040101010101" pitchFamily="2" charset="-122"/>
            </a:endParaRPr>
          </a:p>
        </p:txBody>
      </p:sp>
      <p:sp>
        <p:nvSpPr>
          <p:cNvPr id="47" name="文本框 46"/>
          <p:cNvSpPr txBox="1"/>
          <p:nvPr/>
        </p:nvSpPr>
        <p:spPr>
          <a:xfrm>
            <a:off x="5725748" y="6222850"/>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3</a:t>
            </a:r>
            <a:endParaRPr lang="en-US" altLang="zh-CN" sz="1600" baseline="-25000" dirty="0">
              <a:latin typeface="华文中宋" panose="02010600040101010101" pitchFamily="2" charset="-122"/>
              <a:ea typeface="华文中宋" panose="02010600040101010101" pitchFamily="2" charset="-122"/>
            </a:endParaRPr>
          </a:p>
        </p:txBody>
      </p:sp>
      <p:cxnSp>
        <p:nvCxnSpPr>
          <p:cNvPr id="18" name="直接连接符 17"/>
          <p:cNvCxnSpPr/>
          <p:nvPr/>
        </p:nvCxnSpPr>
        <p:spPr bwMode="auto">
          <a:xfrm>
            <a:off x="6775004" y="4806165"/>
            <a:ext cx="0" cy="1035685"/>
          </a:xfrm>
          <a:prstGeom prst="line">
            <a:avLst/>
          </a:prstGeom>
          <a:no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文本框 18"/>
          <p:cNvSpPr txBox="1"/>
          <p:nvPr/>
        </p:nvSpPr>
        <p:spPr>
          <a:xfrm>
            <a:off x="6753818" y="5147214"/>
            <a:ext cx="311304" cy="338554"/>
          </a:xfrm>
          <a:prstGeom prst="rect">
            <a:avLst/>
          </a:prstGeom>
          <a:noFill/>
        </p:spPr>
        <p:txBody>
          <a:bodyPr wrap="none" rtlCol="0" anchor="ctr" anchorCtr="1">
            <a:spAutoFit/>
          </a:bodyPr>
          <a:lstStyle/>
          <a:p>
            <a:r>
              <a:rPr lang="en-US" altLang="zh-CN" sz="1600" dirty="0">
                <a:latin typeface="华文中宋" panose="02010600040101010101" pitchFamily="2" charset="-122"/>
                <a:ea typeface="华文中宋" panose="02010600040101010101" pitchFamily="2" charset="-122"/>
              </a:rPr>
              <a:t>4</a:t>
            </a:r>
            <a:endParaRPr lang="en-US" altLang="zh-CN" sz="1600" baseline="-25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79494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par>
                                <p:cTn id="43" presetID="22" presetClass="entr" presetSubtype="4"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down)">
                                      <p:cBhvr>
                                        <p:cTn id="45" dur="500"/>
                                        <p:tgtEl>
                                          <p:spTgt spid="34"/>
                                        </p:tgtEl>
                                      </p:cBhvr>
                                    </p:animEffect>
                                  </p:childTnLst>
                                </p:cTn>
                              </p:par>
                              <p:par>
                                <p:cTn id="46" presetID="22" presetClass="entr" presetSubtype="4"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down)">
                                      <p:cBhvr>
                                        <p:cTn id="48" dur="500"/>
                                        <p:tgtEl>
                                          <p:spTgt spid="33"/>
                                        </p:tgtEl>
                                      </p:cBhvr>
                                    </p:animEffect>
                                  </p:childTnLst>
                                </p:cTn>
                              </p:par>
                              <p:par>
                                <p:cTn id="49" presetID="22" presetClass="entr" presetSubtype="4"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down)">
                                      <p:cBhvr>
                                        <p:cTn id="51" dur="500"/>
                                        <p:tgtEl>
                                          <p:spTgt spid="31"/>
                                        </p:tgtEl>
                                      </p:cBhvr>
                                    </p:animEffect>
                                  </p:childTnLst>
                                </p:cTn>
                              </p:par>
                              <p:par>
                                <p:cTn id="52" presetID="22" presetClass="entr" presetSubtype="4" fill="hold" grpId="1"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down)">
                                      <p:cBhvr>
                                        <p:cTn id="54" dur="500"/>
                                        <p:tgtEl>
                                          <p:spTgt spid="19"/>
                                        </p:tgtEl>
                                      </p:cBhvr>
                                    </p:animEffect>
                                  </p:childTnLst>
                                </p:cTn>
                              </p:par>
                              <p:par>
                                <p:cTn id="55" presetID="22" presetClass="entr" presetSubtype="4" fill="hold" grpId="1"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down)">
                                      <p:cBhvr>
                                        <p:cTn id="57" dur="500"/>
                                        <p:tgtEl>
                                          <p:spTgt spid="47"/>
                                        </p:tgtEl>
                                      </p:cBhvr>
                                    </p:animEffect>
                                  </p:childTnLst>
                                </p:cTn>
                              </p:par>
                              <p:par>
                                <p:cTn id="58" presetID="22" presetClass="entr" presetSubtype="4" fill="hold" grpId="1"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ipe(down)">
                                      <p:cBhvr>
                                        <p:cTn id="60" dur="500"/>
                                        <p:tgtEl>
                                          <p:spTgt spid="42"/>
                                        </p:tgtEl>
                                      </p:cBhvr>
                                    </p:animEffect>
                                  </p:childTnLst>
                                </p:cTn>
                              </p:par>
                              <p:par>
                                <p:cTn id="61" presetID="22" presetClass="entr" presetSubtype="4" fill="hold" grpId="1"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down)">
                                      <p:cBhvr>
                                        <p:cTn id="63" dur="500"/>
                                        <p:tgtEl>
                                          <p:spTgt spid="4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wipe(down)">
                                      <p:cBhvr>
                                        <p:cTn id="66" dur="500"/>
                                        <p:tgtEl>
                                          <p:spTgt spid="20"/>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wipe(down)">
                                      <p:cBhvr>
                                        <p:cTn id="69" dur="500"/>
                                        <p:tgtEl>
                                          <p:spTgt spid="21"/>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down)">
                                      <p:cBhvr>
                                        <p:cTn id="72" dur="500"/>
                                        <p:tgtEl>
                                          <p:spTgt spid="22"/>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wipe(down)">
                                      <p:cBhvr>
                                        <p:cTn id="75" dur="500"/>
                                        <p:tgtEl>
                                          <p:spTgt spid="23"/>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wipe(down)">
                                      <p:cBhvr>
                                        <p:cTn id="78" dur="500"/>
                                        <p:tgtEl>
                                          <p:spTgt spid="24"/>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wipe(down)">
                                      <p:cBhvr>
                                        <p:cTn id="81" dur="500"/>
                                        <p:tgtEl>
                                          <p:spTgt spid="25"/>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wipe(down)">
                                      <p:cBhvr>
                                        <p:cTn id="84" dur="500"/>
                                        <p:tgtEl>
                                          <p:spTgt spid="26"/>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wipe(down)">
                                      <p:cBhvr>
                                        <p:cTn id="87" dur="500"/>
                                        <p:tgtEl>
                                          <p:spTgt spid="27"/>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wipe(down)">
                                      <p:cBhvr>
                                        <p:cTn id="90" dur="500"/>
                                        <p:tgtEl>
                                          <p:spTgt spid="28"/>
                                        </p:tgtEl>
                                      </p:cBhvr>
                                    </p:animEffect>
                                  </p:childTnLst>
                                </p:cTn>
                              </p:par>
                              <p:par>
                                <p:cTn id="91" presetID="22" presetClass="entr" presetSubtype="4" fill="hold"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wipe(down)">
                                      <p:cBhvr>
                                        <p:cTn id="93" dur="500"/>
                                        <p:tgtEl>
                                          <p:spTgt spid="29"/>
                                        </p:tgtEl>
                                      </p:cBhvr>
                                    </p:animEffect>
                                  </p:childTnLst>
                                </p:cTn>
                              </p:par>
                              <p:par>
                                <p:cTn id="94" presetID="22" presetClass="entr" presetSubtype="4" fill="hold"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wipe(down)">
                                      <p:cBhvr>
                                        <p:cTn id="96" dur="500"/>
                                        <p:tgtEl>
                                          <p:spTgt spid="30"/>
                                        </p:tgtEl>
                                      </p:cBhvr>
                                    </p:animEffect>
                                  </p:childTnLst>
                                </p:cTn>
                              </p:par>
                              <p:par>
                                <p:cTn id="97" presetID="22" presetClass="entr" presetSubtype="4" fill="hold" nodeType="with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wipe(down)">
                                      <p:cBhvr>
                                        <p:cTn id="99" dur="500"/>
                                        <p:tgtEl>
                                          <p:spTgt spid="32"/>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wipe(down)">
                                      <p:cBhvr>
                                        <p:cTn id="102" dur="500"/>
                                        <p:tgtEl>
                                          <p:spTgt spid="35"/>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wipe(down)">
                                      <p:cBhvr>
                                        <p:cTn id="105" dur="500"/>
                                        <p:tgtEl>
                                          <p:spTgt spid="36"/>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wipe(down)">
                                      <p:cBhvr>
                                        <p:cTn id="108" dur="500"/>
                                        <p:tgtEl>
                                          <p:spTgt spid="37"/>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wipe(down)">
                                      <p:cBhvr>
                                        <p:cTn id="111" dur="500"/>
                                        <p:tgtEl>
                                          <p:spTgt spid="38"/>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wipe(down)">
                                      <p:cBhvr>
                                        <p:cTn id="114" dur="500"/>
                                        <p:tgtEl>
                                          <p:spTgt spid="39"/>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wipe(down)">
                                      <p:cBhvr>
                                        <p:cTn id="117" dur="500"/>
                                        <p:tgtEl>
                                          <p:spTgt spid="40"/>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wipe(down)">
                                      <p:cBhvr>
                                        <p:cTn id="120" dur="500"/>
                                        <p:tgtEl>
                                          <p:spTgt spid="41"/>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43"/>
                                        </p:tgtEl>
                                        <p:attrNameLst>
                                          <p:attrName>style.visibility</p:attrName>
                                        </p:attrNameLst>
                                      </p:cBhvr>
                                      <p:to>
                                        <p:strVal val="visible"/>
                                      </p:to>
                                    </p:set>
                                    <p:animEffect transition="in" filter="wipe(down)">
                                      <p:cBhvr>
                                        <p:cTn id="123" dur="500"/>
                                        <p:tgtEl>
                                          <p:spTgt spid="43"/>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44"/>
                                        </p:tgtEl>
                                        <p:attrNameLst>
                                          <p:attrName>style.visibility</p:attrName>
                                        </p:attrNameLst>
                                      </p:cBhvr>
                                      <p:to>
                                        <p:strVal val="visible"/>
                                      </p:to>
                                    </p:set>
                                    <p:animEffect transition="in" filter="wipe(down)">
                                      <p:cBhvr>
                                        <p:cTn id="126" dur="500"/>
                                        <p:tgtEl>
                                          <p:spTgt spid="44"/>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wipe(down)">
                                      <p:cBhvr>
                                        <p:cTn id="129" dur="500"/>
                                        <p:tgtEl>
                                          <p:spTgt spid="46"/>
                                        </p:tgtEl>
                                      </p:cBhvr>
                                    </p:animEffect>
                                  </p:childTnLst>
                                </p:cTn>
                              </p:par>
                            </p:childTnLst>
                          </p:cTn>
                        </p:par>
                      </p:childTnLst>
                    </p:cTn>
                  </p:par>
                  <p:par>
                    <p:cTn id="130" fill="hold">
                      <p:stCondLst>
                        <p:cond delay="indefinite"/>
                      </p:stCondLst>
                      <p:childTnLst>
                        <p:par>
                          <p:cTn id="131" fill="hold">
                            <p:stCondLst>
                              <p:cond delay="0"/>
                            </p:stCondLst>
                            <p:childTnLst>
                              <p:par>
                                <p:cTn id="132" presetID="7" presetClass="emph" presetSubtype="1" nodeType="clickEffect">
                                  <p:stCondLst>
                                    <p:cond delay="0"/>
                                  </p:stCondLst>
                                  <p:childTnLst>
                                    <p:set>
                                      <p:cBhvr>
                                        <p:cTn id="133" dur="indefinite"/>
                                        <p:tgtEl>
                                          <p:spTgt spid="18"/>
                                        </p:tgtEl>
                                        <p:attrNameLst>
                                          <p:attrName>stroke.color</p:attrName>
                                        </p:attrNameLst>
                                      </p:cBhvr>
                                      <p:to>
                                        <p:clrVal>
                                          <a:srgbClr val="FF0000"/>
                                        </p:clrVal>
                                      </p:to>
                                    </p:set>
                                    <p:set>
                                      <p:cBhvr>
                                        <p:cTn id="134" dur="indefinite"/>
                                        <p:tgtEl>
                                          <p:spTgt spid="18"/>
                                        </p:tgtEl>
                                        <p:attrNameLst>
                                          <p:attrName>stroke.on</p:attrName>
                                        </p:attrNameLst>
                                      </p:cBhvr>
                                      <p:to>
                                        <p:strVal val="true"/>
                                      </p:to>
                                    </p:set>
                                  </p:childTnLst>
                                </p:cTn>
                              </p:par>
                              <p:par>
                                <p:cTn id="135" presetID="7" presetClass="emph" presetSubtype="1" nodeType="withEffect">
                                  <p:stCondLst>
                                    <p:cond delay="0"/>
                                  </p:stCondLst>
                                  <p:childTnLst>
                                    <p:set>
                                      <p:cBhvr>
                                        <p:cTn id="136" dur="indefinite"/>
                                        <p:tgtEl>
                                          <p:spTgt spid="34"/>
                                        </p:tgtEl>
                                        <p:attrNameLst>
                                          <p:attrName>stroke.color</p:attrName>
                                        </p:attrNameLst>
                                      </p:cBhvr>
                                      <p:to>
                                        <p:clrVal>
                                          <a:srgbClr val="FF0000"/>
                                        </p:clrVal>
                                      </p:to>
                                    </p:set>
                                    <p:set>
                                      <p:cBhvr>
                                        <p:cTn id="137" dur="indefinite"/>
                                        <p:tgtEl>
                                          <p:spTgt spid="34"/>
                                        </p:tgtEl>
                                        <p:attrNameLst>
                                          <p:attrName>stroke.on</p:attrName>
                                        </p:attrNameLst>
                                      </p:cBhvr>
                                      <p:to>
                                        <p:strVal val="true"/>
                                      </p:to>
                                    </p:set>
                                  </p:childTnLst>
                                </p:cTn>
                              </p:par>
                              <p:par>
                                <p:cTn id="138" presetID="7" presetClass="emph" presetSubtype="1" nodeType="withEffect">
                                  <p:stCondLst>
                                    <p:cond delay="0"/>
                                  </p:stCondLst>
                                  <p:childTnLst>
                                    <p:set>
                                      <p:cBhvr>
                                        <p:cTn id="139" dur="indefinite"/>
                                        <p:tgtEl>
                                          <p:spTgt spid="33"/>
                                        </p:tgtEl>
                                        <p:attrNameLst>
                                          <p:attrName>stroke.color</p:attrName>
                                        </p:attrNameLst>
                                      </p:cBhvr>
                                      <p:to>
                                        <p:clrVal>
                                          <a:srgbClr val="FF0000"/>
                                        </p:clrVal>
                                      </p:to>
                                    </p:set>
                                    <p:set>
                                      <p:cBhvr>
                                        <p:cTn id="140" dur="indefinite"/>
                                        <p:tgtEl>
                                          <p:spTgt spid="33"/>
                                        </p:tgtEl>
                                        <p:attrNameLst>
                                          <p:attrName>stroke.on</p:attrName>
                                        </p:attrNameLst>
                                      </p:cBhvr>
                                      <p:to>
                                        <p:strVal val="true"/>
                                      </p:to>
                                    </p:set>
                                  </p:childTnLst>
                                </p:cTn>
                              </p:par>
                              <p:par>
                                <p:cTn id="141" presetID="7" presetClass="emph" presetSubtype="1" nodeType="withEffect">
                                  <p:stCondLst>
                                    <p:cond delay="0"/>
                                  </p:stCondLst>
                                  <p:childTnLst>
                                    <p:set>
                                      <p:cBhvr>
                                        <p:cTn id="142" dur="indefinite"/>
                                        <p:tgtEl>
                                          <p:spTgt spid="31"/>
                                        </p:tgtEl>
                                        <p:attrNameLst>
                                          <p:attrName>stroke.color</p:attrName>
                                        </p:attrNameLst>
                                      </p:cBhvr>
                                      <p:to>
                                        <p:clrVal>
                                          <a:srgbClr val="FF0000"/>
                                        </p:clrVal>
                                      </p:to>
                                    </p:set>
                                    <p:set>
                                      <p:cBhvr>
                                        <p:cTn id="143" dur="indefinite"/>
                                        <p:tgtEl>
                                          <p:spTgt spid="31"/>
                                        </p:tgtEl>
                                        <p:attrNameLst>
                                          <p:attrName>stroke.on</p:attrName>
                                        </p:attrNameLst>
                                      </p:cBhvr>
                                      <p:to>
                                        <p:strVal val="true"/>
                                      </p:to>
                                    </p:set>
                                  </p:childTnLst>
                                </p:cTn>
                              </p:par>
                              <p:par>
                                <p:cTn id="144" presetID="3" presetClass="emph" presetSubtype="1" grpId="0" nodeType="withEffect">
                                  <p:stCondLst>
                                    <p:cond delay="0"/>
                                  </p:stCondLst>
                                  <p:childTnLst>
                                    <p:set>
                                      <p:cBhvr override="childStyle">
                                        <p:cTn id="145" dur="indefinite"/>
                                        <p:tgtEl>
                                          <p:spTgt spid="19"/>
                                        </p:tgtEl>
                                        <p:attrNameLst>
                                          <p:attrName>style.color</p:attrName>
                                        </p:attrNameLst>
                                      </p:cBhvr>
                                      <p:to>
                                        <p:clrVal>
                                          <a:srgbClr val="FF0000"/>
                                        </p:clrVal>
                                      </p:to>
                                    </p:set>
                                  </p:childTnLst>
                                </p:cTn>
                              </p:par>
                              <p:par>
                                <p:cTn id="146" presetID="3" presetClass="emph" presetSubtype="1" grpId="0" nodeType="withEffect">
                                  <p:stCondLst>
                                    <p:cond delay="0"/>
                                  </p:stCondLst>
                                  <p:childTnLst>
                                    <p:set>
                                      <p:cBhvr override="childStyle">
                                        <p:cTn id="147" dur="indefinite"/>
                                        <p:tgtEl>
                                          <p:spTgt spid="47"/>
                                        </p:tgtEl>
                                        <p:attrNameLst>
                                          <p:attrName>style.color</p:attrName>
                                        </p:attrNameLst>
                                      </p:cBhvr>
                                      <p:to>
                                        <p:clrVal>
                                          <a:srgbClr val="FF0000"/>
                                        </p:clrVal>
                                      </p:to>
                                    </p:set>
                                  </p:childTnLst>
                                </p:cTn>
                              </p:par>
                              <p:par>
                                <p:cTn id="148" presetID="3" presetClass="emph" presetSubtype="1" grpId="0" nodeType="withEffect">
                                  <p:stCondLst>
                                    <p:cond delay="0"/>
                                  </p:stCondLst>
                                  <p:childTnLst>
                                    <p:set>
                                      <p:cBhvr override="childStyle">
                                        <p:cTn id="149" dur="indefinite"/>
                                        <p:tgtEl>
                                          <p:spTgt spid="42"/>
                                        </p:tgtEl>
                                        <p:attrNameLst>
                                          <p:attrName>style.color</p:attrName>
                                        </p:attrNameLst>
                                      </p:cBhvr>
                                      <p:to>
                                        <p:clrVal>
                                          <a:srgbClr val="FF0000"/>
                                        </p:clrVal>
                                      </p:to>
                                    </p:set>
                                  </p:childTnLst>
                                </p:cTn>
                              </p:par>
                              <p:par>
                                <p:cTn id="150" presetID="3" presetClass="emph" presetSubtype="1" grpId="0" nodeType="withEffect">
                                  <p:stCondLst>
                                    <p:cond delay="0"/>
                                  </p:stCondLst>
                                  <p:childTnLst>
                                    <p:set>
                                      <p:cBhvr override="childStyle">
                                        <p:cTn id="151" dur="indefinite"/>
                                        <p:tgtEl>
                                          <p:spTgt spid="45"/>
                                        </p:tgtEl>
                                        <p:attrNameLst>
                                          <p:attrName>style.color</p:attrName>
                                        </p:attrNameLst>
                                      </p:cBhvr>
                                      <p:to>
                                        <p:clrVal>
                                          <a:srgbClr val="FF0000"/>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20" grpId="0" animBg="1"/>
      <p:bldP spid="21" grpId="0" animBg="1"/>
      <p:bldP spid="22" grpId="0" animBg="1"/>
      <p:bldP spid="23" grpId="0" animBg="1"/>
      <p:bldP spid="24" grpId="0" animBg="1"/>
      <p:bldP spid="25" grpId="0" animBg="1"/>
      <p:bldP spid="26" grpId="0"/>
      <p:bldP spid="27" grpId="0" animBg="1"/>
      <p:bldP spid="28" grpId="0" animBg="1"/>
      <p:bldP spid="35" grpId="0" animBg="1"/>
      <p:bldP spid="36" grpId="0" animBg="1"/>
      <p:bldP spid="37" grpId="0" animBg="1"/>
      <p:bldP spid="38" grpId="0"/>
      <p:bldP spid="39" grpId="0"/>
      <p:bldP spid="40" grpId="0"/>
      <p:bldP spid="41" grpId="0"/>
      <p:bldP spid="42" grpId="0"/>
      <p:bldP spid="42" grpId="1"/>
      <p:bldP spid="43" grpId="0"/>
      <p:bldP spid="44" grpId="0"/>
      <p:bldP spid="45" grpId="0"/>
      <p:bldP spid="45" grpId="1"/>
      <p:bldP spid="46" grpId="0"/>
      <p:bldP spid="47" grpId="0"/>
      <p:bldP spid="47" grpId="1"/>
      <p:bldP spid="19" grpId="0"/>
      <p:bldP spid="1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图的基本概念</a:t>
            </a:r>
          </a:p>
        </p:txBody>
      </p:sp>
      <p:sp>
        <p:nvSpPr>
          <p:cNvPr id="3" name="内容占位符 2"/>
          <p:cNvSpPr>
            <a:spLocks noGrp="1"/>
          </p:cNvSpPr>
          <p:nvPr>
            <p:ph idx="1"/>
          </p:nvPr>
        </p:nvSpPr>
        <p:spPr>
          <a:xfrm>
            <a:off x="452354" y="1341438"/>
            <a:ext cx="8153400" cy="4784725"/>
          </a:xfrm>
        </p:spPr>
        <p:txBody>
          <a:bodyPr/>
          <a:lstStyle/>
          <a:p>
            <a:r>
              <a:rPr lang="zh-CN" altLang="en-US" b="1" dirty="0">
                <a:solidFill>
                  <a:srgbClr val="C00000"/>
                </a:solidFill>
              </a:rPr>
              <a:t>强连通图</a:t>
            </a:r>
            <a:endParaRPr lang="en-US" altLang="zh-CN" b="1" dirty="0">
              <a:solidFill>
                <a:srgbClr val="C00000"/>
              </a:solidFill>
            </a:endParaRPr>
          </a:p>
          <a:p>
            <a:pPr lvl="1"/>
            <a:r>
              <a:rPr lang="zh-CN" altLang="en-US" dirty="0"/>
              <a:t>如</a:t>
            </a:r>
            <a:r>
              <a:rPr lang="zh-CN" altLang="en-US" b="1" dirty="0"/>
              <a:t>果有向图</a:t>
            </a:r>
            <a:r>
              <a:rPr lang="en-US" altLang="zh-CN" b="1" dirty="0"/>
              <a:t>G</a:t>
            </a:r>
            <a:r>
              <a:rPr lang="zh-CN" altLang="en-US" b="1" dirty="0"/>
              <a:t>中任意两个不同顶点</a:t>
            </a:r>
            <a:r>
              <a:rPr lang="en-US" altLang="zh-CN" b="1" dirty="0"/>
              <a:t>v</a:t>
            </a:r>
            <a:r>
              <a:rPr lang="en-US" altLang="zh-CN" b="1" baseline="-25000" dirty="0"/>
              <a:t>i </a:t>
            </a:r>
            <a:r>
              <a:rPr lang="zh-CN" altLang="en-US" b="1" dirty="0"/>
              <a:t>和</a:t>
            </a:r>
            <a:r>
              <a:rPr lang="en-US" altLang="zh-CN" b="1" dirty="0" err="1"/>
              <a:t>v</a:t>
            </a:r>
            <a:r>
              <a:rPr lang="en-US" altLang="zh-CN" b="1" baseline="-25000" dirty="0" err="1"/>
              <a:t>j</a:t>
            </a:r>
            <a:r>
              <a:rPr lang="zh-CN" altLang="en-US" b="1" dirty="0"/>
              <a:t>之间都存在从</a:t>
            </a:r>
            <a:r>
              <a:rPr lang="en-US" altLang="zh-CN" b="1" dirty="0"/>
              <a:t>v</a:t>
            </a:r>
            <a:r>
              <a:rPr lang="en-US" altLang="zh-CN" b="1" baseline="-25000" dirty="0"/>
              <a:t>i</a:t>
            </a:r>
            <a:r>
              <a:rPr lang="zh-CN" altLang="en-US" b="1" dirty="0"/>
              <a:t>到</a:t>
            </a:r>
            <a:r>
              <a:rPr lang="en-US" altLang="zh-CN" b="1" dirty="0" err="1"/>
              <a:t>v</a:t>
            </a:r>
            <a:r>
              <a:rPr lang="en-US" altLang="zh-CN" b="1" baseline="-25000" dirty="0" err="1"/>
              <a:t>j</a:t>
            </a:r>
            <a:r>
              <a:rPr lang="zh-CN" altLang="en-US" b="1" dirty="0"/>
              <a:t>以及从</a:t>
            </a:r>
            <a:r>
              <a:rPr lang="en-US" altLang="zh-CN" b="1" dirty="0" err="1"/>
              <a:t>v</a:t>
            </a:r>
            <a:r>
              <a:rPr lang="en-US" altLang="zh-CN" b="1" baseline="-25000" dirty="0" err="1"/>
              <a:t>j</a:t>
            </a:r>
            <a:r>
              <a:rPr lang="zh-CN" altLang="en-US" b="1" dirty="0"/>
              <a:t>和</a:t>
            </a:r>
            <a:r>
              <a:rPr lang="en-US" altLang="zh-CN" b="1" dirty="0"/>
              <a:t>v</a:t>
            </a:r>
            <a:r>
              <a:rPr lang="en-US" altLang="zh-CN" b="1" baseline="-25000" dirty="0"/>
              <a:t>i</a:t>
            </a:r>
            <a:r>
              <a:rPr lang="zh-CN" altLang="en-US" b="1" dirty="0"/>
              <a:t>的路径，则称</a:t>
            </a:r>
            <a:r>
              <a:rPr lang="en-US" altLang="zh-CN" b="1" dirty="0"/>
              <a:t>G </a:t>
            </a:r>
            <a:r>
              <a:rPr lang="zh-CN" altLang="en-US" b="1" dirty="0"/>
              <a:t>是强连通图</a:t>
            </a:r>
            <a:endParaRPr lang="en-US" altLang="zh-CN" b="1" dirty="0"/>
          </a:p>
          <a:p>
            <a:pPr lvl="1"/>
            <a:endParaRPr lang="en-US" altLang="zh-CN" b="1" dirty="0"/>
          </a:p>
          <a:p>
            <a:r>
              <a:rPr lang="zh-CN" altLang="en-US" b="1" dirty="0">
                <a:solidFill>
                  <a:srgbClr val="C00000"/>
                </a:solidFill>
              </a:rPr>
              <a:t>强连通分量</a:t>
            </a:r>
            <a:endParaRPr lang="en-US" altLang="zh-CN" b="1" dirty="0">
              <a:solidFill>
                <a:srgbClr val="C00000"/>
              </a:solidFill>
            </a:endParaRPr>
          </a:p>
          <a:p>
            <a:pPr lvl="1"/>
            <a:r>
              <a:rPr lang="zh-CN" altLang="en-US" b="1" dirty="0"/>
              <a:t>有向图</a:t>
            </a:r>
            <a:r>
              <a:rPr lang="en-US" altLang="zh-CN" b="1" dirty="0"/>
              <a:t>G</a:t>
            </a:r>
            <a:r>
              <a:rPr lang="zh-CN" altLang="en-US" b="1" dirty="0"/>
              <a:t>的极大强连通子图称为其强连通分量</a:t>
            </a:r>
          </a:p>
          <a:p>
            <a:endParaRPr lang="en-US" altLang="zh-CN" dirty="0"/>
          </a:p>
        </p:txBody>
      </p:sp>
    </p:spTree>
    <p:extLst>
      <p:ext uri="{BB962C8B-B14F-4D97-AF65-F5344CB8AC3E}">
        <p14:creationId xmlns:p14="http://schemas.microsoft.com/office/powerpoint/2010/main" val="136279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最短路径算法：</a:t>
            </a:r>
            <a:r>
              <a:rPr lang="en-US" altLang="zh-CN" dirty="0"/>
              <a:t>Dijkstra vs Floyd</a:t>
            </a:r>
            <a:endParaRPr lang="zh-CN" altLang="en-US" dirty="0"/>
          </a:p>
        </p:txBody>
      </p:sp>
      <p:sp>
        <p:nvSpPr>
          <p:cNvPr id="3" name="内容占位符 2"/>
          <p:cNvSpPr>
            <a:spLocks noGrp="1"/>
          </p:cNvSpPr>
          <p:nvPr>
            <p:ph idx="1"/>
          </p:nvPr>
        </p:nvSpPr>
        <p:spPr>
          <a:xfrm>
            <a:off x="177420" y="1232256"/>
            <a:ext cx="8761863" cy="5141249"/>
          </a:xfrm>
        </p:spPr>
        <p:txBody>
          <a:bodyPr/>
          <a:lstStyle/>
          <a:p>
            <a:r>
              <a:rPr lang="en-US" altLang="zh-CN" dirty="0"/>
              <a:t>Dijkstra</a:t>
            </a:r>
          </a:p>
          <a:p>
            <a:pPr lvl="1">
              <a:lnSpc>
                <a:spcPts val="2600"/>
              </a:lnSpc>
            </a:pPr>
            <a:r>
              <a:rPr lang="zh-CN" altLang="en-US" sz="2000" dirty="0"/>
              <a:t>功能：求图中单源点到其它各顶点的最短路径</a:t>
            </a:r>
            <a:endParaRPr lang="en-US" altLang="zh-CN" sz="2000" dirty="0"/>
          </a:p>
          <a:p>
            <a:pPr lvl="1">
              <a:lnSpc>
                <a:spcPts val="2600"/>
              </a:lnSpc>
            </a:pPr>
            <a:r>
              <a:rPr lang="zh-CN" altLang="en-US" sz="2000" dirty="0"/>
              <a:t>依据：</a:t>
            </a:r>
            <a:r>
              <a:rPr lang="zh-CN" altLang="en-US" sz="2000" dirty="0">
                <a:solidFill>
                  <a:srgbClr val="0000FF"/>
                </a:solidFill>
              </a:rPr>
              <a:t>若（</a:t>
            </a:r>
            <a:r>
              <a:rPr lang="en-US" altLang="zh-CN" sz="2000" dirty="0">
                <a:solidFill>
                  <a:srgbClr val="0000FF"/>
                </a:solidFill>
              </a:rPr>
              <a:t>V</a:t>
            </a:r>
            <a:r>
              <a:rPr lang="en-US" altLang="zh-CN" sz="2000" baseline="-25000" dirty="0">
                <a:solidFill>
                  <a:srgbClr val="0000FF"/>
                </a:solidFill>
              </a:rPr>
              <a:t>i</a:t>
            </a:r>
            <a:r>
              <a:rPr lang="en-US" altLang="zh-CN" sz="2000" dirty="0">
                <a:solidFill>
                  <a:srgbClr val="0000FF"/>
                </a:solidFill>
              </a:rPr>
              <a:t>, </a:t>
            </a:r>
            <a:r>
              <a:rPr lang="en-US" altLang="zh-CN" sz="2000" dirty="0" err="1">
                <a:solidFill>
                  <a:srgbClr val="0000FF"/>
                </a:solidFill>
              </a:rPr>
              <a:t>V</a:t>
            </a:r>
            <a:r>
              <a:rPr lang="en-US" altLang="zh-CN" sz="2000" baseline="-25000" dirty="0" err="1">
                <a:solidFill>
                  <a:srgbClr val="0000FF"/>
                </a:solidFill>
              </a:rPr>
              <a:t>x</a:t>
            </a:r>
            <a:r>
              <a:rPr lang="en-US" altLang="zh-CN" sz="2000" dirty="0">
                <a:solidFill>
                  <a:srgbClr val="0000FF"/>
                </a:solidFill>
              </a:rPr>
              <a:t>,…,</a:t>
            </a:r>
            <a:r>
              <a:rPr lang="en-US" altLang="zh-CN" sz="2000" dirty="0" err="1">
                <a:solidFill>
                  <a:srgbClr val="0000FF"/>
                </a:solidFill>
              </a:rPr>
              <a:t>V</a:t>
            </a:r>
            <a:r>
              <a:rPr lang="en-US" altLang="zh-CN" sz="2000" baseline="-25000" dirty="0" err="1">
                <a:solidFill>
                  <a:srgbClr val="0000FF"/>
                </a:solidFill>
              </a:rPr>
              <a:t>y</a:t>
            </a:r>
            <a:r>
              <a:rPr lang="en-US" altLang="zh-CN" sz="2000" dirty="0">
                <a:solidFill>
                  <a:srgbClr val="0000FF"/>
                </a:solidFill>
              </a:rPr>
              <a:t>, </a:t>
            </a:r>
            <a:r>
              <a:rPr lang="en-US" altLang="zh-CN" sz="2000" dirty="0" err="1">
                <a:solidFill>
                  <a:srgbClr val="0000FF"/>
                </a:solidFill>
              </a:rPr>
              <a:t>V</a:t>
            </a:r>
            <a:r>
              <a:rPr lang="en-US" altLang="zh-CN" sz="2000" baseline="-25000" dirty="0" err="1">
                <a:solidFill>
                  <a:srgbClr val="0000FF"/>
                </a:solidFill>
              </a:rPr>
              <a:t>k</a:t>
            </a:r>
            <a:r>
              <a:rPr lang="zh-CN" altLang="en-US" sz="2000" dirty="0">
                <a:solidFill>
                  <a:srgbClr val="0000FF"/>
                </a:solidFill>
              </a:rPr>
              <a:t>）是源点</a:t>
            </a:r>
            <a:r>
              <a:rPr lang="en-US" altLang="zh-CN" sz="2000" dirty="0">
                <a:solidFill>
                  <a:srgbClr val="0000FF"/>
                </a:solidFill>
              </a:rPr>
              <a:t>V</a:t>
            </a:r>
            <a:r>
              <a:rPr lang="en-US" altLang="zh-CN" sz="2000" baseline="-25000" dirty="0">
                <a:solidFill>
                  <a:srgbClr val="0000FF"/>
                </a:solidFill>
              </a:rPr>
              <a:t>i</a:t>
            </a:r>
            <a:r>
              <a:rPr lang="zh-CN" altLang="en-US" sz="2000" dirty="0">
                <a:solidFill>
                  <a:srgbClr val="0000FF"/>
                </a:solidFill>
              </a:rPr>
              <a:t>到</a:t>
            </a:r>
            <a:r>
              <a:rPr lang="en-US" altLang="zh-CN" sz="2000" dirty="0" err="1">
                <a:solidFill>
                  <a:srgbClr val="0000FF"/>
                </a:solidFill>
              </a:rPr>
              <a:t>V</a:t>
            </a:r>
            <a:r>
              <a:rPr lang="en-US" altLang="zh-CN" sz="2000" baseline="-25000" dirty="0" err="1">
                <a:solidFill>
                  <a:srgbClr val="0000FF"/>
                </a:solidFill>
              </a:rPr>
              <a:t>k</a:t>
            </a:r>
            <a:r>
              <a:rPr lang="zh-CN" altLang="en-US" sz="2000" dirty="0">
                <a:solidFill>
                  <a:srgbClr val="0000FF"/>
                </a:solidFill>
              </a:rPr>
              <a:t>的最短路径（其必是简单路径）</a:t>
            </a:r>
            <a:r>
              <a:rPr lang="en-US" altLang="zh-CN" sz="2000" dirty="0">
                <a:solidFill>
                  <a:srgbClr val="0000FF"/>
                </a:solidFill>
              </a:rPr>
              <a:t>,</a:t>
            </a:r>
            <a:r>
              <a:rPr lang="zh-CN" altLang="en-US" sz="2000" dirty="0">
                <a:solidFill>
                  <a:srgbClr val="0000FF"/>
                </a:solidFill>
              </a:rPr>
              <a:t>则（</a:t>
            </a:r>
            <a:r>
              <a:rPr lang="en-US" altLang="zh-CN" sz="2000" dirty="0">
                <a:solidFill>
                  <a:srgbClr val="0000FF"/>
                </a:solidFill>
              </a:rPr>
              <a:t> V</a:t>
            </a:r>
            <a:r>
              <a:rPr lang="en-US" altLang="zh-CN" sz="2000" baseline="-25000" dirty="0">
                <a:solidFill>
                  <a:srgbClr val="0000FF"/>
                </a:solidFill>
              </a:rPr>
              <a:t>i</a:t>
            </a:r>
            <a:r>
              <a:rPr lang="en-US" altLang="zh-CN" sz="2000" dirty="0">
                <a:solidFill>
                  <a:srgbClr val="0000FF"/>
                </a:solidFill>
              </a:rPr>
              <a:t>, </a:t>
            </a:r>
            <a:r>
              <a:rPr lang="en-US" altLang="zh-CN" sz="2000" dirty="0" err="1">
                <a:solidFill>
                  <a:srgbClr val="0000FF"/>
                </a:solidFill>
              </a:rPr>
              <a:t>V</a:t>
            </a:r>
            <a:r>
              <a:rPr lang="en-US" altLang="zh-CN" sz="2000" baseline="-25000" dirty="0" err="1">
                <a:solidFill>
                  <a:srgbClr val="0000FF"/>
                </a:solidFill>
              </a:rPr>
              <a:t>x</a:t>
            </a:r>
            <a:r>
              <a:rPr lang="en-US" altLang="zh-CN" sz="2000" baseline="-25000" dirty="0">
                <a:solidFill>
                  <a:srgbClr val="0000FF"/>
                </a:solidFill>
              </a:rPr>
              <a:t> </a:t>
            </a:r>
            <a:r>
              <a:rPr lang="zh-CN" altLang="en-US" sz="2000" dirty="0">
                <a:solidFill>
                  <a:srgbClr val="0000FF"/>
                </a:solidFill>
              </a:rPr>
              <a:t>）、（</a:t>
            </a:r>
            <a:r>
              <a:rPr lang="en-US" altLang="zh-CN" sz="2000" dirty="0">
                <a:solidFill>
                  <a:srgbClr val="0000FF"/>
                </a:solidFill>
              </a:rPr>
              <a:t>V</a:t>
            </a:r>
            <a:r>
              <a:rPr lang="en-US" altLang="zh-CN" sz="2000" baseline="-25000" dirty="0">
                <a:solidFill>
                  <a:srgbClr val="0000FF"/>
                </a:solidFill>
              </a:rPr>
              <a:t>i</a:t>
            </a:r>
            <a:r>
              <a:rPr lang="en-US" altLang="zh-CN" sz="2000" dirty="0">
                <a:solidFill>
                  <a:srgbClr val="0000FF"/>
                </a:solidFill>
              </a:rPr>
              <a:t>, </a:t>
            </a:r>
            <a:r>
              <a:rPr lang="en-US" altLang="zh-CN" sz="2000" dirty="0" err="1">
                <a:solidFill>
                  <a:srgbClr val="0000FF"/>
                </a:solidFill>
              </a:rPr>
              <a:t>V</a:t>
            </a:r>
            <a:r>
              <a:rPr lang="en-US" altLang="zh-CN" sz="2000" baseline="-25000" dirty="0" err="1">
                <a:solidFill>
                  <a:srgbClr val="0000FF"/>
                </a:solidFill>
              </a:rPr>
              <a:t>x</a:t>
            </a:r>
            <a:r>
              <a:rPr lang="en-US" altLang="zh-CN" sz="2000" dirty="0">
                <a:solidFill>
                  <a:srgbClr val="0000FF"/>
                </a:solidFill>
              </a:rPr>
              <a:t>,…, </a:t>
            </a:r>
            <a:r>
              <a:rPr lang="en-US" altLang="zh-CN" sz="2000" dirty="0" err="1">
                <a:solidFill>
                  <a:srgbClr val="0000FF"/>
                </a:solidFill>
              </a:rPr>
              <a:t>V</a:t>
            </a:r>
            <a:r>
              <a:rPr lang="en-US" altLang="zh-CN" sz="2000" baseline="-25000" dirty="0" err="1">
                <a:solidFill>
                  <a:srgbClr val="0000FF"/>
                </a:solidFill>
              </a:rPr>
              <a:t>y</a:t>
            </a:r>
            <a:r>
              <a:rPr lang="zh-CN" altLang="en-US" sz="2000" dirty="0">
                <a:solidFill>
                  <a:srgbClr val="0000FF"/>
                </a:solidFill>
              </a:rPr>
              <a:t>）必是源点</a:t>
            </a:r>
            <a:r>
              <a:rPr lang="en-US" altLang="zh-CN" sz="2000" dirty="0">
                <a:solidFill>
                  <a:srgbClr val="0000FF"/>
                </a:solidFill>
              </a:rPr>
              <a:t>V</a:t>
            </a:r>
            <a:r>
              <a:rPr lang="en-US" altLang="zh-CN" sz="2000" baseline="-25000" dirty="0">
                <a:solidFill>
                  <a:srgbClr val="0000FF"/>
                </a:solidFill>
              </a:rPr>
              <a:t>i</a:t>
            </a:r>
            <a:r>
              <a:rPr lang="zh-CN" altLang="en-US" sz="2000" dirty="0">
                <a:solidFill>
                  <a:srgbClr val="0000FF"/>
                </a:solidFill>
              </a:rPr>
              <a:t>分别到</a:t>
            </a:r>
            <a:r>
              <a:rPr lang="en-US" altLang="zh-CN" sz="2000" dirty="0" err="1">
                <a:solidFill>
                  <a:srgbClr val="0000FF"/>
                </a:solidFill>
              </a:rPr>
              <a:t>V</a:t>
            </a:r>
            <a:r>
              <a:rPr lang="en-US" altLang="zh-CN" sz="2000" baseline="-25000" dirty="0" err="1">
                <a:solidFill>
                  <a:srgbClr val="0000FF"/>
                </a:solidFill>
              </a:rPr>
              <a:t>x</a:t>
            </a:r>
            <a:r>
              <a:rPr lang="en-US" altLang="zh-CN" sz="2000" dirty="0">
                <a:solidFill>
                  <a:srgbClr val="0000FF"/>
                </a:solidFill>
              </a:rPr>
              <a:t>, </a:t>
            </a:r>
            <a:r>
              <a:rPr lang="en-US" altLang="zh-CN" sz="2000" dirty="0" err="1">
                <a:solidFill>
                  <a:srgbClr val="0000FF"/>
                </a:solidFill>
              </a:rPr>
              <a:t>V</a:t>
            </a:r>
            <a:r>
              <a:rPr lang="en-US" altLang="zh-CN" sz="2000" baseline="-25000" dirty="0" err="1">
                <a:solidFill>
                  <a:srgbClr val="0000FF"/>
                </a:solidFill>
              </a:rPr>
              <a:t>y</a:t>
            </a:r>
            <a:r>
              <a:rPr lang="zh-CN" altLang="en-US" sz="2000" dirty="0">
                <a:solidFill>
                  <a:srgbClr val="0000FF"/>
                </a:solidFill>
              </a:rPr>
              <a:t>的最短路径</a:t>
            </a:r>
            <a:endParaRPr lang="en-US" altLang="zh-CN" sz="2000" dirty="0">
              <a:solidFill>
                <a:srgbClr val="0000FF"/>
              </a:solidFill>
            </a:endParaRPr>
          </a:p>
          <a:p>
            <a:pPr lvl="1">
              <a:lnSpc>
                <a:spcPts val="2600"/>
              </a:lnSpc>
            </a:pPr>
            <a:r>
              <a:rPr lang="zh-CN" altLang="en-US" sz="2000" dirty="0"/>
              <a:t>策略：依次求源点</a:t>
            </a:r>
            <a:r>
              <a:rPr lang="en-US" altLang="zh-CN" sz="2000" dirty="0"/>
              <a:t>V</a:t>
            </a:r>
            <a:r>
              <a:rPr lang="en-US" altLang="zh-CN" sz="2000" baseline="-25000" dirty="0"/>
              <a:t>i</a:t>
            </a:r>
            <a:r>
              <a:rPr lang="zh-CN" altLang="en-US" sz="2000" dirty="0"/>
              <a:t>到各顶点最短路径中的</a:t>
            </a:r>
            <a:r>
              <a:rPr lang="zh-CN" altLang="en-US" sz="2000" dirty="0">
                <a:solidFill>
                  <a:srgbClr val="0000FF"/>
                </a:solidFill>
              </a:rPr>
              <a:t>“最短”路径；</a:t>
            </a:r>
            <a:r>
              <a:rPr lang="zh-CN" altLang="en-US" sz="2000" dirty="0"/>
              <a:t>即若（</a:t>
            </a:r>
            <a:r>
              <a:rPr lang="en-US" altLang="zh-CN" sz="2000" dirty="0"/>
              <a:t> V</a:t>
            </a:r>
            <a:r>
              <a:rPr lang="en-US" altLang="zh-CN" sz="2000" baseline="-25000" dirty="0"/>
              <a:t>i</a:t>
            </a:r>
            <a:r>
              <a:rPr lang="en-US" altLang="zh-CN" sz="2000" dirty="0"/>
              <a:t>, </a:t>
            </a:r>
            <a:r>
              <a:rPr lang="en-US" altLang="zh-CN" sz="2000" dirty="0" err="1"/>
              <a:t>V</a:t>
            </a:r>
            <a:r>
              <a:rPr lang="en-US" altLang="zh-CN" sz="2000" baseline="-25000" dirty="0" err="1"/>
              <a:t>x</a:t>
            </a:r>
            <a:r>
              <a:rPr lang="en-US" altLang="zh-CN" sz="2000" baseline="-25000" dirty="0"/>
              <a:t> </a:t>
            </a:r>
            <a:r>
              <a:rPr lang="zh-CN" altLang="en-US" sz="2000" dirty="0"/>
              <a:t>）已知， 则（</a:t>
            </a:r>
            <a:r>
              <a:rPr lang="en-US" altLang="zh-CN" sz="2000" dirty="0"/>
              <a:t>V</a:t>
            </a:r>
            <a:r>
              <a:rPr lang="en-US" altLang="zh-CN" sz="2000" baseline="-25000" dirty="0"/>
              <a:t>i</a:t>
            </a:r>
            <a:r>
              <a:rPr lang="en-US" altLang="zh-CN" sz="2000" dirty="0"/>
              <a:t>, </a:t>
            </a:r>
            <a:r>
              <a:rPr lang="en-US" altLang="zh-CN" sz="2000" dirty="0" err="1"/>
              <a:t>V</a:t>
            </a:r>
            <a:r>
              <a:rPr lang="en-US" altLang="zh-CN" sz="2000" baseline="-25000" dirty="0" err="1"/>
              <a:t>x</a:t>
            </a:r>
            <a:r>
              <a:rPr lang="en-US" altLang="zh-CN" sz="2000" dirty="0"/>
              <a:t>,…, </a:t>
            </a:r>
            <a:r>
              <a:rPr lang="en-US" altLang="zh-CN" sz="2000" dirty="0" err="1"/>
              <a:t>V</a:t>
            </a:r>
            <a:r>
              <a:rPr lang="en-US" altLang="zh-CN" sz="2000" baseline="-25000" dirty="0" err="1"/>
              <a:t>y</a:t>
            </a:r>
            <a:r>
              <a:rPr lang="zh-CN" altLang="en-US" sz="2000" dirty="0"/>
              <a:t>）可求；依次， （</a:t>
            </a:r>
            <a:r>
              <a:rPr lang="en-US" altLang="zh-CN" sz="2000" dirty="0"/>
              <a:t>V</a:t>
            </a:r>
            <a:r>
              <a:rPr lang="en-US" altLang="zh-CN" sz="2000" baseline="-25000" dirty="0"/>
              <a:t>i</a:t>
            </a:r>
            <a:r>
              <a:rPr lang="en-US" altLang="zh-CN" sz="2000" dirty="0"/>
              <a:t>, </a:t>
            </a:r>
            <a:r>
              <a:rPr lang="en-US" altLang="zh-CN" sz="2000" dirty="0" err="1"/>
              <a:t>V</a:t>
            </a:r>
            <a:r>
              <a:rPr lang="en-US" altLang="zh-CN" sz="2000" baseline="-25000" dirty="0" err="1"/>
              <a:t>x</a:t>
            </a:r>
            <a:r>
              <a:rPr lang="en-US" altLang="zh-CN" sz="2000" dirty="0"/>
              <a:t>,…,</a:t>
            </a:r>
            <a:r>
              <a:rPr lang="en-US" altLang="zh-CN" sz="2000" dirty="0" err="1"/>
              <a:t>V</a:t>
            </a:r>
            <a:r>
              <a:rPr lang="en-US" altLang="zh-CN" sz="2000" baseline="-25000" dirty="0" err="1"/>
              <a:t>y</a:t>
            </a:r>
            <a:r>
              <a:rPr lang="en-US" altLang="zh-CN" sz="2000" dirty="0"/>
              <a:t>, </a:t>
            </a:r>
            <a:r>
              <a:rPr lang="en-US" altLang="zh-CN" sz="2000" dirty="0" err="1"/>
              <a:t>V</a:t>
            </a:r>
            <a:r>
              <a:rPr lang="en-US" altLang="zh-CN" sz="2000" baseline="-25000" dirty="0" err="1"/>
              <a:t>k</a:t>
            </a:r>
            <a:r>
              <a:rPr lang="zh-CN" altLang="en-US" sz="2000" dirty="0"/>
              <a:t>）可求</a:t>
            </a:r>
            <a:endParaRPr lang="en-US" altLang="zh-CN" sz="2000" dirty="0"/>
          </a:p>
          <a:p>
            <a:r>
              <a:rPr lang="en-US" altLang="zh-CN" dirty="0"/>
              <a:t>Floyd</a:t>
            </a:r>
          </a:p>
          <a:p>
            <a:pPr lvl="1">
              <a:lnSpc>
                <a:spcPts val="2600"/>
              </a:lnSpc>
            </a:pPr>
            <a:r>
              <a:rPr lang="zh-CN" altLang="en-US" sz="2000" dirty="0"/>
              <a:t>功能：求图中所有顶点到其它各定点的最短路径</a:t>
            </a:r>
            <a:endParaRPr lang="en-US" altLang="zh-CN" sz="2000" dirty="0"/>
          </a:p>
          <a:p>
            <a:pPr lvl="1">
              <a:lnSpc>
                <a:spcPts val="2600"/>
              </a:lnSpc>
            </a:pPr>
            <a:r>
              <a:rPr lang="zh-CN" altLang="en-US" sz="2000" dirty="0"/>
              <a:t>依据：同</a:t>
            </a:r>
            <a:r>
              <a:rPr lang="en-US" altLang="zh-CN" sz="2000" dirty="0"/>
              <a:t>Dijkstra</a:t>
            </a:r>
          </a:p>
          <a:p>
            <a:pPr lvl="1">
              <a:lnSpc>
                <a:spcPts val="2600"/>
              </a:lnSpc>
            </a:pPr>
            <a:r>
              <a:rPr lang="zh-CN" altLang="en-US" sz="2000" dirty="0"/>
              <a:t>策略：同时插入验证；若</a:t>
            </a:r>
            <a:r>
              <a:rPr lang="zh-CN" altLang="en-US" sz="2000" dirty="0">
                <a:solidFill>
                  <a:srgbClr val="0000FF"/>
                </a:solidFill>
              </a:rPr>
              <a:t>（</a:t>
            </a:r>
            <a:r>
              <a:rPr lang="en-US" altLang="zh-CN" sz="2000" dirty="0">
                <a:solidFill>
                  <a:srgbClr val="0000FF"/>
                </a:solidFill>
              </a:rPr>
              <a:t>V</a:t>
            </a:r>
            <a:r>
              <a:rPr lang="en-US" altLang="zh-CN" sz="2000" baseline="-25000" dirty="0">
                <a:solidFill>
                  <a:srgbClr val="0000FF"/>
                </a:solidFill>
              </a:rPr>
              <a:t>i</a:t>
            </a:r>
            <a:r>
              <a:rPr lang="en-US" altLang="zh-CN" sz="2000" dirty="0">
                <a:solidFill>
                  <a:srgbClr val="0000FF"/>
                </a:solidFill>
              </a:rPr>
              <a:t>, …</a:t>
            </a:r>
            <a:r>
              <a:rPr lang="zh-CN" altLang="en-US" sz="2000" dirty="0">
                <a:solidFill>
                  <a:srgbClr val="0000FF"/>
                </a:solidFill>
              </a:rPr>
              <a:t>，</a:t>
            </a:r>
            <a:r>
              <a:rPr lang="en-US" altLang="zh-CN" sz="2000" dirty="0" err="1">
                <a:solidFill>
                  <a:srgbClr val="0000FF"/>
                </a:solidFill>
              </a:rPr>
              <a:t>V</a:t>
            </a:r>
            <a:r>
              <a:rPr lang="en-US" altLang="zh-CN" sz="2000" baseline="-25000" dirty="0" err="1">
                <a:solidFill>
                  <a:srgbClr val="0000FF"/>
                </a:solidFill>
              </a:rPr>
              <a:t>x</a:t>
            </a:r>
            <a:r>
              <a:rPr lang="zh-CN" altLang="en-US" sz="2000" dirty="0">
                <a:solidFill>
                  <a:srgbClr val="0000FF"/>
                </a:solidFill>
              </a:rPr>
              <a:t>）、（</a:t>
            </a:r>
            <a:r>
              <a:rPr lang="en-US" altLang="zh-CN" sz="2000" dirty="0" err="1">
                <a:solidFill>
                  <a:srgbClr val="0000FF"/>
                </a:solidFill>
              </a:rPr>
              <a:t>V</a:t>
            </a:r>
            <a:r>
              <a:rPr lang="en-US" altLang="zh-CN" sz="2000" baseline="-25000" dirty="0" err="1">
                <a:solidFill>
                  <a:srgbClr val="0000FF"/>
                </a:solidFill>
              </a:rPr>
              <a:t>x</a:t>
            </a:r>
            <a:r>
              <a:rPr lang="en-US" altLang="zh-CN" sz="2000" dirty="0">
                <a:solidFill>
                  <a:srgbClr val="0000FF"/>
                </a:solidFill>
              </a:rPr>
              <a:t>, …,</a:t>
            </a:r>
            <a:r>
              <a:rPr lang="en-US" altLang="zh-CN" sz="2000" dirty="0" err="1">
                <a:solidFill>
                  <a:srgbClr val="0000FF"/>
                </a:solidFill>
              </a:rPr>
              <a:t>V</a:t>
            </a:r>
            <a:r>
              <a:rPr lang="en-US" altLang="zh-CN" sz="2000" baseline="-25000" dirty="0" err="1">
                <a:solidFill>
                  <a:srgbClr val="0000FF"/>
                </a:solidFill>
              </a:rPr>
              <a:t>k</a:t>
            </a:r>
            <a:r>
              <a:rPr lang="zh-CN" altLang="en-US" sz="2000" dirty="0">
                <a:solidFill>
                  <a:srgbClr val="0000FF"/>
                </a:solidFill>
              </a:rPr>
              <a:t>）最短路径已知，则（</a:t>
            </a:r>
            <a:r>
              <a:rPr lang="en-US" altLang="zh-CN" sz="2000" dirty="0">
                <a:solidFill>
                  <a:srgbClr val="0000FF"/>
                </a:solidFill>
              </a:rPr>
              <a:t>V</a:t>
            </a:r>
            <a:r>
              <a:rPr lang="en-US" altLang="zh-CN" sz="2000" baseline="-25000" dirty="0">
                <a:solidFill>
                  <a:srgbClr val="0000FF"/>
                </a:solidFill>
              </a:rPr>
              <a:t>i</a:t>
            </a:r>
            <a:r>
              <a:rPr lang="en-US" altLang="zh-CN" sz="2000" dirty="0">
                <a:solidFill>
                  <a:srgbClr val="0000FF"/>
                </a:solidFill>
              </a:rPr>
              <a:t>, …</a:t>
            </a:r>
            <a:r>
              <a:rPr lang="zh-CN" altLang="en-US" sz="2000" dirty="0">
                <a:solidFill>
                  <a:srgbClr val="0000FF"/>
                </a:solidFill>
              </a:rPr>
              <a:t>，</a:t>
            </a:r>
            <a:r>
              <a:rPr lang="en-US" altLang="zh-CN" sz="2000" dirty="0" err="1">
                <a:solidFill>
                  <a:srgbClr val="0000FF"/>
                </a:solidFill>
              </a:rPr>
              <a:t>V</a:t>
            </a:r>
            <a:r>
              <a:rPr lang="en-US" altLang="zh-CN" sz="2000" baseline="-25000" dirty="0" err="1">
                <a:solidFill>
                  <a:srgbClr val="0000FF"/>
                </a:solidFill>
              </a:rPr>
              <a:t>x</a:t>
            </a:r>
            <a:r>
              <a:rPr lang="en-US" altLang="zh-CN" sz="2000" dirty="0">
                <a:solidFill>
                  <a:srgbClr val="0000FF"/>
                </a:solidFill>
              </a:rPr>
              <a:t>, …,</a:t>
            </a:r>
            <a:r>
              <a:rPr lang="en-US" altLang="zh-CN" sz="2000" dirty="0" err="1">
                <a:solidFill>
                  <a:srgbClr val="0000FF"/>
                </a:solidFill>
              </a:rPr>
              <a:t>V</a:t>
            </a:r>
            <a:r>
              <a:rPr lang="en-US" altLang="zh-CN" sz="2000" baseline="-25000" dirty="0" err="1">
                <a:solidFill>
                  <a:srgbClr val="0000FF"/>
                </a:solidFill>
              </a:rPr>
              <a:t>k</a:t>
            </a:r>
            <a:r>
              <a:rPr lang="zh-CN" altLang="en-US" sz="2000" dirty="0">
                <a:solidFill>
                  <a:srgbClr val="0000FF"/>
                </a:solidFill>
              </a:rPr>
              <a:t>）可能是最短路径</a:t>
            </a:r>
            <a:endParaRPr lang="zh-CN" altLang="en-US" sz="2000" dirty="0"/>
          </a:p>
        </p:txBody>
      </p:sp>
    </p:spTree>
    <p:extLst>
      <p:ext uri="{BB962C8B-B14F-4D97-AF65-F5344CB8AC3E}">
        <p14:creationId xmlns:p14="http://schemas.microsoft.com/office/powerpoint/2010/main" val="30092627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8613" y="249238"/>
            <a:ext cx="5181600" cy="60642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4400" dirty="0">
                <a:sym typeface="Comic Sans MS" pitchFamily="66" charset="0"/>
              </a:rPr>
              <a:t>内容概要</a:t>
            </a:r>
          </a:p>
        </p:txBody>
      </p:sp>
      <p:sp>
        <p:nvSpPr>
          <p:cNvPr id="17411" name="AutoShape 15"/>
          <p:cNvSpPr>
            <a:spLocks noChangeArrowheads="1"/>
          </p:cNvSpPr>
          <p:nvPr/>
        </p:nvSpPr>
        <p:spPr bwMode="auto">
          <a:xfrm>
            <a:off x="2404295" y="2308051"/>
            <a:ext cx="4579937" cy="528637"/>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2" name="AutoShape 16"/>
          <p:cNvSpPr>
            <a:spLocks noChangeArrowheads="1"/>
          </p:cNvSpPr>
          <p:nvPr/>
        </p:nvSpPr>
        <p:spPr bwMode="auto">
          <a:xfrm>
            <a:off x="2002657" y="2169938"/>
            <a:ext cx="723900" cy="793750"/>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13" name="Text Box 17"/>
          <p:cNvSpPr>
            <a:spLocks noChangeArrowheads="1"/>
          </p:cNvSpPr>
          <p:nvPr/>
        </p:nvSpPr>
        <p:spPr bwMode="auto">
          <a:xfrm>
            <a:off x="2902770" y="2371551"/>
            <a:ext cx="3181350" cy="461665"/>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图的周游</a:t>
            </a:r>
            <a:endParaRPr lang="zh-CN" altLang="en-US" dirty="0">
              <a:solidFill>
                <a:srgbClr val="555555"/>
              </a:solidFill>
              <a:latin typeface="黑体" pitchFamily="49" charset="-122"/>
              <a:ea typeface="黑体" pitchFamily="49" charset="-122"/>
            </a:endParaRPr>
          </a:p>
        </p:txBody>
      </p:sp>
      <p:sp>
        <p:nvSpPr>
          <p:cNvPr id="17414" name="Text Box 18"/>
          <p:cNvSpPr>
            <a:spLocks noChangeArrowheads="1"/>
          </p:cNvSpPr>
          <p:nvPr/>
        </p:nvSpPr>
        <p:spPr bwMode="auto">
          <a:xfrm>
            <a:off x="2169345" y="2284238"/>
            <a:ext cx="338554" cy="461665"/>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2</a:t>
            </a:r>
            <a:endParaRPr lang="zh-CN" altLang="en-US">
              <a:solidFill>
                <a:srgbClr val="555555"/>
              </a:solidFill>
              <a:latin typeface="黑体" pitchFamily="49" charset="-122"/>
              <a:ea typeface="黑体" pitchFamily="49" charset="-122"/>
            </a:endParaRPr>
          </a:p>
        </p:txBody>
      </p:sp>
      <p:grpSp>
        <p:nvGrpSpPr>
          <p:cNvPr id="17415" name="Group 7"/>
          <p:cNvGrpSpPr>
            <a:grpSpLocks/>
          </p:cNvGrpSpPr>
          <p:nvPr/>
        </p:nvGrpSpPr>
        <p:grpSpPr bwMode="auto">
          <a:xfrm>
            <a:off x="2058220" y="4924251"/>
            <a:ext cx="4946650" cy="784225"/>
            <a:chOff x="0" y="0"/>
            <a:chExt cx="2976" cy="432"/>
          </a:xfrm>
        </p:grpSpPr>
        <p:sp>
          <p:nvSpPr>
            <p:cNvPr id="17431"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2"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33" name="Text Box 22"/>
            <p:cNvSpPr>
              <a:spLocks noChangeArrowheads="1"/>
            </p:cNvSpPr>
            <p:nvPr/>
          </p:nvSpPr>
          <p:spPr bwMode="auto">
            <a:xfrm>
              <a:off x="384" y="110"/>
              <a:ext cx="2160" cy="254"/>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最短路径</a:t>
              </a:r>
              <a:endParaRPr lang="zh-CN" altLang="zh-CN" dirty="0">
                <a:solidFill>
                  <a:srgbClr val="555555"/>
                </a:solidFill>
                <a:latin typeface="黑体" pitchFamily="49" charset="-122"/>
                <a:ea typeface="黑体" pitchFamily="49" charset="-122"/>
              </a:endParaRPr>
            </a:p>
          </p:txBody>
        </p:sp>
        <p:sp>
          <p:nvSpPr>
            <p:cNvPr id="17434"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5</a:t>
              </a:r>
              <a:endParaRPr lang="zh-CN" altLang="en-US">
                <a:solidFill>
                  <a:srgbClr val="555555"/>
                </a:solidFill>
                <a:latin typeface="黑体" pitchFamily="49" charset="-122"/>
                <a:ea typeface="黑体" pitchFamily="49" charset="-122"/>
              </a:endParaRPr>
            </a:p>
          </p:txBody>
        </p:sp>
      </p:grpSp>
      <p:grpSp>
        <p:nvGrpSpPr>
          <p:cNvPr id="17416" name="Group 12"/>
          <p:cNvGrpSpPr>
            <a:grpSpLocks/>
          </p:cNvGrpSpPr>
          <p:nvPr/>
        </p:nvGrpSpPr>
        <p:grpSpPr bwMode="auto">
          <a:xfrm>
            <a:off x="2058220" y="3989213"/>
            <a:ext cx="4981575" cy="793750"/>
            <a:chOff x="0" y="0"/>
            <a:chExt cx="2976" cy="432"/>
          </a:xfrm>
        </p:grpSpPr>
        <p:sp>
          <p:nvSpPr>
            <p:cNvPr id="17427" name="AutoShape 15"/>
            <p:cNvSpPr>
              <a:spLocks noChangeArrowheads="1"/>
            </p:cNvSpPr>
            <p:nvPr/>
          </p:nvSpPr>
          <p:spPr bwMode="auto">
            <a:xfrm>
              <a:off x="240" y="75"/>
              <a:ext cx="2736" cy="288"/>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8" name="AutoShape 16"/>
            <p:cNvSpPr>
              <a:spLocks noChangeArrowheads="1"/>
            </p:cNvSpPr>
            <p:nvPr/>
          </p:nvSpPr>
          <p:spPr bwMode="auto">
            <a:xfrm>
              <a:off x="0" y="0"/>
              <a:ext cx="432" cy="432"/>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9" name="Text Box 17"/>
            <p:cNvSpPr>
              <a:spLocks noChangeArrowheads="1"/>
            </p:cNvSpPr>
            <p:nvPr/>
          </p:nvSpPr>
          <p:spPr bwMode="auto">
            <a:xfrm>
              <a:off x="384" y="110"/>
              <a:ext cx="2159" cy="251"/>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最小生成树</a:t>
              </a:r>
            </a:p>
          </p:txBody>
        </p:sp>
        <p:sp>
          <p:nvSpPr>
            <p:cNvPr id="17430" name="Text Box 18"/>
            <p:cNvSpPr>
              <a:spLocks noChangeArrowheads="1"/>
            </p:cNvSpPr>
            <p:nvPr/>
          </p:nvSpPr>
          <p:spPr bwMode="auto">
            <a:xfrm>
              <a:off x="100" y="62"/>
              <a:ext cx="202" cy="251"/>
            </a:xfrm>
            <a:prstGeom prst="rect">
              <a:avLst/>
            </a:prstGeom>
            <a:noFill/>
            <a:ln w="9525">
              <a:noFill/>
              <a:miter lim="800000"/>
              <a:headEnd/>
              <a:tailEnd/>
            </a:ln>
          </p:spPr>
          <p:txBody>
            <a:bodyPr wrap="none">
              <a:spAutoFit/>
            </a:bodyPr>
            <a:lstStyle/>
            <a:p>
              <a:pPr algn="ctr">
                <a:buFont typeface="Arial" charset="0"/>
                <a:buNone/>
              </a:pPr>
              <a:r>
                <a:rPr lang="en-US" altLang="zh-CN" sz="2400" dirty="0">
                  <a:solidFill>
                    <a:srgbClr val="F9F9F9"/>
                  </a:solidFill>
                  <a:latin typeface="黑体" pitchFamily="49" charset="-122"/>
                  <a:ea typeface="黑体" pitchFamily="49" charset="-122"/>
                  <a:sym typeface="微软雅黑" pitchFamily="34" charset="-122"/>
                </a:rPr>
                <a:t>4</a:t>
              </a:r>
              <a:endParaRPr lang="zh-CN" altLang="en-US" dirty="0">
                <a:solidFill>
                  <a:srgbClr val="555555"/>
                </a:solidFill>
                <a:latin typeface="黑体" pitchFamily="49" charset="-122"/>
                <a:ea typeface="黑体" pitchFamily="49" charset="-122"/>
              </a:endParaRPr>
            </a:p>
          </p:txBody>
        </p:sp>
      </p:grpSp>
      <p:grpSp>
        <p:nvGrpSpPr>
          <p:cNvPr id="17417" name="Group 17"/>
          <p:cNvGrpSpPr>
            <a:grpSpLocks/>
          </p:cNvGrpSpPr>
          <p:nvPr/>
        </p:nvGrpSpPr>
        <p:grpSpPr bwMode="auto">
          <a:xfrm>
            <a:off x="2040757" y="3077988"/>
            <a:ext cx="4946650" cy="784225"/>
            <a:chOff x="0" y="0"/>
            <a:chExt cx="2976" cy="432"/>
          </a:xfrm>
        </p:grpSpPr>
        <p:sp>
          <p:nvSpPr>
            <p:cNvPr id="17423"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4"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5"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555555"/>
                  </a:solidFill>
                  <a:latin typeface="黑体" pitchFamily="49" charset="-122"/>
                  <a:ea typeface="黑体" pitchFamily="49" charset="-122"/>
                  <a:sym typeface="微软雅黑" pitchFamily="34" charset="-122"/>
                </a:rPr>
                <a:t>图的存储表示</a:t>
              </a:r>
            </a:p>
          </p:txBody>
        </p:sp>
        <p:sp>
          <p:nvSpPr>
            <p:cNvPr id="17426" name="Text Box 23"/>
            <p:cNvSpPr>
              <a:spLocks noChangeArrowheads="1"/>
            </p:cNvSpPr>
            <p:nvPr/>
          </p:nvSpPr>
          <p:spPr bwMode="auto">
            <a:xfrm>
              <a:off x="99"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3</a:t>
              </a:r>
              <a:endParaRPr lang="zh-CN" altLang="en-US">
                <a:solidFill>
                  <a:srgbClr val="555555"/>
                </a:solidFill>
                <a:latin typeface="黑体" pitchFamily="49" charset="-122"/>
                <a:ea typeface="黑体" pitchFamily="49" charset="-122"/>
              </a:endParaRPr>
            </a:p>
          </p:txBody>
        </p:sp>
      </p:grpSp>
      <p:grpSp>
        <p:nvGrpSpPr>
          <p:cNvPr id="17418" name="Group 22"/>
          <p:cNvGrpSpPr>
            <a:grpSpLocks/>
          </p:cNvGrpSpPr>
          <p:nvPr/>
        </p:nvGrpSpPr>
        <p:grpSpPr bwMode="auto">
          <a:xfrm>
            <a:off x="2005832" y="1282526"/>
            <a:ext cx="4946650" cy="784225"/>
            <a:chOff x="0" y="0"/>
            <a:chExt cx="2976" cy="432"/>
          </a:xfrm>
        </p:grpSpPr>
        <p:sp>
          <p:nvSpPr>
            <p:cNvPr id="17419" name="AutoShape 20"/>
            <p:cNvSpPr>
              <a:spLocks noChangeArrowheads="1"/>
            </p:cNvSpPr>
            <p:nvPr/>
          </p:nvSpPr>
          <p:spPr bwMode="auto">
            <a:xfrm>
              <a:off x="240" y="75"/>
              <a:ext cx="2736" cy="288"/>
            </a:xfrm>
            <a:prstGeom prst="roundRect">
              <a:avLst>
                <a:gd name="adj" fmla="val 16667"/>
              </a:avLst>
            </a:prstGeom>
            <a:noFill/>
            <a:ln w="28575">
              <a:solidFill>
                <a:schemeClr val="hlink"/>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0" name="AutoShape 21"/>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17421" name="Text Box 22"/>
            <p:cNvSpPr>
              <a:spLocks noChangeArrowheads="1"/>
            </p:cNvSpPr>
            <p:nvPr/>
          </p:nvSpPr>
          <p:spPr bwMode="auto">
            <a:xfrm>
              <a:off x="384" y="110"/>
              <a:ext cx="2160" cy="252"/>
            </a:xfrm>
            <a:prstGeom prst="rect">
              <a:avLst/>
            </a:prstGeom>
            <a:noFill/>
            <a:ln w="9525">
              <a:noFill/>
              <a:miter lim="800000"/>
              <a:headEnd/>
              <a:tailEnd/>
            </a:ln>
          </p:spPr>
          <p:txBody>
            <a:bodyPr>
              <a:spAutoFit/>
            </a:bodyPr>
            <a:lstStyle/>
            <a:p>
              <a:pPr algn="ctr"/>
              <a:r>
                <a:rPr lang="zh-CN" altLang="en-US" sz="2400" dirty="0">
                  <a:solidFill>
                    <a:srgbClr val="555555"/>
                  </a:solidFill>
                  <a:latin typeface="黑体" pitchFamily="49" charset="-122"/>
                  <a:ea typeface="黑体" pitchFamily="49" charset="-122"/>
                  <a:sym typeface="微软雅黑" pitchFamily="34" charset="-122"/>
                </a:rPr>
                <a:t> 图的基本概念</a:t>
              </a:r>
              <a:endParaRPr lang="zh-CN" altLang="en-US" sz="2400" dirty="0">
                <a:solidFill>
                  <a:srgbClr val="555555"/>
                </a:solidFill>
                <a:latin typeface="黑体" pitchFamily="49" charset="-122"/>
                <a:ea typeface="黑体" pitchFamily="49" charset="-122"/>
              </a:endParaRPr>
            </a:p>
          </p:txBody>
        </p:sp>
        <p:sp>
          <p:nvSpPr>
            <p:cNvPr id="17422" name="Text Box 23"/>
            <p:cNvSpPr>
              <a:spLocks noChangeArrowheads="1"/>
            </p:cNvSpPr>
            <p:nvPr/>
          </p:nvSpPr>
          <p:spPr bwMode="auto">
            <a:xfrm>
              <a:off x="98" y="62"/>
              <a:ext cx="204" cy="254"/>
            </a:xfrm>
            <a:prstGeom prst="rect">
              <a:avLst/>
            </a:prstGeom>
            <a:noFill/>
            <a:ln w="9525">
              <a:noFill/>
              <a:miter lim="800000"/>
              <a:headEnd/>
              <a:tailEnd/>
            </a:ln>
          </p:spPr>
          <p:txBody>
            <a:bodyPr wrap="none">
              <a:spAutoFit/>
            </a:bodyPr>
            <a:lstStyle/>
            <a:p>
              <a:pPr algn="ctr">
                <a:buFont typeface="Arial" charset="0"/>
                <a:buNone/>
              </a:pPr>
              <a:r>
                <a:rPr lang="en-US" altLang="zh-CN" sz="2400">
                  <a:solidFill>
                    <a:srgbClr val="F9F9F9"/>
                  </a:solidFill>
                  <a:latin typeface="黑体" pitchFamily="49" charset="-122"/>
                  <a:ea typeface="黑体" pitchFamily="49" charset="-122"/>
                  <a:sym typeface="微软雅黑" pitchFamily="34" charset="-122"/>
                </a:rPr>
                <a:t>1</a:t>
              </a:r>
              <a:endParaRPr lang="zh-CN" altLang="en-US">
                <a:solidFill>
                  <a:srgbClr val="555555"/>
                </a:solidFill>
                <a:latin typeface="黑体" pitchFamily="49" charset="-122"/>
                <a:ea typeface="黑体" pitchFamily="49" charset="-122"/>
              </a:endParaRPr>
            </a:p>
          </p:txBody>
        </p:sp>
      </p:grpSp>
      <p:grpSp>
        <p:nvGrpSpPr>
          <p:cNvPr id="32" name="Group 12"/>
          <p:cNvGrpSpPr>
            <a:grpSpLocks/>
          </p:cNvGrpSpPr>
          <p:nvPr/>
        </p:nvGrpSpPr>
        <p:grpSpPr bwMode="auto">
          <a:xfrm>
            <a:off x="2058220" y="5821027"/>
            <a:ext cx="4981575" cy="793750"/>
            <a:chOff x="0" y="0"/>
            <a:chExt cx="2976" cy="432"/>
          </a:xfrm>
        </p:grpSpPr>
        <p:sp>
          <p:nvSpPr>
            <p:cNvPr id="33" name="AutoShape 15"/>
            <p:cNvSpPr>
              <a:spLocks noChangeArrowheads="1"/>
            </p:cNvSpPr>
            <p:nvPr/>
          </p:nvSpPr>
          <p:spPr bwMode="auto">
            <a:xfrm>
              <a:off x="240" y="75"/>
              <a:ext cx="2736" cy="288"/>
            </a:xfrm>
            <a:prstGeom prst="roundRect">
              <a:avLst>
                <a:gd name="adj" fmla="val 16667"/>
              </a:avLst>
            </a:prstGeom>
            <a:noFill/>
            <a:ln w="28575">
              <a:solidFill>
                <a:schemeClr val="accent1"/>
              </a:solidFill>
              <a:round/>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34" name="AutoShape 16"/>
            <p:cNvSpPr>
              <a:spLocks noChangeArrowheads="1"/>
            </p:cNvSpPr>
            <p:nvPr/>
          </p:nvSpPr>
          <p:spPr bwMode="auto">
            <a:xfrm>
              <a:off x="0" y="0"/>
              <a:ext cx="432" cy="432"/>
            </a:xfrm>
            <a:prstGeom prst="diamond">
              <a:avLst/>
            </a:prstGeom>
            <a:solidFill>
              <a:schemeClr val="accent1"/>
            </a:solidFill>
            <a:ln w="25400">
              <a:solidFill>
                <a:schemeClr val="bg1"/>
              </a:solidFill>
              <a:miter lim="800000"/>
              <a:headEnd/>
              <a:tailEnd/>
            </a:ln>
          </p:spPr>
          <p:txBody>
            <a:bodyPr wrap="none" anchor="ctr"/>
            <a:lstStyle/>
            <a:p>
              <a:pPr algn="ctr" eaLnBrk="1" hangingPunct="1">
                <a:spcBef>
                  <a:spcPct val="50000"/>
                </a:spcBef>
                <a:buFont typeface="Arial" charset="0"/>
                <a:buNone/>
              </a:pPr>
              <a:endParaRPr lang="zh-CN" altLang="zh-CN" sz="4000">
                <a:solidFill>
                  <a:srgbClr val="555555"/>
                </a:solidFill>
                <a:latin typeface="黑体" pitchFamily="49" charset="-122"/>
                <a:ea typeface="黑体" pitchFamily="49" charset="-122"/>
                <a:sym typeface="微软雅黑" pitchFamily="34" charset="-122"/>
              </a:endParaRPr>
            </a:p>
          </p:txBody>
        </p:sp>
        <p:sp>
          <p:nvSpPr>
            <p:cNvPr id="35" name="Text Box 17"/>
            <p:cNvSpPr>
              <a:spLocks noChangeArrowheads="1"/>
            </p:cNvSpPr>
            <p:nvPr/>
          </p:nvSpPr>
          <p:spPr bwMode="auto">
            <a:xfrm>
              <a:off x="384" y="110"/>
              <a:ext cx="2159" cy="251"/>
            </a:xfrm>
            <a:prstGeom prst="rect">
              <a:avLst/>
            </a:prstGeom>
            <a:noFill/>
            <a:ln w="9525">
              <a:noFill/>
              <a:miter lim="800000"/>
              <a:headEnd/>
              <a:tailEnd/>
            </a:ln>
          </p:spPr>
          <p:txBody>
            <a:bodyPr>
              <a:spAutoFit/>
            </a:bodyPr>
            <a:lstStyle/>
            <a:p>
              <a:pPr algn="ctr">
                <a:buFont typeface="Arial" charset="0"/>
                <a:buNone/>
              </a:pPr>
              <a:r>
                <a:rPr lang="zh-CN" altLang="en-US" sz="2400" dirty="0">
                  <a:solidFill>
                    <a:srgbClr val="FF0000"/>
                  </a:solidFill>
                  <a:latin typeface="黑体" pitchFamily="49" charset="-122"/>
                  <a:ea typeface="黑体" pitchFamily="49" charset="-122"/>
                  <a:sym typeface="微软雅黑" pitchFamily="34" charset="-122"/>
                </a:rPr>
                <a:t>拓扑排序与关键路径</a:t>
              </a:r>
            </a:p>
          </p:txBody>
        </p:sp>
        <p:sp>
          <p:nvSpPr>
            <p:cNvPr id="36" name="Text Box 18"/>
            <p:cNvSpPr>
              <a:spLocks noChangeArrowheads="1"/>
            </p:cNvSpPr>
            <p:nvPr/>
          </p:nvSpPr>
          <p:spPr bwMode="auto">
            <a:xfrm>
              <a:off x="100" y="62"/>
              <a:ext cx="202" cy="251"/>
            </a:xfrm>
            <a:prstGeom prst="rect">
              <a:avLst/>
            </a:prstGeom>
            <a:noFill/>
            <a:ln w="9525">
              <a:noFill/>
              <a:miter lim="800000"/>
              <a:headEnd/>
              <a:tailEnd/>
            </a:ln>
          </p:spPr>
          <p:txBody>
            <a:bodyPr wrap="none">
              <a:spAutoFit/>
            </a:bodyPr>
            <a:lstStyle/>
            <a:p>
              <a:pPr algn="ctr">
                <a:buFont typeface="Arial" charset="0"/>
                <a:buNone/>
              </a:pPr>
              <a:r>
                <a:rPr lang="en-US" altLang="zh-CN" sz="2400" dirty="0">
                  <a:solidFill>
                    <a:srgbClr val="F9F9F9"/>
                  </a:solidFill>
                  <a:latin typeface="黑体" pitchFamily="49" charset="-122"/>
                  <a:ea typeface="黑体" pitchFamily="49" charset="-122"/>
                  <a:sym typeface="微软雅黑" pitchFamily="34" charset="-122"/>
                </a:rPr>
                <a:t>6</a:t>
              </a:r>
              <a:endParaRPr lang="zh-CN" altLang="en-US" dirty="0">
                <a:solidFill>
                  <a:srgbClr val="555555"/>
                </a:solidFill>
                <a:latin typeface="黑体" pitchFamily="49" charset="-122"/>
                <a:ea typeface="黑体" pitchFamily="49" charset="-122"/>
              </a:endParaRPr>
            </a:p>
          </p:txBody>
        </p:sp>
      </p:grpSp>
    </p:spTree>
    <p:extLst>
      <p:ext uri="{BB962C8B-B14F-4D97-AF65-F5344CB8AC3E}">
        <p14:creationId xmlns:p14="http://schemas.microsoft.com/office/powerpoint/2010/main" val="192931551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拓扑排序</a:t>
            </a:r>
          </a:p>
        </p:txBody>
      </p:sp>
      <p:sp>
        <p:nvSpPr>
          <p:cNvPr id="3" name="内容占位符 2"/>
          <p:cNvSpPr>
            <a:spLocks noGrp="1"/>
          </p:cNvSpPr>
          <p:nvPr>
            <p:ph idx="1"/>
          </p:nvPr>
        </p:nvSpPr>
        <p:spPr>
          <a:xfrm>
            <a:off x="452354" y="1341438"/>
            <a:ext cx="8153400" cy="4784725"/>
          </a:xfrm>
        </p:spPr>
        <p:txBody>
          <a:bodyPr/>
          <a:lstStyle/>
          <a:p>
            <a:r>
              <a:rPr lang="en-US" altLang="zh-CN" dirty="0"/>
              <a:t>AOV</a:t>
            </a:r>
            <a:r>
              <a:rPr lang="zh-CN" altLang="en-US" dirty="0"/>
              <a:t>网</a:t>
            </a:r>
            <a:endParaRPr lang="en-US" altLang="zh-CN" dirty="0"/>
          </a:p>
          <a:p>
            <a:pPr lvl="1"/>
            <a:r>
              <a:rPr lang="zh-CN" altLang="en-US" dirty="0"/>
              <a:t>若在有向图中，用顶点表示活动，边表示活动间的某种约束关系，则称该有向图为</a:t>
            </a:r>
            <a:r>
              <a:rPr lang="zh-CN" altLang="en-US" dirty="0">
                <a:solidFill>
                  <a:srgbClr val="1B10FC"/>
                </a:solidFill>
              </a:rPr>
              <a:t>顶点活动网</a:t>
            </a:r>
            <a:r>
              <a:rPr lang="zh-CN" altLang="en-US" dirty="0"/>
              <a:t>（</a:t>
            </a:r>
            <a:r>
              <a:rPr lang="en-US" altLang="zh-CN" dirty="0"/>
              <a:t>Activity On Vertex network</a:t>
            </a:r>
            <a:r>
              <a:rPr lang="zh-CN" altLang="en-US" dirty="0"/>
              <a:t>，简称</a:t>
            </a:r>
            <a:r>
              <a:rPr lang="en-US" altLang="zh-CN" b="1" dirty="0"/>
              <a:t>AOV</a:t>
            </a:r>
            <a:r>
              <a:rPr lang="zh-CN" altLang="en-US" dirty="0"/>
              <a:t>网）</a:t>
            </a:r>
          </a:p>
          <a:p>
            <a:pPr lvl="1"/>
            <a:r>
              <a:rPr lang="en-US" altLang="zh-CN" dirty="0"/>
              <a:t>AOV</a:t>
            </a:r>
            <a:r>
              <a:rPr lang="zh-CN" altLang="en-US" dirty="0"/>
              <a:t>网被应用于各种工程计划等</a:t>
            </a:r>
            <a:endParaRPr lang="en-US" altLang="zh-CN" dirty="0"/>
          </a:p>
          <a:p>
            <a:pPr lvl="1"/>
            <a:r>
              <a:rPr lang="en-US" altLang="zh-CN" dirty="0"/>
              <a:t>AOV</a:t>
            </a:r>
            <a:r>
              <a:rPr lang="zh-CN" altLang="en-US" dirty="0"/>
              <a:t>网上的顶点或边可以带有权值</a:t>
            </a:r>
          </a:p>
          <a:p>
            <a:pPr lvl="1"/>
            <a:endParaRPr lang="zh-CN" altLang="en-US" dirty="0"/>
          </a:p>
          <a:p>
            <a:r>
              <a:rPr lang="zh-CN" altLang="en-US" dirty="0"/>
              <a:t>问题：基于</a:t>
            </a:r>
            <a:r>
              <a:rPr lang="en-US" altLang="zh-CN" dirty="0"/>
              <a:t>AOV</a:t>
            </a:r>
            <a:r>
              <a:rPr lang="zh-CN" altLang="en-US" dirty="0"/>
              <a:t>网表达的约束关系做出活动安排</a:t>
            </a:r>
          </a:p>
          <a:p>
            <a:endParaRPr lang="zh-CN" altLang="en-US" dirty="0"/>
          </a:p>
          <a:p>
            <a:endParaRPr lang="en-US" altLang="zh-CN" dirty="0"/>
          </a:p>
        </p:txBody>
      </p:sp>
    </p:spTree>
    <p:extLst>
      <p:ext uri="{BB962C8B-B14F-4D97-AF65-F5344CB8AC3E}">
        <p14:creationId xmlns:p14="http://schemas.microsoft.com/office/powerpoint/2010/main" val="33830863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拓扑排序</a:t>
            </a:r>
          </a:p>
        </p:txBody>
      </p:sp>
      <p:sp>
        <p:nvSpPr>
          <p:cNvPr id="3" name="内容占位符 2"/>
          <p:cNvSpPr>
            <a:spLocks noGrp="1"/>
          </p:cNvSpPr>
          <p:nvPr>
            <p:ph idx="1"/>
          </p:nvPr>
        </p:nvSpPr>
        <p:spPr>
          <a:xfrm>
            <a:off x="612775" y="1341438"/>
            <a:ext cx="8153400" cy="647783"/>
          </a:xfrm>
        </p:spPr>
        <p:txBody>
          <a:bodyPr/>
          <a:lstStyle/>
          <a:p>
            <a:r>
              <a:rPr lang="zh-CN" altLang="en-US" dirty="0"/>
              <a:t>教学计划制定与课程安排</a:t>
            </a:r>
          </a:p>
        </p:txBody>
      </p:sp>
      <p:sp>
        <p:nvSpPr>
          <p:cNvPr id="5" name="Line 4"/>
          <p:cNvSpPr>
            <a:spLocks noChangeShapeType="1"/>
          </p:cNvSpPr>
          <p:nvPr/>
        </p:nvSpPr>
        <p:spPr bwMode="auto">
          <a:xfrm>
            <a:off x="3132138" y="5300663"/>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 name="Group 92"/>
          <p:cNvGraphicFramePr>
            <a:graphicFrameLocks/>
          </p:cNvGraphicFramePr>
          <p:nvPr/>
        </p:nvGraphicFramePr>
        <p:xfrm>
          <a:off x="800100" y="2013785"/>
          <a:ext cx="7772400" cy="4064000"/>
        </p:xfrm>
        <a:graphic>
          <a:graphicData uri="http://schemas.openxmlformats.org/drawingml/2006/table">
            <a:tbl>
              <a:tblPr/>
              <a:tblGrid>
                <a:gridCol w="1710871">
                  <a:extLst>
                    <a:ext uri="{9D8B030D-6E8A-4147-A177-3AD203B41FA5}">
                      <a16:colId xmlns:a16="http://schemas.microsoft.com/office/drawing/2014/main" val="20000"/>
                    </a:ext>
                  </a:extLst>
                </a:gridCol>
                <a:gridCol w="3470729">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tblGrid>
              <a:tr h="406400">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zh-CN" altLang="en-US" sz="2000" b="1" i="0" u="none" strike="noStrike" cap="none" normalizeH="0" baseline="0" dirty="0">
                          <a:ln>
                            <a:noFill/>
                          </a:ln>
                          <a:solidFill>
                            <a:schemeClr val="tx1"/>
                          </a:solidFill>
                          <a:effectLst/>
                          <a:latin typeface="Times New Roman" pitchFamily="18" charset="0"/>
                          <a:ea typeface="宋体" pitchFamily="2" charset="-122"/>
                        </a:rPr>
                        <a:t>课程代号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zh-CN" altLang="en-US" sz="2000" b="1" i="0" u="none" strike="noStrike" cap="none" normalizeH="0" baseline="0" dirty="0">
                          <a:ln>
                            <a:noFill/>
                          </a:ln>
                          <a:solidFill>
                            <a:schemeClr val="tx1"/>
                          </a:solidFill>
                          <a:effectLst/>
                          <a:latin typeface="Times New Roman" pitchFamily="18" charset="0"/>
                          <a:ea typeface="宋体" pitchFamily="2" charset="-122"/>
                        </a:rPr>
                        <a:t>课程名称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zh-CN" altLang="en-US" sz="2000" b="1" i="0" u="none" strike="noStrike" cap="none" normalizeH="0" baseline="0" dirty="0">
                          <a:ln>
                            <a:noFill/>
                          </a:ln>
                          <a:solidFill>
                            <a:schemeClr val="tx1"/>
                          </a:solidFill>
                          <a:effectLst/>
                          <a:latin typeface="Times New Roman" pitchFamily="18" charset="0"/>
                          <a:ea typeface="宋体" pitchFamily="2" charset="-122"/>
                        </a:rPr>
                        <a:t>先修课程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0"/>
                  </a:ext>
                </a:extLst>
              </a:tr>
              <a:tr h="406400">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高等数学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406400">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Java</a:t>
                      </a: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语言程序设计</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406400">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离散数学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C0</a:t>
                      </a: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406400">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数据结构与算法</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C1</a:t>
                      </a: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4"/>
                  </a:ext>
                </a:extLst>
              </a:tr>
              <a:tr h="406400">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算法设计</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5"/>
                  </a:ext>
                </a:extLst>
              </a:tr>
              <a:tr h="406400">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编译原理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C3</a:t>
                      </a: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6"/>
                  </a:ext>
                </a:extLst>
              </a:tr>
              <a:tr h="406400">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操作系统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C3</a:t>
                      </a: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7"/>
                  </a:ext>
                </a:extLst>
              </a:tr>
              <a:tr h="406400">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大学物理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8"/>
                  </a:ext>
                </a:extLst>
              </a:tr>
              <a:tr h="406400">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计算机组成原理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6pPr>
                      <a:lvl7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7pPr>
                      <a:lvl8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8pPr>
                      <a:lvl9pPr fontAlgn="base">
                        <a:spcBef>
                          <a:spcPct val="20000"/>
                        </a:spcBef>
                        <a:spcAft>
                          <a:spcPct val="0"/>
                        </a:spcAft>
                        <a:buClr>
                          <a:schemeClr val="accent1"/>
                        </a:buClr>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90000"/>
                        <a:buFont typeface="Monotype Sorts" pitchFamily="2" charset="2"/>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8615474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拓扑排序</a:t>
            </a:r>
          </a:p>
        </p:txBody>
      </p:sp>
      <p:grpSp>
        <p:nvGrpSpPr>
          <p:cNvPr id="54" name="组合 53"/>
          <p:cNvGrpSpPr/>
          <p:nvPr/>
        </p:nvGrpSpPr>
        <p:grpSpPr>
          <a:xfrm>
            <a:off x="314205" y="1831191"/>
            <a:ext cx="8548541" cy="3955256"/>
            <a:chOff x="69397" y="1796460"/>
            <a:chExt cx="8548541" cy="3955256"/>
          </a:xfrm>
        </p:grpSpPr>
        <p:sp>
          <p:nvSpPr>
            <p:cNvPr id="5" name="Text Box 9"/>
            <p:cNvSpPr txBox="1">
              <a:spLocks noChangeArrowheads="1"/>
            </p:cNvSpPr>
            <p:nvPr/>
          </p:nvSpPr>
          <p:spPr bwMode="auto">
            <a:xfrm>
              <a:off x="6332006" y="1796460"/>
              <a:ext cx="1943896"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C6</a:t>
              </a:r>
              <a:r>
                <a:rPr kumimoji="1" lang="zh-CN" altLang="en-US" sz="2000" b="1" dirty="0">
                  <a:solidFill>
                    <a:srgbClr val="3333CC"/>
                  </a:solidFill>
                  <a:latin typeface="华文中宋" panose="02010600040101010101" pitchFamily="2" charset="-122"/>
                  <a:ea typeface="华文中宋" panose="02010600040101010101" pitchFamily="2" charset="-122"/>
                </a:rPr>
                <a:t>：操作系统</a:t>
              </a:r>
            </a:p>
          </p:txBody>
        </p:sp>
        <p:sp>
          <p:nvSpPr>
            <p:cNvPr id="6" name="Text Box 10"/>
            <p:cNvSpPr txBox="1">
              <a:spLocks noChangeArrowheads="1"/>
            </p:cNvSpPr>
            <p:nvPr/>
          </p:nvSpPr>
          <p:spPr bwMode="auto">
            <a:xfrm>
              <a:off x="4001715" y="2679770"/>
              <a:ext cx="2799443"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C8</a:t>
              </a:r>
              <a:r>
                <a:rPr kumimoji="1" lang="zh-CN" altLang="en-US" sz="2000" b="1" dirty="0">
                  <a:solidFill>
                    <a:srgbClr val="3333CC"/>
                  </a:solidFill>
                  <a:latin typeface="华文中宋" panose="02010600040101010101" pitchFamily="2" charset="-122"/>
                  <a:ea typeface="华文中宋" panose="02010600040101010101" pitchFamily="2" charset="-122"/>
                </a:rPr>
                <a:t>：计算机组成原理</a:t>
              </a:r>
            </a:p>
          </p:txBody>
        </p:sp>
        <p:sp>
          <p:nvSpPr>
            <p:cNvPr id="7" name="Text Box 11"/>
            <p:cNvSpPr txBox="1">
              <a:spLocks noChangeArrowheads="1"/>
            </p:cNvSpPr>
            <p:nvPr/>
          </p:nvSpPr>
          <p:spPr bwMode="auto">
            <a:xfrm>
              <a:off x="4150625" y="3952423"/>
              <a:ext cx="2669271"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C3</a:t>
              </a:r>
              <a:r>
                <a:rPr kumimoji="1" lang="zh-CN" altLang="en-US" sz="2000" b="1" dirty="0">
                  <a:solidFill>
                    <a:srgbClr val="3333CC"/>
                  </a:solidFill>
                  <a:latin typeface="华文中宋" panose="02010600040101010101" pitchFamily="2" charset="-122"/>
                  <a:ea typeface="华文中宋" panose="02010600040101010101" pitchFamily="2" charset="-122"/>
                </a:rPr>
                <a:t>：数据结构与算法</a:t>
              </a:r>
            </a:p>
          </p:txBody>
        </p:sp>
        <p:sp>
          <p:nvSpPr>
            <p:cNvPr id="8" name="椭圆 7"/>
            <p:cNvSpPr/>
            <p:nvPr/>
          </p:nvSpPr>
          <p:spPr bwMode="auto">
            <a:xfrm>
              <a:off x="1832546" y="2278098"/>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9" name="椭圆 8"/>
            <p:cNvSpPr/>
            <p:nvPr/>
          </p:nvSpPr>
          <p:spPr bwMode="auto">
            <a:xfrm>
              <a:off x="3409829" y="2278097"/>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0" name="椭圆 9"/>
            <p:cNvSpPr/>
            <p:nvPr/>
          </p:nvSpPr>
          <p:spPr bwMode="auto">
            <a:xfrm>
              <a:off x="7086240" y="2301966"/>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1" name="椭圆 10"/>
            <p:cNvSpPr/>
            <p:nvPr/>
          </p:nvSpPr>
          <p:spPr bwMode="auto">
            <a:xfrm>
              <a:off x="5296018" y="2303328"/>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2" name="椭圆 11"/>
            <p:cNvSpPr/>
            <p:nvPr/>
          </p:nvSpPr>
          <p:spPr bwMode="auto">
            <a:xfrm>
              <a:off x="2658716" y="3429318"/>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3" name="椭圆 12"/>
            <p:cNvSpPr/>
            <p:nvPr/>
          </p:nvSpPr>
          <p:spPr bwMode="auto">
            <a:xfrm>
              <a:off x="4524709" y="3484710"/>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4" name="椭圆 13"/>
            <p:cNvSpPr/>
            <p:nvPr/>
          </p:nvSpPr>
          <p:spPr bwMode="auto">
            <a:xfrm>
              <a:off x="4771450" y="4775744"/>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5" name="椭圆 14"/>
            <p:cNvSpPr/>
            <p:nvPr/>
          </p:nvSpPr>
          <p:spPr bwMode="auto">
            <a:xfrm>
              <a:off x="1880863" y="4757375"/>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6" name="椭圆 15"/>
            <p:cNvSpPr/>
            <p:nvPr/>
          </p:nvSpPr>
          <p:spPr bwMode="auto">
            <a:xfrm>
              <a:off x="7291729" y="3987863"/>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cxnSp>
          <p:nvCxnSpPr>
            <p:cNvPr id="20" name="直接箭头连接符 19"/>
            <p:cNvCxnSpPr>
              <a:endCxn id="9" idx="2"/>
            </p:cNvCxnSpPr>
            <p:nvPr/>
          </p:nvCxnSpPr>
          <p:spPr bwMode="auto">
            <a:xfrm flipV="1">
              <a:off x="2267975" y="2500404"/>
              <a:ext cx="1141854" cy="14513"/>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1"/>
            <p:cNvCxnSpPr/>
            <p:nvPr/>
          </p:nvCxnSpPr>
          <p:spPr bwMode="auto">
            <a:xfrm>
              <a:off x="2316292" y="4992497"/>
              <a:ext cx="2482945" cy="47396"/>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p:cNvCxnSpPr>
              <a:endCxn id="12" idx="0"/>
            </p:cNvCxnSpPr>
            <p:nvPr/>
          </p:nvCxnSpPr>
          <p:spPr bwMode="auto">
            <a:xfrm>
              <a:off x="2098577" y="2703605"/>
              <a:ext cx="777854" cy="725713"/>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a:endCxn id="12" idx="3"/>
            </p:cNvCxnSpPr>
            <p:nvPr/>
          </p:nvCxnSpPr>
          <p:spPr bwMode="auto">
            <a:xfrm flipV="1">
              <a:off x="2154248" y="3808819"/>
              <a:ext cx="568235" cy="948557"/>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箭头连接符 24"/>
            <p:cNvCxnSpPr>
              <a:stCxn id="15" idx="7"/>
              <a:endCxn id="13" idx="3"/>
            </p:cNvCxnSpPr>
            <p:nvPr/>
          </p:nvCxnSpPr>
          <p:spPr bwMode="auto">
            <a:xfrm flipV="1">
              <a:off x="2252525" y="3864211"/>
              <a:ext cx="2335951" cy="958276"/>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25"/>
            <p:cNvCxnSpPr>
              <a:endCxn id="13" idx="2"/>
            </p:cNvCxnSpPr>
            <p:nvPr/>
          </p:nvCxnSpPr>
          <p:spPr bwMode="auto">
            <a:xfrm>
              <a:off x="3094145" y="3641705"/>
              <a:ext cx="1430564" cy="65312"/>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箭头连接符 26"/>
            <p:cNvCxnSpPr>
              <a:endCxn id="16" idx="1"/>
            </p:cNvCxnSpPr>
            <p:nvPr/>
          </p:nvCxnSpPr>
          <p:spPr bwMode="auto">
            <a:xfrm>
              <a:off x="4956910" y="3687372"/>
              <a:ext cx="2398586" cy="365603"/>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箭头连接符 27"/>
            <p:cNvCxnSpPr>
              <a:endCxn id="16" idx="2"/>
            </p:cNvCxnSpPr>
            <p:nvPr/>
          </p:nvCxnSpPr>
          <p:spPr bwMode="auto">
            <a:xfrm flipV="1">
              <a:off x="5179092" y="4210170"/>
              <a:ext cx="2112637" cy="795137"/>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箭头连接符 28"/>
            <p:cNvCxnSpPr>
              <a:endCxn id="10" idx="2"/>
            </p:cNvCxnSpPr>
            <p:nvPr/>
          </p:nvCxnSpPr>
          <p:spPr bwMode="auto">
            <a:xfrm flipV="1">
              <a:off x="5726672" y="2524273"/>
              <a:ext cx="1359568" cy="15876"/>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29"/>
            <p:cNvCxnSpPr>
              <a:endCxn id="11" idx="2"/>
            </p:cNvCxnSpPr>
            <p:nvPr/>
          </p:nvCxnSpPr>
          <p:spPr bwMode="auto">
            <a:xfrm>
              <a:off x="3830744" y="2500404"/>
              <a:ext cx="1465274" cy="25231"/>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 Box 9"/>
            <p:cNvSpPr txBox="1">
              <a:spLocks noChangeArrowheads="1"/>
            </p:cNvSpPr>
            <p:nvPr/>
          </p:nvSpPr>
          <p:spPr bwMode="auto">
            <a:xfrm>
              <a:off x="6706135" y="4499801"/>
              <a:ext cx="1911803"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C5</a:t>
              </a:r>
              <a:r>
                <a:rPr kumimoji="1" lang="zh-CN" altLang="en-US" sz="2000" b="1" dirty="0">
                  <a:solidFill>
                    <a:srgbClr val="3333CC"/>
                  </a:solidFill>
                  <a:latin typeface="华文中宋" panose="02010600040101010101" pitchFamily="2" charset="-122"/>
                  <a:ea typeface="华文中宋" panose="02010600040101010101" pitchFamily="2" charset="-122"/>
                </a:rPr>
                <a:t>：编译原理</a:t>
              </a:r>
            </a:p>
          </p:txBody>
        </p:sp>
        <p:sp>
          <p:nvSpPr>
            <p:cNvPr id="43" name="Text Box 9"/>
            <p:cNvSpPr txBox="1">
              <a:spLocks noChangeArrowheads="1"/>
            </p:cNvSpPr>
            <p:nvPr/>
          </p:nvSpPr>
          <p:spPr bwMode="auto">
            <a:xfrm>
              <a:off x="4302004" y="5351606"/>
              <a:ext cx="1809750"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C4</a:t>
              </a:r>
              <a:r>
                <a:rPr kumimoji="1" lang="zh-CN" altLang="en-US" sz="2000" b="1" dirty="0">
                  <a:solidFill>
                    <a:srgbClr val="3333CC"/>
                  </a:solidFill>
                  <a:latin typeface="华文中宋" panose="02010600040101010101" pitchFamily="2" charset="-122"/>
                  <a:ea typeface="华文中宋" panose="02010600040101010101" pitchFamily="2" charset="-122"/>
                </a:rPr>
                <a:t>：算法设计</a:t>
              </a:r>
            </a:p>
          </p:txBody>
        </p:sp>
        <p:sp>
          <p:nvSpPr>
            <p:cNvPr id="44" name="Text Box 9"/>
            <p:cNvSpPr txBox="1">
              <a:spLocks noChangeArrowheads="1"/>
            </p:cNvSpPr>
            <p:nvPr/>
          </p:nvSpPr>
          <p:spPr bwMode="auto">
            <a:xfrm>
              <a:off x="69397" y="2295535"/>
              <a:ext cx="1807569"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C0</a:t>
              </a:r>
              <a:r>
                <a:rPr kumimoji="1" lang="zh-CN" altLang="en-US" sz="2000" b="1" dirty="0">
                  <a:solidFill>
                    <a:srgbClr val="3333CC"/>
                  </a:solidFill>
                  <a:latin typeface="华文中宋" panose="02010600040101010101" pitchFamily="2" charset="-122"/>
                  <a:ea typeface="华文中宋" panose="02010600040101010101" pitchFamily="2" charset="-122"/>
                </a:rPr>
                <a:t>：高等数学</a:t>
              </a:r>
            </a:p>
          </p:txBody>
        </p:sp>
        <p:sp>
          <p:nvSpPr>
            <p:cNvPr id="45" name="Text Box 9"/>
            <p:cNvSpPr txBox="1">
              <a:spLocks noChangeArrowheads="1"/>
            </p:cNvSpPr>
            <p:nvPr/>
          </p:nvSpPr>
          <p:spPr bwMode="auto">
            <a:xfrm>
              <a:off x="2617104" y="1867832"/>
              <a:ext cx="2069196"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C7</a:t>
              </a:r>
              <a:r>
                <a:rPr kumimoji="1" lang="zh-CN" altLang="en-US" sz="2000" b="1" dirty="0">
                  <a:solidFill>
                    <a:srgbClr val="3333CC"/>
                  </a:solidFill>
                  <a:latin typeface="华文中宋" panose="02010600040101010101" pitchFamily="2" charset="-122"/>
                  <a:ea typeface="华文中宋" panose="02010600040101010101" pitchFamily="2" charset="-122"/>
                </a:rPr>
                <a:t>：大学物理</a:t>
              </a:r>
            </a:p>
          </p:txBody>
        </p:sp>
        <p:sp>
          <p:nvSpPr>
            <p:cNvPr id="46" name="Text Box 9"/>
            <p:cNvSpPr txBox="1">
              <a:spLocks noChangeArrowheads="1"/>
            </p:cNvSpPr>
            <p:nvPr/>
          </p:nvSpPr>
          <p:spPr bwMode="auto">
            <a:xfrm>
              <a:off x="832182" y="3470063"/>
              <a:ext cx="2330449"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C2</a:t>
              </a:r>
              <a:r>
                <a:rPr kumimoji="1" lang="zh-CN" altLang="en-US" sz="2000" b="1" dirty="0">
                  <a:solidFill>
                    <a:srgbClr val="3333CC"/>
                  </a:solidFill>
                  <a:latin typeface="华文中宋" panose="02010600040101010101" pitchFamily="2" charset="-122"/>
                  <a:ea typeface="华文中宋" panose="02010600040101010101" pitchFamily="2" charset="-122"/>
                </a:rPr>
                <a:t>：离散数学</a:t>
              </a:r>
            </a:p>
          </p:txBody>
        </p:sp>
        <p:sp>
          <p:nvSpPr>
            <p:cNvPr id="47" name="Text Box 9"/>
            <p:cNvSpPr txBox="1">
              <a:spLocks noChangeArrowheads="1"/>
            </p:cNvSpPr>
            <p:nvPr/>
          </p:nvSpPr>
          <p:spPr bwMode="auto">
            <a:xfrm>
              <a:off x="789546" y="5272349"/>
              <a:ext cx="3055712"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C1</a:t>
              </a:r>
              <a:r>
                <a:rPr kumimoji="1" lang="zh-CN" altLang="en-US" sz="2000" b="1" dirty="0">
                  <a:solidFill>
                    <a:srgbClr val="3333CC"/>
                  </a:solidFill>
                  <a:latin typeface="华文中宋" panose="02010600040101010101" pitchFamily="2" charset="-122"/>
                  <a:ea typeface="华文中宋" panose="02010600040101010101" pitchFamily="2" charset="-122"/>
                </a:rPr>
                <a:t>：</a:t>
              </a:r>
              <a:r>
                <a:rPr kumimoji="1" lang="en-US" altLang="zh-CN" sz="2000" b="1" dirty="0">
                  <a:solidFill>
                    <a:srgbClr val="3333CC"/>
                  </a:solidFill>
                  <a:latin typeface="华文中宋" panose="02010600040101010101" pitchFamily="2" charset="-122"/>
                  <a:ea typeface="华文中宋" panose="02010600040101010101" pitchFamily="2" charset="-122"/>
                </a:rPr>
                <a:t>Java</a:t>
              </a:r>
              <a:r>
                <a:rPr kumimoji="1" lang="zh-CN" altLang="en-US" sz="2000" b="1" dirty="0">
                  <a:solidFill>
                    <a:srgbClr val="3333CC"/>
                  </a:solidFill>
                  <a:latin typeface="华文中宋" panose="02010600040101010101" pitchFamily="2" charset="-122"/>
                  <a:ea typeface="华文中宋" panose="02010600040101010101" pitchFamily="2" charset="-122"/>
                </a:rPr>
                <a:t>语言程序设计</a:t>
              </a:r>
            </a:p>
          </p:txBody>
        </p:sp>
        <p:cxnSp>
          <p:nvCxnSpPr>
            <p:cNvPr id="51" name="直接箭头连接符 50"/>
            <p:cNvCxnSpPr>
              <a:stCxn id="13" idx="7"/>
              <a:endCxn id="10" idx="4"/>
            </p:cNvCxnSpPr>
            <p:nvPr/>
          </p:nvCxnSpPr>
          <p:spPr bwMode="auto">
            <a:xfrm flipV="1">
              <a:off x="4896371" y="2746579"/>
              <a:ext cx="2407584" cy="803243"/>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9787651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拓扑排序</a:t>
            </a:r>
          </a:p>
        </p:txBody>
      </p:sp>
      <p:sp>
        <p:nvSpPr>
          <p:cNvPr id="3" name="内容占位符 2"/>
          <p:cNvSpPr>
            <a:spLocks noGrp="1"/>
          </p:cNvSpPr>
          <p:nvPr>
            <p:ph idx="1"/>
          </p:nvPr>
        </p:nvSpPr>
        <p:spPr>
          <a:xfrm>
            <a:off x="452354" y="1341438"/>
            <a:ext cx="8459634" cy="4784725"/>
          </a:xfrm>
        </p:spPr>
        <p:txBody>
          <a:bodyPr/>
          <a:lstStyle/>
          <a:p>
            <a:r>
              <a:rPr lang="zh-CN" altLang="en-US" sz="2400" dirty="0"/>
              <a:t>拓扑序列</a:t>
            </a:r>
          </a:p>
          <a:p>
            <a:pPr lvl="1"/>
            <a:r>
              <a:rPr lang="zh-CN" altLang="en-US" sz="2000" dirty="0"/>
              <a:t>给定一个</a:t>
            </a:r>
            <a:r>
              <a:rPr lang="en-US" altLang="zh-CN" sz="2000" dirty="0"/>
              <a:t>AOV</a:t>
            </a:r>
            <a:r>
              <a:rPr lang="zh-CN" altLang="en-US" sz="2000" dirty="0"/>
              <a:t>网，将图中所有顶点排成一个线性序列</a:t>
            </a:r>
            <a:endParaRPr lang="en-US" altLang="zh-CN" sz="2000" dirty="0"/>
          </a:p>
          <a:p>
            <a:pPr marL="368300" lvl="1" indent="0">
              <a:buNone/>
            </a:pPr>
            <a:r>
              <a:rPr lang="en-US" altLang="zh-CN" sz="2000" dirty="0"/>
              <a:t>   v</a:t>
            </a:r>
            <a:r>
              <a:rPr lang="en-US" altLang="zh-CN" sz="2000" baseline="-25000" dirty="0"/>
              <a:t>i1</a:t>
            </a:r>
            <a:r>
              <a:rPr lang="zh-CN" altLang="en-US" sz="2000" dirty="0"/>
              <a:t>，</a:t>
            </a:r>
            <a:r>
              <a:rPr lang="en-US" altLang="zh-CN" sz="2000" dirty="0"/>
              <a:t>v</a:t>
            </a:r>
            <a:r>
              <a:rPr lang="en-US" altLang="zh-CN" sz="2000" baseline="-25000" dirty="0"/>
              <a:t>i2</a:t>
            </a:r>
            <a:r>
              <a:rPr lang="zh-CN" altLang="en-US" sz="2000" dirty="0"/>
              <a:t>，</a:t>
            </a:r>
            <a:r>
              <a:rPr lang="en-US" altLang="zh-CN" sz="2000" dirty="0"/>
              <a:t>…</a:t>
            </a:r>
            <a:r>
              <a:rPr lang="zh-CN" altLang="en-US" sz="2000" dirty="0"/>
              <a:t>，</a:t>
            </a:r>
            <a:r>
              <a:rPr lang="en-US" altLang="zh-CN" sz="2000" dirty="0"/>
              <a:t>v</a:t>
            </a:r>
            <a:r>
              <a:rPr lang="en-US" altLang="zh-CN" sz="2000" baseline="-25000" dirty="0"/>
              <a:t>in</a:t>
            </a:r>
            <a:endParaRPr lang="en-US" altLang="zh-CN" sz="2000" dirty="0"/>
          </a:p>
          <a:p>
            <a:pPr marL="368300" lvl="1" indent="0">
              <a:buNone/>
            </a:pPr>
            <a:r>
              <a:rPr lang="zh-CN" altLang="en-US" sz="2000" dirty="0"/>
              <a:t>若该序列满足如下条件：在</a:t>
            </a:r>
            <a:r>
              <a:rPr lang="en-US" altLang="zh-CN" sz="2000" dirty="0"/>
              <a:t>AOV</a:t>
            </a:r>
            <a:r>
              <a:rPr lang="zh-CN" altLang="en-US" sz="2000" dirty="0"/>
              <a:t>网中，若顶点</a:t>
            </a:r>
            <a:r>
              <a:rPr lang="en-US" altLang="zh-CN" sz="2000" dirty="0"/>
              <a:t>v</a:t>
            </a:r>
            <a:r>
              <a:rPr lang="en-US" altLang="zh-CN" sz="2000" baseline="-25000" dirty="0"/>
              <a:t>i</a:t>
            </a:r>
            <a:r>
              <a:rPr lang="zh-CN" altLang="en-US" sz="2000" dirty="0"/>
              <a:t>到顶点</a:t>
            </a:r>
            <a:r>
              <a:rPr lang="en-US" altLang="zh-CN" sz="2000" dirty="0" err="1"/>
              <a:t>v</a:t>
            </a:r>
            <a:r>
              <a:rPr lang="en-US" altLang="zh-CN" sz="2000" baseline="-25000" dirty="0" err="1"/>
              <a:t>j</a:t>
            </a:r>
            <a:r>
              <a:rPr lang="zh-CN" altLang="en-US" sz="2000" dirty="0"/>
              <a:t>间存在一条路径，则在线性序列中，顶点</a:t>
            </a:r>
            <a:r>
              <a:rPr lang="en-US" altLang="zh-CN" sz="2000" dirty="0"/>
              <a:t>v</a:t>
            </a:r>
            <a:r>
              <a:rPr lang="en-US" altLang="zh-CN" sz="2000" baseline="-25000" dirty="0"/>
              <a:t>i</a:t>
            </a:r>
            <a:r>
              <a:rPr lang="zh-CN" altLang="en-US" sz="2000" dirty="0"/>
              <a:t>一定排在顶点</a:t>
            </a:r>
            <a:r>
              <a:rPr lang="en-US" altLang="zh-CN" sz="2000" dirty="0" err="1"/>
              <a:t>v</a:t>
            </a:r>
            <a:r>
              <a:rPr lang="en-US" altLang="zh-CN" sz="2000" baseline="-25000" dirty="0" err="1"/>
              <a:t>j</a:t>
            </a:r>
            <a:r>
              <a:rPr lang="zh-CN" altLang="en-US" sz="2000" dirty="0"/>
              <a:t>之前。</a:t>
            </a:r>
            <a:endParaRPr lang="en-US" altLang="zh-CN" sz="2000" dirty="0"/>
          </a:p>
          <a:p>
            <a:pPr marL="368300" lvl="1" indent="0">
              <a:buNone/>
            </a:pPr>
            <a:r>
              <a:rPr lang="zh-CN" altLang="en-US" sz="2000" dirty="0"/>
              <a:t>则把该序列称为</a:t>
            </a:r>
            <a:r>
              <a:rPr lang="zh-CN" altLang="en-US" sz="2000" dirty="0">
                <a:solidFill>
                  <a:srgbClr val="1B10FC"/>
                </a:solidFill>
              </a:rPr>
              <a:t>拓扑序列</a:t>
            </a:r>
            <a:r>
              <a:rPr lang="zh-CN" altLang="en-US" sz="2000" dirty="0"/>
              <a:t>，把构造拓扑序列的操作称为</a:t>
            </a:r>
            <a:r>
              <a:rPr lang="zh-CN" altLang="en-US" sz="2000" dirty="0">
                <a:solidFill>
                  <a:srgbClr val="1B10FC"/>
                </a:solidFill>
              </a:rPr>
              <a:t>拓扑排序</a:t>
            </a:r>
            <a:r>
              <a:rPr lang="zh-CN" altLang="en-US" sz="2000" dirty="0"/>
              <a:t>。</a:t>
            </a:r>
          </a:p>
          <a:p>
            <a:r>
              <a:rPr lang="zh-CN" altLang="en-US" sz="2000" dirty="0"/>
              <a:t>若限制各个活动只能串行执行，则</a:t>
            </a:r>
            <a:r>
              <a:rPr lang="en-US" altLang="zh-CN" sz="2000" dirty="0"/>
              <a:t>AOV</a:t>
            </a:r>
            <a:r>
              <a:rPr lang="zh-CN" altLang="en-US" sz="2000" dirty="0"/>
              <a:t>网的拓扑序列就是整个工程得以顺利完成的一种可行方案</a:t>
            </a:r>
          </a:p>
          <a:p>
            <a:r>
              <a:rPr lang="zh-CN" altLang="en-US" sz="2000" dirty="0"/>
              <a:t>一个</a:t>
            </a:r>
            <a:r>
              <a:rPr lang="en-US" altLang="zh-CN" sz="2000" dirty="0"/>
              <a:t>AOV</a:t>
            </a:r>
            <a:r>
              <a:rPr lang="zh-CN" altLang="en-US" sz="2000" dirty="0"/>
              <a:t>网的拓扑序列不一定存在</a:t>
            </a:r>
          </a:p>
          <a:p>
            <a:r>
              <a:rPr lang="zh-CN" altLang="en-US" sz="2000" dirty="0"/>
              <a:t>一个</a:t>
            </a:r>
            <a:r>
              <a:rPr lang="en-US" altLang="zh-CN" sz="2000" dirty="0"/>
              <a:t>AOV</a:t>
            </a:r>
            <a:r>
              <a:rPr lang="zh-CN" altLang="en-US" sz="2000" dirty="0"/>
              <a:t>网的拓扑序列不是唯一的</a:t>
            </a:r>
          </a:p>
          <a:p>
            <a:endParaRPr lang="en-US" altLang="zh-CN" dirty="0"/>
          </a:p>
        </p:txBody>
      </p:sp>
    </p:spTree>
    <p:extLst>
      <p:ext uri="{BB962C8B-B14F-4D97-AF65-F5344CB8AC3E}">
        <p14:creationId xmlns:p14="http://schemas.microsoft.com/office/powerpoint/2010/main" val="2683462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拓扑排序</a:t>
            </a:r>
          </a:p>
        </p:txBody>
      </p:sp>
      <p:sp>
        <p:nvSpPr>
          <p:cNvPr id="3" name="内容占位符 2"/>
          <p:cNvSpPr>
            <a:spLocks noGrp="1"/>
          </p:cNvSpPr>
          <p:nvPr>
            <p:ph idx="1"/>
          </p:nvPr>
        </p:nvSpPr>
        <p:spPr>
          <a:xfrm>
            <a:off x="452354" y="1341438"/>
            <a:ext cx="8153400" cy="4784725"/>
          </a:xfrm>
        </p:spPr>
        <p:txBody>
          <a:bodyPr/>
          <a:lstStyle/>
          <a:p>
            <a:r>
              <a:rPr lang="zh-CN" altLang="en-US" dirty="0"/>
              <a:t>拓扑排序策略</a:t>
            </a:r>
            <a:endParaRPr lang="en-US" altLang="zh-CN" dirty="0"/>
          </a:p>
          <a:p>
            <a:pPr lvl="1"/>
            <a:r>
              <a:rPr lang="zh-CN" altLang="en-US" dirty="0"/>
              <a:t>从网中选择一个入度为</a:t>
            </a:r>
            <a:r>
              <a:rPr lang="en-US" altLang="zh-CN" dirty="0"/>
              <a:t>0</a:t>
            </a:r>
            <a:r>
              <a:rPr lang="zh-CN" altLang="en-US" dirty="0"/>
              <a:t>的顶点将其输出</a:t>
            </a:r>
          </a:p>
          <a:p>
            <a:pPr lvl="1"/>
            <a:r>
              <a:rPr lang="zh-CN" altLang="en-US" dirty="0"/>
              <a:t>在网中删除此顶点及其所有的出边</a:t>
            </a:r>
          </a:p>
          <a:p>
            <a:pPr lvl="1"/>
            <a:r>
              <a:rPr lang="zh-CN" altLang="en-US" dirty="0"/>
              <a:t>反复执行以上两步，直到所有顶点都已经输出为止，此时整个拓扑排序完成；或者直到剩下的顶点的入度都不为</a:t>
            </a:r>
            <a:r>
              <a:rPr lang="en-US" altLang="zh-CN" dirty="0"/>
              <a:t>0</a:t>
            </a:r>
            <a:r>
              <a:rPr lang="zh-CN" altLang="en-US" dirty="0"/>
              <a:t>为止，此时说明网中存在回路，拓扑排序无法再进行</a:t>
            </a:r>
            <a:endParaRPr lang="en-US" altLang="zh-CN" dirty="0"/>
          </a:p>
        </p:txBody>
      </p:sp>
    </p:spTree>
    <p:extLst>
      <p:ext uri="{BB962C8B-B14F-4D97-AF65-F5344CB8AC3E}">
        <p14:creationId xmlns:p14="http://schemas.microsoft.com/office/powerpoint/2010/main" val="42817216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拓扑排序</a:t>
            </a:r>
          </a:p>
        </p:txBody>
      </p:sp>
      <p:sp>
        <p:nvSpPr>
          <p:cNvPr id="5" name="Text Box 9"/>
          <p:cNvSpPr txBox="1">
            <a:spLocks noChangeArrowheads="1"/>
          </p:cNvSpPr>
          <p:nvPr/>
        </p:nvSpPr>
        <p:spPr bwMode="auto">
          <a:xfrm>
            <a:off x="6467376" y="1378136"/>
            <a:ext cx="633732"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C6</a:t>
            </a:r>
            <a:endParaRPr kumimoji="1" lang="zh-CN" altLang="en-US" sz="2000" b="1" dirty="0">
              <a:solidFill>
                <a:srgbClr val="3333CC"/>
              </a:solidFill>
              <a:latin typeface="华文中宋" panose="02010600040101010101" pitchFamily="2" charset="-122"/>
              <a:ea typeface="华文中宋" panose="02010600040101010101" pitchFamily="2" charset="-122"/>
            </a:endParaRPr>
          </a:p>
        </p:txBody>
      </p:sp>
      <p:sp>
        <p:nvSpPr>
          <p:cNvPr id="6" name="Text Box 10"/>
          <p:cNvSpPr txBox="1">
            <a:spLocks noChangeArrowheads="1"/>
          </p:cNvSpPr>
          <p:nvPr/>
        </p:nvSpPr>
        <p:spPr bwMode="auto">
          <a:xfrm>
            <a:off x="4239135" y="1453881"/>
            <a:ext cx="611351"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C8</a:t>
            </a:r>
            <a:endParaRPr kumimoji="1" lang="zh-CN" altLang="en-US" sz="2000" b="1" dirty="0">
              <a:solidFill>
                <a:srgbClr val="3333CC"/>
              </a:solidFill>
              <a:latin typeface="华文中宋" panose="02010600040101010101" pitchFamily="2" charset="-122"/>
              <a:ea typeface="华文中宋" panose="02010600040101010101" pitchFamily="2" charset="-122"/>
            </a:endParaRPr>
          </a:p>
        </p:txBody>
      </p:sp>
      <p:sp>
        <p:nvSpPr>
          <p:cNvPr id="7" name="Text Box 11"/>
          <p:cNvSpPr txBox="1">
            <a:spLocks noChangeArrowheads="1"/>
          </p:cNvSpPr>
          <p:nvPr/>
        </p:nvSpPr>
        <p:spPr bwMode="auto">
          <a:xfrm>
            <a:off x="3724370" y="2592122"/>
            <a:ext cx="585704"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C3</a:t>
            </a:r>
            <a:endParaRPr kumimoji="1" lang="zh-CN" altLang="en-US" sz="2000" b="1" dirty="0">
              <a:solidFill>
                <a:srgbClr val="3333CC"/>
              </a:solidFill>
              <a:latin typeface="华文中宋" panose="02010600040101010101" pitchFamily="2" charset="-122"/>
              <a:ea typeface="华文中宋" panose="02010600040101010101" pitchFamily="2" charset="-122"/>
            </a:endParaRPr>
          </a:p>
        </p:txBody>
      </p:sp>
      <p:sp>
        <p:nvSpPr>
          <p:cNvPr id="8" name="椭圆 7"/>
          <p:cNvSpPr/>
          <p:nvPr/>
        </p:nvSpPr>
        <p:spPr bwMode="auto">
          <a:xfrm>
            <a:off x="1325059" y="1739926"/>
            <a:ext cx="435429" cy="444613"/>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9" name="椭圆 8"/>
          <p:cNvSpPr/>
          <p:nvPr/>
        </p:nvSpPr>
        <p:spPr bwMode="auto">
          <a:xfrm>
            <a:off x="2902342" y="1739925"/>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0" name="椭圆 9"/>
          <p:cNvSpPr/>
          <p:nvPr/>
        </p:nvSpPr>
        <p:spPr bwMode="auto">
          <a:xfrm>
            <a:off x="6578753" y="1763794"/>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1" name="椭圆 10"/>
          <p:cNvSpPr/>
          <p:nvPr/>
        </p:nvSpPr>
        <p:spPr bwMode="auto">
          <a:xfrm>
            <a:off x="4788531" y="1765156"/>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2" name="椭圆 11"/>
          <p:cNvSpPr/>
          <p:nvPr/>
        </p:nvSpPr>
        <p:spPr bwMode="auto">
          <a:xfrm>
            <a:off x="2151229" y="2891146"/>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3" name="椭圆 12"/>
          <p:cNvSpPr/>
          <p:nvPr/>
        </p:nvSpPr>
        <p:spPr bwMode="auto">
          <a:xfrm>
            <a:off x="4017222" y="2946538"/>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4" name="椭圆 13"/>
          <p:cNvSpPr/>
          <p:nvPr/>
        </p:nvSpPr>
        <p:spPr bwMode="auto">
          <a:xfrm>
            <a:off x="4263963" y="4237572"/>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5" name="椭圆 14"/>
          <p:cNvSpPr/>
          <p:nvPr/>
        </p:nvSpPr>
        <p:spPr bwMode="auto">
          <a:xfrm>
            <a:off x="1373376" y="4219203"/>
            <a:ext cx="435429" cy="444613"/>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6" name="椭圆 15"/>
          <p:cNvSpPr/>
          <p:nvPr/>
        </p:nvSpPr>
        <p:spPr bwMode="auto">
          <a:xfrm>
            <a:off x="6784242" y="3449691"/>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cxnSp>
        <p:nvCxnSpPr>
          <p:cNvPr id="17" name="直接箭头连接符 16"/>
          <p:cNvCxnSpPr>
            <a:endCxn id="9" idx="2"/>
          </p:cNvCxnSpPr>
          <p:nvPr/>
        </p:nvCxnSpPr>
        <p:spPr bwMode="auto">
          <a:xfrm flipV="1">
            <a:off x="1760488" y="1962232"/>
            <a:ext cx="1141854" cy="14513"/>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箭头连接符 17"/>
          <p:cNvCxnSpPr/>
          <p:nvPr/>
        </p:nvCxnSpPr>
        <p:spPr bwMode="auto">
          <a:xfrm>
            <a:off x="1808805" y="4454325"/>
            <a:ext cx="2482945" cy="47396"/>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18"/>
          <p:cNvCxnSpPr>
            <a:endCxn id="12" idx="0"/>
          </p:cNvCxnSpPr>
          <p:nvPr/>
        </p:nvCxnSpPr>
        <p:spPr bwMode="auto">
          <a:xfrm>
            <a:off x="1591090" y="2165433"/>
            <a:ext cx="777854" cy="725713"/>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p:cNvCxnSpPr>
            <a:endCxn id="12" idx="3"/>
          </p:cNvCxnSpPr>
          <p:nvPr/>
        </p:nvCxnSpPr>
        <p:spPr bwMode="auto">
          <a:xfrm flipV="1">
            <a:off x="1646761" y="3270647"/>
            <a:ext cx="568235" cy="948557"/>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p:cNvCxnSpPr>
            <a:stCxn id="15" idx="7"/>
            <a:endCxn id="13" idx="3"/>
          </p:cNvCxnSpPr>
          <p:nvPr/>
        </p:nvCxnSpPr>
        <p:spPr bwMode="auto">
          <a:xfrm flipV="1">
            <a:off x="1745038" y="3326039"/>
            <a:ext cx="2335951" cy="958276"/>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1"/>
          <p:cNvCxnSpPr>
            <a:endCxn id="13" idx="2"/>
          </p:cNvCxnSpPr>
          <p:nvPr/>
        </p:nvCxnSpPr>
        <p:spPr bwMode="auto">
          <a:xfrm>
            <a:off x="2586658" y="3103533"/>
            <a:ext cx="1430564" cy="65312"/>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p:cNvCxnSpPr>
            <a:endCxn id="16" idx="1"/>
          </p:cNvCxnSpPr>
          <p:nvPr/>
        </p:nvCxnSpPr>
        <p:spPr bwMode="auto">
          <a:xfrm>
            <a:off x="4449423" y="3149200"/>
            <a:ext cx="2398586" cy="365603"/>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a:endCxn id="16" idx="2"/>
          </p:cNvCxnSpPr>
          <p:nvPr/>
        </p:nvCxnSpPr>
        <p:spPr bwMode="auto">
          <a:xfrm flipV="1">
            <a:off x="4671605" y="3671998"/>
            <a:ext cx="2112637" cy="795137"/>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箭头连接符 24"/>
          <p:cNvCxnSpPr>
            <a:endCxn id="10" idx="2"/>
          </p:cNvCxnSpPr>
          <p:nvPr/>
        </p:nvCxnSpPr>
        <p:spPr bwMode="auto">
          <a:xfrm flipV="1">
            <a:off x="5219185" y="1986101"/>
            <a:ext cx="1359568" cy="15876"/>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25"/>
          <p:cNvCxnSpPr>
            <a:endCxn id="11" idx="2"/>
          </p:cNvCxnSpPr>
          <p:nvPr/>
        </p:nvCxnSpPr>
        <p:spPr bwMode="auto">
          <a:xfrm>
            <a:off x="3323257" y="1962232"/>
            <a:ext cx="1465274" cy="25231"/>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 Box 9"/>
          <p:cNvSpPr txBox="1">
            <a:spLocks noChangeArrowheads="1"/>
          </p:cNvSpPr>
          <p:nvPr/>
        </p:nvSpPr>
        <p:spPr bwMode="auto">
          <a:xfrm>
            <a:off x="6596402" y="3851444"/>
            <a:ext cx="623269"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C5</a:t>
            </a:r>
            <a:endParaRPr kumimoji="1" lang="zh-CN" altLang="en-US" sz="2000" b="1" dirty="0">
              <a:solidFill>
                <a:srgbClr val="3333CC"/>
              </a:solidFill>
              <a:latin typeface="华文中宋" panose="02010600040101010101" pitchFamily="2" charset="-122"/>
              <a:ea typeface="华文中宋" panose="02010600040101010101" pitchFamily="2" charset="-122"/>
            </a:endParaRPr>
          </a:p>
        </p:txBody>
      </p:sp>
      <p:sp>
        <p:nvSpPr>
          <p:cNvPr id="28" name="Text Box 9"/>
          <p:cNvSpPr txBox="1">
            <a:spLocks noChangeArrowheads="1"/>
          </p:cNvSpPr>
          <p:nvPr/>
        </p:nvSpPr>
        <p:spPr bwMode="auto">
          <a:xfrm>
            <a:off x="3766293" y="4618122"/>
            <a:ext cx="589999"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C4</a:t>
            </a:r>
            <a:endParaRPr kumimoji="1" lang="zh-CN" altLang="en-US" sz="2000" b="1" dirty="0">
              <a:solidFill>
                <a:srgbClr val="3333CC"/>
              </a:solidFill>
              <a:latin typeface="华文中宋" panose="02010600040101010101" pitchFamily="2" charset="-122"/>
              <a:ea typeface="华文中宋" panose="02010600040101010101" pitchFamily="2" charset="-122"/>
            </a:endParaRPr>
          </a:p>
        </p:txBody>
      </p:sp>
      <p:sp>
        <p:nvSpPr>
          <p:cNvPr id="29" name="Text Box 9"/>
          <p:cNvSpPr txBox="1">
            <a:spLocks noChangeArrowheads="1"/>
          </p:cNvSpPr>
          <p:nvPr/>
        </p:nvSpPr>
        <p:spPr bwMode="auto">
          <a:xfrm>
            <a:off x="750285" y="1687891"/>
            <a:ext cx="589288"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C0</a:t>
            </a:r>
            <a:endParaRPr kumimoji="1" lang="zh-CN" altLang="en-US" sz="2000" b="1" dirty="0">
              <a:solidFill>
                <a:srgbClr val="3333CC"/>
              </a:solidFill>
              <a:latin typeface="华文中宋" panose="02010600040101010101" pitchFamily="2" charset="-122"/>
              <a:ea typeface="华文中宋" panose="02010600040101010101" pitchFamily="2" charset="-122"/>
            </a:endParaRPr>
          </a:p>
        </p:txBody>
      </p:sp>
      <p:sp>
        <p:nvSpPr>
          <p:cNvPr id="30" name="Text Box 9"/>
          <p:cNvSpPr txBox="1">
            <a:spLocks noChangeArrowheads="1"/>
          </p:cNvSpPr>
          <p:nvPr/>
        </p:nvSpPr>
        <p:spPr bwMode="auto">
          <a:xfrm>
            <a:off x="2616078" y="1422246"/>
            <a:ext cx="674581"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C7</a:t>
            </a:r>
            <a:endParaRPr kumimoji="1" lang="zh-CN" altLang="en-US" sz="2000" b="1" dirty="0">
              <a:solidFill>
                <a:srgbClr val="3333CC"/>
              </a:solidFill>
              <a:latin typeface="华文中宋" panose="02010600040101010101" pitchFamily="2" charset="-122"/>
              <a:ea typeface="华文中宋" panose="02010600040101010101" pitchFamily="2" charset="-122"/>
            </a:endParaRPr>
          </a:p>
        </p:txBody>
      </p:sp>
      <p:sp>
        <p:nvSpPr>
          <p:cNvPr id="31" name="Text Box 9"/>
          <p:cNvSpPr txBox="1">
            <a:spLocks noChangeArrowheads="1"/>
          </p:cNvSpPr>
          <p:nvPr/>
        </p:nvSpPr>
        <p:spPr bwMode="auto">
          <a:xfrm>
            <a:off x="1431685" y="2899884"/>
            <a:ext cx="657606"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C2</a:t>
            </a:r>
            <a:endParaRPr kumimoji="1" lang="zh-CN" altLang="en-US" sz="2000" b="1" dirty="0">
              <a:solidFill>
                <a:srgbClr val="3333CC"/>
              </a:solidFill>
              <a:latin typeface="华文中宋" panose="02010600040101010101" pitchFamily="2" charset="-122"/>
              <a:ea typeface="华文中宋" panose="02010600040101010101" pitchFamily="2" charset="-122"/>
            </a:endParaRPr>
          </a:p>
        </p:txBody>
      </p:sp>
      <p:sp>
        <p:nvSpPr>
          <p:cNvPr id="32" name="Text Box 9"/>
          <p:cNvSpPr txBox="1">
            <a:spLocks noChangeArrowheads="1"/>
          </p:cNvSpPr>
          <p:nvPr/>
        </p:nvSpPr>
        <p:spPr bwMode="auto">
          <a:xfrm>
            <a:off x="761845" y="4301666"/>
            <a:ext cx="751652"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C1</a:t>
            </a:r>
            <a:endParaRPr kumimoji="1" lang="zh-CN" altLang="en-US" sz="2000" b="1" dirty="0">
              <a:solidFill>
                <a:srgbClr val="3333CC"/>
              </a:solidFill>
              <a:latin typeface="华文中宋" panose="02010600040101010101" pitchFamily="2" charset="-122"/>
              <a:ea typeface="华文中宋" panose="02010600040101010101" pitchFamily="2" charset="-122"/>
            </a:endParaRPr>
          </a:p>
        </p:txBody>
      </p:sp>
      <p:cxnSp>
        <p:nvCxnSpPr>
          <p:cNvPr id="33" name="直接箭头连接符 32"/>
          <p:cNvCxnSpPr>
            <a:stCxn id="13" idx="7"/>
            <a:endCxn id="10" idx="4"/>
          </p:cNvCxnSpPr>
          <p:nvPr/>
        </p:nvCxnSpPr>
        <p:spPr bwMode="auto">
          <a:xfrm flipV="1">
            <a:off x="4388884" y="2208407"/>
            <a:ext cx="2407584" cy="803243"/>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文本框 33"/>
          <p:cNvSpPr txBox="1"/>
          <p:nvPr/>
        </p:nvSpPr>
        <p:spPr>
          <a:xfrm>
            <a:off x="1274060" y="5583025"/>
            <a:ext cx="718513" cy="369332"/>
          </a:xfrm>
          <a:prstGeom prst="rect">
            <a:avLst/>
          </a:prstGeom>
          <a:solidFill>
            <a:schemeClr val="accent2">
              <a:lumMod val="40000"/>
              <a:lumOff val="60000"/>
            </a:schemeClr>
          </a:solidFill>
        </p:spPr>
        <p:txBody>
          <a:bodyPr wrap="square" rtlCol="0">
            <a:spAutoFit/>
          </a:bodyPr>
          <a:lstStyle/>
          <a:p>
            <a:r>
              <a:rPr lang="en-US" altLang="zh-CN" dirty="0">
                <a:latin typeface="华文中宋" panose="02010600040101010101" pitchFamily="2" charset="-122"/>
                <a:ea typeface="华文中宋" panose="02010600040101010101" pitchFamily="2" charset="-122"/>
              </a:rPr>
              <a:t>C0,  </a:t>
            </a:r>
            <a:endParaRPr lang="zh-CN" altLang="en-US" dirty="0">
              <a:latin typeface="华文中宋" panose="02010600040101010101" pitchFamily="2" charset="-122"/>
              <a:ea typeface="华文中宋" panose="02010600040101010101" pitchFamily="2" charset="-122"/>
            </a:endParaRPr>
          </a:p>
        </p:txBody>
      </p:sp>
      <p:sp>
        <p:nvSpPr>
          <p:cNvPr id="35" name="文本框 34"/>
          <p:cNvSpPr txBox="1"/>
          <p:nvPr/>
        </p:nvSpPr>
        <p:spPr>
          <a:xfrm>
            <a:off x="1980017" y="5583025"/>
            <a:ext cx="718513" cy="369332"/>
          </a:xfrm>
          <a:prstGeom prst="rect">
            <a:avLst/>
          </a:prstGeom>
          <a:solidFill>
            <a:schemeClr val="accent2">
              <a:lumMod val="40000"/>
              <a:lumOff val="60000"/>
            </a:schemeClr>
          </a:solidFill>
        </p:spPr>
        <p:txBody>
          <a:bodyPr wrap="square" rtlCol="0">
            <a:spAutoFit/>
          </a:bodyPr>
          <a:lstStyle/>
          <a:p>
            <a:r>
              <a:rPr lang="en-US" altLang="zh-CN" dirty="0">
                <a:latin typeface="华文中宋" panose="02010600040101010101" pitchFamily="2" charset="-122"/>
                <a:ea typeface="华文中宋" panose="02010600040101010101" pitchFamily="2" charset="-122"/>
              </a:rPr>
              <a:t>C1,  </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63696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9"/>
                                        </p:tgtEl>
                                      </p:cBhvr>
                                    </p:animEffect>
                                    <p:set>
                                      <p:cBhvr>
                                        <p:cTn id="12" dur="1" fill="hold">
                                          <p:stCondLst>
                                            <p:cond delay="499"/>
                                          </p:stCondLst>
                                        </p:cTn>
                                        <p:tgtEl>
                                          <p:spTgt spid="29"/>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9"/>
                                        </p:tgtEl>
                                      </p:cBhvr>
                                    </p:animEffect>
                                    <p:set>
                                      <p:cBhvr>
                                        <p:cTn id="18" dur="1" fill="hold">
                                          <p:stCondLst>
                                            <p:cond delay="499"/>
                                          </p:stCondLst>
                                        </p:cTn>
                                        <p:tgtEl>
                                          <p:spTgt spid="19"/>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0"/>
                                        </p:tgtEl>
                                      </p:cBhvr>
                                    </p:animEffect>
                                    <p:set>
                                      <p:cBhvr>
                                        <p:cTn id="34" dur="1" fill="hold">
                                          <p:stCondLst>
                                            <p:cond delay="499"/>
                                          </p:stCondLst>
                                        </p:cTn>
                                        <p:tgtEl>
                                          <p:spTgt spid="20"/>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29" grpId="0"/>
      <p:bldP spid="34" grpId="0" animBg="1"/>
      <p:bldP spid="3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拓扑排序</a:t>
            </a:r>
          </a:p>
        </p:txBody>
      </p:sp>
      <p:sp>
        <p:nvSpPr>
          <p:cNvPr id="5" name="Text Box 9"/>
          <p:cNvSpPr txBox="1">
            <a:spLocks noChangeArrowheads="1"/>
          </p:cNvSpPr>
          <p:nvPr/>
        </p:nvSpPr>
        <p:spPr bwMode="auto">
          <a:xfrm>
            <a:off x="6467376" y="1378136"/>
            <a:ext cx="633732"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C6</a:t>
            </a:r>
            <a:endParaRPr kumimoji="1" lang="zh-CN" altLang="en-US" sz="2000" b="1" dirty="0">
              <a:solidFill>
                <a:srgbClr val="3333CC"/>
              </a:solidFill>
              <a:latin typeface="华文中宋" panose="02010600040101010101" pitchFamily="2" charset="-122"/>
              <a:ea typeface="华文中宋" panose="02010600040101010101" pitchFamily="2" charset="-122"/>
            </a:endParaRPr>
          </a:p>
        </p:txBody>
      </p:sp>
      <p:sp>
        <p:nvSpPr>
          <p:cNvPr id="6" name="Text Box 10"/>
          <p:cNvSpPr txBox="1">
            <a:spLocks noChangeArrowheads="1"/>
          </p:cNvSpPr>
          <p:nvPr/>
        </p:nvSpPr>
        <p:spPr bwMode="auto">
          <a:xfrm>
            <a:off x="4239135" y="1453881"/>
            <a:ext cx="611351"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C8</a:t>
            </a:r>
            <a:endParaRPr kumimoji="1" lang="zh-CN" altLang="en-US" sz="2000" b="1" dirty="0">
              <a:solidFill>
                <a:srgbClr val="3333CC"/>
              </a:solidFill>
              <a:latin typeface="华文中宋" panose="02010600040101010101" pitchFamily="2" charset="-122"/>
              <a:ea typeface="华文中宋" panose="02010600040101010101" pitchFamily="2" charset="-122"/>
            </a:endParaRPr>
          </a:p>
        </p:txBody>
      </p:sp>
      <p:sp>
        <p:nvSpPr>
          <p:cNvPr id="7" name="Text Box 11"/>
          <p:cNvSpPr txBox="1">
            <a:spLocks noChangeArrowheads="1"/>
          </p:cNvSpPr>
          <p:nvPr/>
        </p:nvSpPr>
        <p:spPr bwMode="auto">
          <a:xfrm>
            <a:off x="3724370" y="2592122"/>
            <a:ext cx="585704"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C3</a:t>
            </a:r>
            <a:endParaRPr kumimoji="1" lang="zh-CN" altLang="en-US" sz="2000" b="1" dirty="0">
              <a:solidFill>
                <a:srgbClr val="3333CC"/>
              </a:solidFill>
              <a:latin typeface="华文中宋" panose="02010600040101010101" pitchFamily="2" charset="-122"/>
              <a:ea typeface="华文中宋" panose="02010600040101010101" pitchFamily="2" charset="-122"/>
            </a:endParaRPr>
          </a:p>
        </p:txBody>
      </p:sp>
      <p:sp>
        <p:nvSpPr>
          <p:cNvPr id="9" name="椭圆 8"/>
          <p:cNvSpPr/>
          <p:nvPr/>
        </p:nvSpPr>
        <p:spPr bwMode="auto">
          <a:xfrm>
            <a:off x="2902342" y="1739925"/>
            <a:ext cx="435429" cy="444613"/>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solidFill>
                <a:srgbClr val="3333CC"/>
              </a:solidFill>
              <a:latin typeface="Arial" panose="020B0604020202020204" pitchFamily="34" charset="0"/>
              <a:ea typeface="宋体" panose="02010600030101010101" pitchFamily="2" charset="-122"/>
            </a:endParaRPr>
          </a:p>
        </p:txBody>
      </p:sp>
      <p:sp>
        <p:nvSpPr>
          <p:cNvPr id="10" name="椭圆 9"/>
          <p:cNvSpPr/>
          <p:nvPr/>
        </p:nvSpPr>
        <p:spPr bwMode="auto">
          <a:xfrm>
            <a:off x="6578753" y="1763794"/>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1" name="椭圆 10"/>
          <p:cNvSpPr/>
          <p:nvPr/>
        </p:nvSpPr>
        <p:spPr bwMode="auto">
          <a:xfrm>
            <a:off x="4788531" y="1765156"/>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2" name="椭圆 11"/>
          <p:cNvSpPr/>
          <p:nvPr/>
        </p:nvSpPr>
        <p:spPr bwMode="auto">
          <a:xfrm>
            <a:off x="2151229" y="2891146"/>
            <a:ext cx="435429" cy="444613"/>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solidFill>
                <a:srgbClr val="3333CC"/>
              </a:solidFill>
              <a:latin typeface="Arial" panose="020B0604020202020204" pitchFamily="34" charset="0"/>
              <a:ea typeface="宋体" panose="02010600030101010101" pitchFamily="2" charset="-122"/>
            </a:endParaRPr>
          </a:p>
        </p:txBody>
      </p:sp>
      <p:sp>
        <p:nvSpPr>
          <p:cNvPr id="13" name="椭圆 12"/>
          <p:cNvSpPr/>
          <p:nvPr/>
        </p:nvSpPr>
        <p:spPr bwMode="auto">
          <a:xfrm>
            <a:off x="4017222" y="2946538"/>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4" name="椭圆 13"/>
          <p:cNvSpPr/>
          <p:nvPr/>
        </p:nvSpPr>
        <p:spPr bwMode="auto">
          <a:xfrm>
            <a:off x="4263963" y="4237572"/>
            <a:ext cx="435429" cy="444613"/>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buFont typeface="Arial" panose="020B0604020202020204" pitchFamily="34" charset="0"/>
              <a:buNone/>
            </a:pPr>
            <a:endParaRPr lang="zh-CN" altLang="en-US">
              <a:solidFill>
                <a:srgbClr val="3333CC"/>
              </a:solidFill>
              <a:latin typeface="Arial" panose="020B0604020202020204" pitchFamily="34" charset="0"/>
              <a:ea typeface="宋体" panose="02010600030101010101" pitchFamily="2" charset="-122"/>
            </a:endParaRPr>
          </a:p>
        </p:txBody>
      </p:sp>
      <p:sp>
        <p:nvSpPr>
          <p:cNvPr id="16" name="椭圆 15"/>
          <p:cNvSpPr/>
          <p:nvPr/>
        </p:nvSpPr>
        <p:spPr bwMode="auto">
          <a:xfrm>
            <a:off x="6784242" y="3449691"/>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cxnSp>
        <p:nvCxnSpPr>
          <p:cNvPr id="22" name="直接箭头连接符 21"/>
          <p:cNvCxnSpPr>
            <a:endCxn id="13" idx="2"/>
          </p:cNvCxnSpPr>
          <p:nvPr/>
        </p:nvCxnSpPr>
        <p:spPr bwMode="auto">
          <a:xfrm>
            <a:off x="2586658" y="3103533"/>
            <a:ext cx="1430564" cy="65312"/>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p:cNvCxnSpPr>
            <a:endCxn id="16" idx="1"/>
          </p:cNvCxnSpPr>
          <p:nvPr/>
        </p:nvCxnSpPr>
        <p:spPr bwMode="auto">
          <a:xfrm>
            <a:off x="4449423" y="3149200"/>
            <a:ext cx="2398586" cy="365603"/>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a:endCxn id="16" idx="2"/>
          </p:cNvCxnSpPr>
          <p:nvPr/>
        </p:nvCxnSpPr>
        <p:spPr bwMode="auto">
          <a:xfrm flipV="1">
            <a:off x="4671605" y="3671998"/>
            <a:ext cx="2112637" cy="795137"/>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箭头连接符 24"/>
          <p:cNvCxnSpPr>
            <a:endCxn id="10" idx="2"/>
          </p:cNvCxnSpPr>
          <p:nvPr/>
        </p:nvCxnSpPr>
        <p:spPr bwMode="auto">
          <a:xfrm flipV="1">
            <a:off x="5219185" y="1986101"/>
            <a:ext cx="1359568" cy="15876"/>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25"/>
          <p:cNvCxnSpPr>
            <a:endCxn id="11" idx="2"/>
          </p:cNvCxnSpPr>
          <p:nvPr/>
        </p:nvCxnSpPr>
        <p:spPr bwMode="auto">
          <a:xfrm>
            <a:off x="3323257" y="1962232"/>
            <a:ext cx="1465274" cy="25231"/>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 Box 9"/>
          <p:cNvSpPr txBox="1">
            <a:spLocks noChangeArrowheads="1"/>
          </p:cNvSpPr>
          <p:nvPr/>
        </p:nvSpPr>
        <p:spPr bwMode="auto">
          <a:xfrm>
            <a:off x="6596402" y="3851444"/>
            <a:ext cx="623269"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C5</a:t>
            </a:r>
            <a:endParaRPr kumimoji="1" lang="zh-CN" altLang="en-US" sz="2000" b="1" dirty="0">
              <a:solidFill>
                <a:srgbClr val="3333CC"/>
              </a:solidFill>
              <a:latin typeface="华文中宋" panose="02010600040101010101" pitchFamily="2" charset="-122"/>
              <a:ea typeface="华文中宋" panose="02010600040101010101" pitchFamily="2" charset="-122"/>
            </a:endParaRPr>
          </a:p>
        </p:txBody>
      </p:sp>
      <p:sp>
        <p:nvSpPr>
          <p:cNvPr id="28" name="Text Box 9"/>
          <p:cNvSpPr txBox="1">
            <a:spLocks noChangeArrowheads="1"/>
          </p:cNvSpPr>
          <p:nvPr/>
        </p:nvSpPr>
        <p:spPr bwMode="auto">
          <a:xfrm>
            <a:off x="3766293" y="4618122"/>
            <a:ext cx="589999"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C4</a:t>
            </a:r>
            <a:endParaRPr kumimoji="1" lang="zh-CN" altLang="en-US" sz="2000" b="1" dirty="0">
              <a:solidFill>
                <a:srgbClr val="3333CC"/>
              </a:solidFill>
              <a:latin typeface="华文中宋" panose="02010600040101010101" pitchFamily="2" charset="-122"/>
              <a:ea typeface="华文中宋" panose="02010600040101010101" pitchFamily="2" charset="-122"/>
            </a:endParaRPr>
          </a:p>
        </p:txBody>
      </p:sp>
      <p:sp>
        <p:nvSpPr>
          <p:cNvPr id="30" name="Text Box 9"/>
          <p:cNvSpPr txBox="1">
            <a:spLocks noChangeArrowheads="1"/>
          </p:cNvSpPr>
          <p:nvPr/>
        </p:nvSpPr>
        <p:spPr bwMode="auto">
          <a:xfrm>
            <a:off x="2616078" y="1422246"/>
            <a:ext cx="674581"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C7</a:t>
            </a:r>
            <a:endParaRPr kumimoji="1" lang="zh-CN" altLang="en-US" sz="2000" b="1" dirty="0">
              <a:solidFill>
                <a:srgbClr val="3333CC"/>
              </a:solidFill>
              <a:latin typeface="华文中宋" panose="02010600040101010101" pitchFamily="2" charset="-122"/>
              <a:ea typeface="华文中宋" panose="02010600040101010101" pitchFamily="2" charset="-122"/>
            </a:endParaRPr>
          </a:p>
        </p:txBody>
      </p:sp>
      <p:sp>
        <p:nvSpPr>
          <p:cNvPr id="31" name="Text Box 9"/>
          <p:cNvSpPr txBox="1">
            <a:spLocks noChangeArrowheads="1"/>
          </p:cNvSpPr>
          <p:nvPr/>
        </p:nvSpPr>
        <p:spPr bwMode="auto">
          <a:xfrm>
            <a:off x="1431685" y="2899884"/>
            <a:ext cx="657606"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C2</a:t>
            </a:r>
            <a:endParaRPr kumimoji="1" lang="zh-CN" altLang="en-US" sz="2000" b="1" dirty="0">
              <a:solidFill>
                <a:srgbClr val="3333CC"/>
              </a:solidFill>
              <a:latin typeface="华文中宋" panose="02010600040101010101" pitchFamily="2" charset="-122"/>
              <a:ea typeface="华文中宋" panose="02010600040101010101" pitchFamily="2" charset="-122"/>
            </a:endParaRPr>
          </a:p>
        </p:txBody>
      </p:sp>
      <p:cxnSp>
        <p:nvCxnSpPr>
          <p:cNvPr id="33" name="直接箭头连接符 32"/>
          <p:cNvCxnSpPr>
            <a:stCxn id="13" idx="7"/>
            <a:endCxn id="10" idx="4"/>
          </p:cNvCxnSpPr>
          <p:nvPr/>
        </p:nvCxnSpPr>
        <p:spPr bwMode="auto">
          <a:xfrm flipV="1">
            <a:off x="4388884" y="2208407"/>
            <a:ext cx="2407584" cy="803243"/>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文本框 33"/>
          <p:cNvSpPr txBox="1"/>
          <p:nvPr/>
        </p:nvSpPr>
        <p:spPr>
          <a:xfrm>
            <a:off x="1274060" y="5583025"/>
            <a:ext cx="718513" cy="369332"/>
          </a:xfrm>
          <a:prstGeom prst="rect">
            <a:avLst/>
          </a:prstGeom>
          <a:solidFill>
            <a:schemeClr val="accent2">
              <a:lumMod val="40000"/>
              <a:lumOff val="60000"/>
            </a:schemeClr>
          </a:solidFill>
        </p:spPr>
        <p:txBody>
          <a:bodyPr wrap="square" rtlCol="0">
            <a:spAutoFit/>
          </a:bodyPr>
          <a:lstStyle/>
          <a:p>
            <a:r>
              <a:rPr lang="en-US" altLang="zh-CN" dirty="0">
                <a:latin typeface="华文中宋" panose="02010600040101010101" pitchFamily="2" charset="-122"/>
                <a:ea typeface="华文中宋" panose="02010600040101010101" pitchFamily="2" charset="-122"/>
              </a:rPr>
              <a:t>C0,  </a:t>
            </a:r>
            <a:endParaRPr lang="zh-CN" altLang="en-US" dirty="0">
              <a:latin typeface="华文中宋" panose="02010600040101010101" pitchFamily="2" charset="-122"/>
              <a:ea typeface="华文中宋" panose="02010600040101010101" pitchFamily="2" charset="-122"/>
            </a:endParaRPr>
          </a:p>
        </p:txBody>
      </p:sp>
      <p:sp>
        <p:nvSpPr>
          <p:cNvPr id="35" name="文本框 34"/>
          <p:cNvSpPr txBox="1"/>
          <p:nvPr/>
        </p:nvSpPr>
        <p:spPr>
          <a:xfrm>
            <a:off x="1985487" y="5583025"/>
            <a:ext cx="718513" cy="369332"/>
          </a:xfrm>
          <a:prstGeom prst="rect">
            <a:avLst/>
          </a:prstGeom>
          <a:solidFill>
            <a:schemeClr val="accent2">
              <a:lumMod val="40000"/>
              <a:lumOff val="60000"/>
            </a:schemeClr>
          </a:solidFill>
        </p:spPr>
        <p:txBody>
          <a:bodyPr wrap="square" rtlCol="0">
            <a:spAutoFit/>
          </a:bodyPr>
          <a:lstStyle/>
          <a:p>
            <a:r>
              <a:rPr lang="en-US" altLang="zh-CN" dirty="0">
                <a:latin typeface="华文中宋" panose="02010600040101010101" pitchFamily="2" charset="-122"/>
                <a:ea typeface="华文中宋" panose="02010600040101010101" pitchFamily="2" charset="-122"/>
              </a:rPr>
              <a:t>C1,  </a:t>
            </a:r>
            <a:endParaRPr lang="zh-CN" altLang="en-US" dirty="0">
              <a:latin typeface="华文中宋" panose="02010600040101010101" pitchFamily="2" charset="-122"/>
              <a:ea typeface="华文中宋" panose="02010600040101010101" pitchFamily="2" charset="-122"/>
            </a:endParaRPr>
          </a:p>
        </p:txBody>
      </p:sp>
      <p:sp>
        <p:nvSpPr>
          <p:cNvPr id="36" name="文本框 35"/>
          <p:cNvSpPr txBox="1"/>
          <p:nvPr/>
        </p:nvSpPr>
        <p:spPr>
          <a:xfrm>
            <a:off x="2696914" y="5583025"/>
            <a:ext cx="718513" cy="369332"/>
          </a:xfrm>
          <a:prstGeom prst="rect">
            <a:avLst/>
          </a:prstGeom>
          <a:solidFill>
            <a:schemeClr val="accent2">
              <a:lumMod val="40000"/>
              <a:lumOff val="60000"/>
            </a:schemeClr>
          </a:solidFill>
        </p:spPr>
        <p:txBody>
          <a:bodyPr wrap="square" rtlCol="0">
            <a:spAutoFit/>
          </a:bodyPr>
          <a:lstStyle/>
          <a:p>
            <a:r>
              <a:rPr lang="en-US" altLang="zh-CN" dirty="0">
                <a:latin typeface="华文中宋" panose="02010600040101010101" pitchFamily="2" charset="-122"/>
                <a:ea typeface="华文中宋" panose="02010600040101010101" pitchFamily="2" charset="-122"/>
              </a:rPr>
              <a:t>C7,  </a:t>
            </a:r>
            <a:endParaRPr lang="zh-CN" altLang="en-US" dirty="0">
              <a:latin typeface="华文中宋" panose="02010600040101010101" pitchFamily="2" charset="-122"/>
              <a:ea typeface="华文中宋" panose="02010600040101010101" pitchFamily="2" charset="-122"/>
            </a:endParaRPr>
          </a:p>
        </p:txBody>
      </p:sp>
      <p:sp>
        <p:nvSpPr>
          <p:cNvPr id="37" name="文本框 36"/>
          <p:cNvSpPr txBox="1"/>
          <p:nvPr/>
        </p:nvSpPr>
        <p:spPr>
          <a:xfrm>
            <a:off x="3408341" y="5583025"/>
            <a:ext cx="718513" cy="369332"/>
          </a:xfrm>
          <a:prstGeom prst="rect">
            <a:avLst/>
          </a:prstGeom>
          <a:solidFill>
            <a:schemeClr val="accent2">
              <a:lumMod val="40000"/>
              <a:lumOff val="60000"/>
            </a:schemeClr>
          </a:solidFill>
        </p:spPr>
        <p:txBody>
          <a:bodyPr wrap="square" rtlCol="0">
            <a:spAutoFit/>
          </a:bodyPr>
          <a:lstStyle/>
          <a:p>
            <a:r>
              <a:rPr lang="en-US" altLang="zh-CN" dirty="0">
                <a:latin typeface="华文中宋" panose="02010600040101010101" pitchFamily="2" charset="-122"/>
                <a:ea typeface="华文中宋" panose="02010600040101010101" pitchFamily="2" charset="-122"/>
              </a:rPr>
              <a:t>C2,  </a:t>
            </a:r>
            <a:endParaRPr lang="zh-CN" altLang="en-US" dirty="0">
              <a:latin typeface="华文中宋" panose="02010600040101010101" pitchFamily="2" charset="-122"/>
              <a:ea typeface="华文中宋" panose="02010600040101010101" pitchFamily="2" charset="-122"/>
            </a:endParaRPr>
          </a:p>
        </p:txBody>
      </p:sp>
      <p:sp>
        <p:nvSpPr>
          <p:cNvPr id="38" name="文本框 37"/>
          <p:cNvSpPr txBox="1"/>
          <p:nvPr/>
        </p:nvSpPr>
        <p:spPr>
          <a:xfrm>
            <a:off x="4119767" y="5583025"/>
            <a:ext cx="718513" cy="369332"/>
          </a:xfrm>
          <a:prstGeom prst="rect">
            <a:avLst/>
          </a:prstGeom>
          <a:solidFill>
            <a:schemeClr val="accent2">
              <a:lumMod val="40000"/>
              <a:lumOff val="60000"/>
            </a:schemeClr>
          </a:solidFill>
        </p:spPr>
        <p:txBody>
          <a:bodyPr wrap="square" rtlCol="0">
            <a:spAutoFit/>
          </a:bodyPr>
          <a:lstStyle/>
          <a:p>
            <a:r>
              <a:rPr lang="en-US" altLang="zh-CN" dirty="0">
                <a:latin typeface="华文中宋" panose="02010600040101010101" pitchFamily="2" charset="-122"/>
                <a:ea typeface="华文中宋" panose="02010600040101010101" pitchFamily="2" charset="-122"/>
              </a:rPr>
              <a:t>C4,  </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33100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30"/>
                                        </p:tgtEl>
                                      </p:cBhvr>
                                    </p:animEffect>
                                    <p:set>
                                      <p:cBhvr>
                                        <p:cTn id="15" dur="1" fill="hold">
                                          <p:stCondLst>
                                            <p:cond delay="499"/>
                                          </p:stCondLst>
                                        </p:cTn>
                                        <p:tgtEl>
                                          <p:spTgt spid="30"/>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6"/>
                                        </p:tgtEl>
                                      </p:cBhvr>
                                    </p:animEffect>
                                    <p:set>
                                      <p:cBhvr>
                                        <p:cTn id="18" dur="1" fill="hold">
                                          <p:stCondLst>
                                            <p:cond delay="499"/>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31"/>
                                        </p:tgtEl>
                                      </p:cBhvr>
                                    </p:animEffect>
                                    <p:set>
                                      <p:cBhvr>
                                        <p:cTn id="28" dur="1" fill="hold">
                                          <p:stCondLst>
                                            <p:cond delay="499"/>
                                          </p:stCondLst>
                                        </p:cTn>
                                        <p:tgtEl>
                                          <p:spTgt spid="31"/>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2"/>
                                        </p:tgtEl>
                                      </p:cBhvr>
                                    </p:animEffect>
                                    <p:set>
                                      <p:cBhvr>
                                        <p:cTn id="34" dur="1" fill="hold">
                                          <p:stCondLst>
                                            <p:cond delay="499"/>
                                          </p:stCondLst>
                                        </p:cTn>
                                        <p:tgtEl>
                                          <p:spTgt spid="2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28"/>
                                        </p:tgtEl>
                                      </p:cBhvr>
                                    </p:animEffect>
                                    <p:set>
                                      <p:cBhvr>
                                        <p:cTn id="44" dur="1" fill="hold">
                                          <p:stCondLst>
                                            <p:cond delay="499"/>
                                          </p:stCondLst>
                                        </p:cTn>
                                        <p:tgtEl>
                                          <p:spTgt spid="28"/>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P spid="28" grpId="0"/>
      <p:bldP spid="30" grpId="0"/>
      <p:bldP spid="31" grpId="0"/>
      <p:bldP spid="36" grpId="0" animBg="1"/>
      <p:bldP spid="37" grpId="0" animBg="1"/>
      <p:bldP spid="3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拓扑排序</a:t>
            </a:r>
          </a:p>
        </p:txBody>
      </p:sp>
      <p:sp>
        <p:nvSpPr>
          <p:cNvPr id="5" name="Text Box 9"/>
          <p:cNvSpPr txBox="1">
            <a:spLocks noChangeArrowheads="1"/>
          </p:cNvSpPr>
          <p:nvPr/>
        </p:nvSpPr>
        <p:spPr bwMode="auto">
          <a:xfrm>
            <a:off x="6467376" y="1378136"/>
            <a:ext cx="633732"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C6</a:t>
            </a:r>
            <a:endParaRPr kumimoji="1" lang="zh-CN" altLang="en-US" sz="2000" b="1" dirty="0">
              <a:solidFill>
                <a:srgbClr val="3333CC"/>
              </a:solidFill>
              <a:latin typeface="华文中宋" panose="02010600040101010101" pitchFamily="2" charset="-122"/>
              <a:ea typeface="华文中宋" panose="02010600040101010101" pitchFamily="2" charset="-122"/>
            </a:endParaRPr>
          </a:p>
        </p:txBody>
      </p:sp>
      <p:sp>
        <p:nvSpPr>
          <p:cNvPr id="6" name="Text Box 10"/>
          <p:cNvSpPr txBox="1">
            <a:spLocks noChangeArrowheads="1"/>
          </p:cNvSpPr>
          <p:nvPr/>
        </p:nvSpPr>
        <p:spPr bwMode="auto">
          <a:xfrm>
            <a:off x="4239135" y="1453881"/>
            <a:ext cx="611351"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C8</a:t>
            </a:r>
            <a:endParaRPr kumimoji="1" lang="zh-CN" altLang="en-US" sz="2000" b="1" dirty="0">
              <a:solidFill>
                <a:srgbClr val="3333CC"/>
              </a:solidFill>
              <a:latin typeface="华文中宋" panose="02010600040101010101" pitchFamily="2" charset="-122"/>
              <a:ea typeface="华文中宋" panose="02010600040101010101" pitchFamily="2" charset="-122"/>
            </a:endParaRPr>
          </a:p>
        </p:txBody>
      </p:sp>
      <p:sp>
        <p:nvSpPr>
          <p:cNvPr id="7" name="Text Box 11"/>
          <p:cNvSpPr txBox="1">
            <a:spLocks noChangeArrowheads="1"/>
          </p:cNvSpPr>
          <p:nvPr/>
        </p:nvSpPr>
        <p:spPr bwMode="auto">
          <a:xfrm>
            <a:off x="3724370" y="2532972"/>
            <a:ext cx="585704"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C3</a:t>
            </a:r>
            <a:endParaRPr kumimoji="1" lang="zh-CN" altLang="en-US" sz="2000" b="1" dirty="0">
              <a:solidFill>
                <a:srgbClr val="3333CC"/>
              </a:solidFill>
              <a:latin typeface="华文中宋" panose="02010600040101010101" pitchFamily="2" charset="-122"/>
              <a:ea typeface="华文中宋" panose="02010600040101010101" pitchFamily="2" charset="-122"/>
            </a:endParaRPr>
          </a:p>
        </p:txBody>
      </p:sp>
      <p:sp>
        <p:nvSpPr>
          <p:cNvPr id="10" name="椭圆 9"/>
          <p:cNvSpPr/>
          <p:nvPr/>
        </p:nvSpPr>
        <p:spPr bwMode="auto">
          <a:xfrm>
            <a:off x="6578753" y="1763794"/>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1" name="椭圆 10"/>
          <p:cNvSpPr/>
          <p:nvPr/>
        </p:nvSpPr>
        <p:spPr bwMode="auto">
          <a:xfrm>
            <a:off x="4788531" y="1765156"/>
            <a:ext cx="435429" cy="444613"/>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3" name="椭圆 12"/>
          <p:cNvSpPr/>
          <p:nvPr/>
        </p:nvSpPr>
        <p:spPr bwMode="auto">
          <a:xfrm>
            <a:off x="4017222" y="2887388"/>
            <a:ext cx="435429" cy="444613"/>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sp>
        <p:nvSpPr>
          <p:cNvPr id="16" name="椭圆 15"/>
          <p:cNvSpPr/>
          <p:nvPr/>
        </p:nvSpPr>
        <p:spPr bwMode="auto">
          <a:xfrm>
            <a:off x="6784242" y="3449691"/>
            <a:ext cx="435429" cy="4446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rgbClr val="3333CC"/>
              </a:solidFill>
              <a:effectLst/>
              <a:latin typeface="Arial" panose="020B0604020202020204" pitchFamily="34" charset="0"/>
              <a:ea typeface="宋体" panose="02010600030101010101" pitchFamily="2" charset="-122"/>
            </a:endParaRPr>
          </a:p>
        </p:txBody>
      </p:sp>
      <p:cxnSp>
        <p:nvCxnSpPr>
          <p:cNvPr id="23" name="直接箭头连接符 22"/>
          <p:cNvCxnSpPr>
            <a:endCxn id="16" idx="1"/>
          </p:cNvCxnSpPr>
          <p:nvPr/>
        </p:nvCxnSpPr>
        <p:spPr bwMode="auto">
          <a:xfrm>
            <a:off x="4449423" y="3149200"/>
            <a:ext cx="2398586" cy="365603"/>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箭头连接符 24"/>
          <p:cNvCxnSpPr>
            <a:endCxn id="10" idx="2"/>
          </p:cNvCxnSpPr>
          <p:nvPr/>
        </p:nvCxnSpPr>
        <p:spPr bwMode="auto">
          <a:xfrm flipV="1">
            <a:off x="5219185" y="1986101"/>
            <a:ext cx="1359568" cy="15876"/>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 Box 9"/>
          <p:cNvSpPr txBox="1">
            <a:spLocks noChangeArrowheads="1"/>
          </p:cNvSpPr>
          <p:nvPr/>
        </p:nvSpPr>
        <p:spPr bwMode="auto">
          <a:xfrm>
            <a:off x="6596402" y="3851444"/>
            <a:ext cx="623269" cy="400110"/>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Monotype Sorts"/>
              <a:buNone/>
            </a:pPr>
            <a:r>
              <a:rPr kumimoji="1" lang="en-US" altLang="zh-CN" sz="2000" b="1" dirty="0">
                <a:solidFill>
                  <a:srgbClr val="3333CC"/>
                </a:solidFill>
                <a:latin typeface="华文中宋" panose="02010600040101010101" pitchFamily="2" charset="-122"/>
                <a:ea typeface="华文中宋" panose="02010600040101010101" pitchFamily="2" charset="-122"/>
              </a:rPr>
              <a:t>C5</a:t>
            </a:r>
            <a:endParaRPr kumimoji="1" lang="zh-CN" altLang="en-US" sz="2000" b="1" dirty="0">
              <a:solidFill>
                <a:srgbClr val="3333CC"/>
              </a:solidFill>
              <a:latin typeface="华文中宋" panose="02010600040101010101" pitchFamily="2" charset="-122"/>
              <a:ea typeface="华文中宋" panose="02010600040101010101" pitchFamily="2" charset="-122"/>
            </a:endParaRPr>
          </a:p>
        </p:txBody>
      </p:sp>
      <p:cxnSp>
        <p:nvCxnSpPr>
          <p:cNvPr id="33" name="直接箭头连接符 32"/>
          <p:cNvCxnSpPr>
            <a:stCxn id="13" idx="7"/>
            <a:endCxn id="10" idx="4"/>
          </p:cNvCxnSpPr>
          <p:nvPr/>
        </p:nvCxnSpPr>
        <p:spPr bwMode="auto">
          <a:xfrm flipV="1">
            <a:off x="4388884" y="2208407"/>
            <a:ext cx="2407584" cy="744093"/>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文本框 33"/>
          <p:cNvSpPr txBox="1"/>
          <p:nvPr/>
        </p:nvSpPr>
        <p:spPr>
          <a:xfrm>
            <a:off x="1274060" y="5583025"/>
            <a:ext cx="718513" cy="369332"/>
          </a:xfrm>
          <a:prstGeom prst="rect">
            <a:avLst/>
          </a:prstGeom>
          <a:solidFill>
            <a:schemeClr val="accent2">
              <a:lumMod val="40000"/>
              <a:lumOff val="60000"/>
            </a:schemeClr>
          </a:solidFill>
        </p:spPr>
        <p:txBody>
          <a:bodyPr wrap="square" rtlCol="0">
            <a:spAutoFit/>
          </a:bodyPr>
          <a:lstStyle/>
          <a:p>
            <a:r>
              <a:rPr lang="en-US" altLang="zh-CN" dirty="0">
                <a:latin typeface="华文中宋" panose="02010600040101010101" pitchFamily="2" charset="-122"/>
                <a:ea typeface="华文中宋" panose="02010600040101010101" pitchFamily="2" charset="-122"/>
              </a:rPr>
              <a:t>C0,  </a:t>
            </a:r>
            <a:endParaRPr lang="zh-CN" altLang="en-US" dirty="0">
              <a:latin typeface="华文中宋" panose="02010600040101010101" pitchFamily="2" charset="-122"/>
              <a:ea typeface="华文中宋" panose="02010600040101010101" pitchFamily="2" charset="-122"/>
            </a:endParaRPr>
          </a:p>
        </p:txBody>
      </p:sp>
      <p:sp>
        <p:nvSpPr>
          <p:cNvPr id="35" name="文本框 34"/>
          <p:cNvSpPr txBox="1"/>
          <p:nvPr/>
        </p:nvSpPr>
        <p:spPr>
          <a:xfrm>
            <a:off x="1985487" y="5583025"/>
            <a:ext cx="718513" cy="369332"/>
          </a:xfrm>
          <a:prstGeom prst="rect">
            <a:avLst/>
          </a:prstGeom>
          <a:solidFill>
            <a:schemeClr val="accent2">
              <a:lumMod val="40000"/>
              <a:lumOff val="60000"/>
            </a:schemeClr>
          </a:solidFill>
        </p:spPr>
        <p:txBody>
          <a:bodyPr wrap="square" rtlCol="0">
            <a:spAutoFit/>
          </a:bodyPr>
          <a:lstStyle/>
          <a:p>
            <a:r>
              <a:rPr lang="en-US" altLang="zh-CN" dirty="0">
                <a:latin typeface="华文中宋" panose="02010600040101010101" pitchFamily="2" charset="-122"/>
                <a:ea typeface="华文中宋" panose="02010600040101010101" pitchFamily="2" charset="-122"/>
              </a:rPr>
              <a:t>C1,  </a:t>
            </a:r>
            <a:endParaRPr lang="zh-CN" altLang="en-US" dirty="0">
              <a:latin typeface="华文中宋" panose="02010600040101010101" pitchFamily="2" charset="-122"/>
              <a:ea typeface="华文中宋" panose="02010600040101010101" pitchFamily="2" charset="-122"/>
            </a:endParaRPr>
          </a:p>
        </p:txBody>
      </p:sp>
      <p:sp>
        <p:nvSpPr>
          <p:cNvPr id="36" name="文本框 35"/>
          <p:cNvSpPr txBox="1"/>
          <p:nvPr/>
        </p:nvSpPr>
        <p:spPr>
          <a:xfrm>
            <a:off x="2696914" y="5583025"/>
            <a:ext cx="718513" cy="369332"/>
          </a:xfrm>
          <a:prstGeom prst="rect">
            <a:avLst/>
          </a:prstGeom>
          <a:solidFill>
            <a:schemeClr val="accent2">
              <a:lumMod val="40000"/>
              <a:lumOff val="60000"/>
            </a:schemeClr>
          </a:solidFill>
        </p:spPr>
        <p:txBody>
          <a:bodyPr wrap="square" rtlCol="0">
            <a:spAutoFit/>
          </a:bodyPr>
          <a:lstStyle/>
          <a:p>
            <a:r>
              <a:rPr lang="en-US" altLang="zh-CN" dirty="0">
                <a:latin typeface="华文中宋" panose="02010600040101010101" pitchFamily="2" charset="-122"/>
                <a:ea typeface="华文中宋" panose="02010600040101010101" pitchFamily="2" charset="-122"/>
              </a:rPr>
              <a:t>C7,  </a:t>
            </a:r>
            <a:endParaRPr lang="zh-CN" altLang="en-US" dirty="0">
              <a:latin typeface="华文中宋" panose="02010600040101010101" pitchFamily="2" charset="-122"/>
              <a:ea typeface="华文中宋" panose="02010600040101010101" pitchFamily="2" charset="-122"/>
            </a:endParaRPr>
          </a:p>
        </p:txBody>
      </p:sp>
      <p:sp>
        <p:nvSpPr>
          <p:cNvPr id="37" name="文本框 36"/>
          <p:cNvSpPr txBox="1"/>
          <p:nvPr/>
        </p:nvSpPr>
        <p:spPr>
          <a:xfrm>
            <a:off x="3408341" y="5583025"/>
            <a:ext cx="718513" cy="369332"/>
          </a:xfrm>
          <a:prstGeom prst="rect">
            <a:avLst/>
          </a:prstGeom>
          <a:solidFill>
            <a:schemeClr val="accent2">
              <a:lumMod val="40000"/>
              <a:lumOff val="60000"/>
            </a:schemeClr>
          </a:solidFill>
        </p:spPr>
        <p:txBody>
          <a:bodyPr wrap="square" rtlCol="0">
            <a:spAutoFit/>
          </a:bodyPr>
          <a:lstStyle/>
          <a:p>
            <a:r>
              <a:rPr lang="en-US" altLang="zh-CN" dirty="0">
                <a:latin typeface="华文中宋" panose="02010600040101010101" pitchFamily="2" charset="-122"/>
                <a:ea typeface="华文中宋" panose="02010600040101010101" pitchFamily="2" charset="-122"/>
              </a:rPr>
              <a:t>C2,  </a:t>
            </a:r>
            <a:endParaRPr lang="zh-CN" altLang="en-US" dirty="0">
              <a:latin typeface="华文中宋" panose="02010600040101010101" pitchFamily="2" charset="-122"/>
              <a:ea typeface="华文中宋" panose="02010600040101010101" pitchFamily="2" charset="-122"/>
            </a:endParaRPr>
          </a:p>
        </p:txBody>
      </p:sp>
      <p:sp>
        <p:nvSpPr>
          <p:cNvPr id="38" name="文本框 37"/>
          <p:cNvSpPr txBox="1"/>
          <p:nvPr/>
        </p:nvSpPr>
        <p:spPr>
          <a:xfrm>
            <a:off x="4119767" y="5583025"/>
            <a:ext cx="718513" cy="369332"/>
          </a:xfrm>
          <a:prstGeom prst="rect">
            <a:avLst/>
          </a:prstGeom>
          <a:solidFill>
            <a:schemeClr val="accent2">
              <a:lumMod val="40000"/>
              <a:lumOff val="60000"/>
            </a:schemeClr>
          </a:solidFill>
        </p:spPr>
        <p:txBody>
          <a:bodyPr wrap="square" rtlCol="0">
            <a:spAutoFit/>
          </a:bodyPr>
          <a:lstStyle/>
          <a:p>
            <a:r>
              <a:rPr lang="en-US" altLang="zh-CN" dirty="0">
                <a:latin typeface="华文中宋" panose="02010600040101010101" pitchFamily="2" charset="-122"/>
                <a:ea typeface="华文中宋" panose="02010600040101010101" pitchFamily="2" charset="-122"/>
              </a:rPr>
              <a:t>C4,  </a:t>
            </a:r>
            <a:endParaRPr lang="zh-CN" altLang="en-US" dirty="0">
              <a:latin typeface="华文中宋" panose="02010600040101010101" pitchFamily="2" charset="-122"/>
              <a:ea typeface="华文中宋" panose="02010600040101010101" pitchFamily="2" charset="-122"/>
            </a:endParaRPr>
          </a:p>
        </p:txBody>
      </p:sp>
      <p:sp>
        <p:nvSpPr>
          <p:cNvPr id="29" name="文本框 28"/>
          <p:cNvSpPr txBox="1"/>
          <p:nvPr/>
        </p:nvSpPr>
        <p:spPr>
          <a:xfrm>
            <a:off x="4819706" y="5583025"/>
            <a:ext cx="718513" cy="369332"/>
          </a:xfrm>
          <a:prstGeom prst="rect">
            <a:avLst/>
          </a:prstGeom>
          <a:solidFill>
            <a:schemeClr val="accent2">
              <a:lumMod val="40000"/>
              <a:lumOff val="60000"/>
            </a:schemeClr>
          </a:solidFill>
        </p:spPr>
        <p:txBody>
          <a:bodyPr wrap="square" rtlCol="0">
            <a:spAutoFit/>
          </a:bodyPr>
          <a:lstStyle/>
          <a:p>
            <a:r>
              <a:rPr lang="en-US" altLang="zh-CN" dirty="0">
                <a:latin typeface="华文中宋" panose="02010600040101010101" pitchFamily="2" charset="-122"/>
                <a:ea typeface="华文中宋" panose="02010600040101010101" pitchFamily="2" charset="-122"/>
              </a:rPr>
              <a:t>C8,  </a:t>
            </a:r>
            <a:endParaRPr lang="zh-CN" altLang="en-US" dirty="0">
              <a:latin typeface="华文中宋" panose="02010600040101010101" pitchFamily="2" charset="-122"/>
              <a:ea typeface="华文中宋" panose="02010600040101010101" pitchFamily="2" charset="-122"/>
            </a:endParaRPr>
          </a:p>
        </p:txBody>
      </p:sp>
      <p:sp>
        <p:nvSpPr>
          <p:cNvPr id="32" name="文本框 31"/>
          <p:cNvSpPr txBox="1"/>
          <p:nvPr/>
        </p:nvSpPr>
        <p:spPr>
          <a:xfrm>
            <a:off x="5531132" y="5583025"/>
            <a:ext cx="718513" cy="369332"/>
          </a:xfrm>
          <a:prstGeom prst="rect">
            <a:avLst/>
          </a:prstGeom>
          <a:solidFill>
            <a:schemeClr val="accent2">
              <a:lumMod val="40000"/>
              <a:lumOff val="60000"/>
            </a:schemeClr>
          </a:solidFill>
        </p:spPr>
        <p:txBody>
          <a:bodyPr wrap="square" rtlCol="0">
            <a:spAutoFit/>
          </a:bodyPr>
          <a:lstStyle/>
          <a:p>
            <a:r>
              <a:rPr lang="en-US" altLang="zh-CN" dirty="0">
                <a:latin typeface="华文中宋" panose="02010600040101010101" pitchFamily="2" charset="-122"/>
                <a:ea typeface="华文中宋" panose="02010600040101010101" pitchFamily="2" charset="-122"/>
              </a:rPr>
              <a:t>C3,  </a:t>
            </a:r>
            <a:endParaRPr lang="zh-CN" altLang="en-US" dirty="0">
              <a:latin typeface="华文中宋" panose="02010600040101010101" pitchFamily="2" charset="-122"/>
              <a:ea typeface="华文中宋" panose="02010600040101010101" pitchFamily="2" charset="-122"/>
            </a:endParaRPr>
          </a:p>
        </p:txBody>
      </p:sp>
      <p:sp>
        <p:nvSpPr>
          <p:cNvPr id="21" name="文本框 20"/>
          <p:cNvSpPr txBox="1"/>
          <p:nvPr/>
        </p:nvSpPr>
        <p:spPr>
          <a:xfrm>
            <a:off x="6245964" y="5583025"/>
            <a:ext cx="718513" cy="369332"/>
          </a:xfrm>
          <a:prstGeom prst="rect">
            <a:avLst/>
          </a:prstGeom>
          <a:solidFill>
            <a:schemeClr val="accent2">
              <a:lumMod val="40000"/>
              <a:lumOff val="60000"/>
            </a:schemeClr>
          </a:solidFill>
        </p:spPr>
        <p:txBody>
          <a:bodyPr wrap="square" rtlCol="0">
            <a:spAutoFit/>
          </a:bodyPr>
          <a:lstStyle/>
          <a:p>
            <a:r>
              <a:rPr lang="en-US" altLang="zh-CN" dirty="0">
                <a:latin typeface="华文中宋" panose="02010600040101010101" pitchFamily="2" charset="-122"/>
                <a:ea typeface="华文中宋" panose="02010600040101010101" pitchFamily="2" charset="-122"/>
              </a:rPr>
              <a:t>C6,  </a:t>
            </a:r>
            <a:endParaRPr lang="zh-CN" altLang="en-US" dirty="0">
              <a:latin typeface="华文中宋" panose="02010600040101010101" pitchFamily="2" charset="-122"/>
              <a:ea typeface="华文中宋" panose="02010600040101010101" pitchFamily="2" charset="-122"/>
            </a:endParaRPr>
          </a:p>
        </p:txBody>
      </p:sp>
      <p:sp>
        <p:nvSpPr>
          <p:cNvPr id="22" name="文本框 21"/>
          <p:cNvSpPr txBox="1"/>
          <p:nvPr/>
        </p:nvSpPr>
        <p:spPr>
          <a:xfrm>
            <a:off x="6942497" y="5583025"/>
            <a:ext cx="718513" cy="369332"/>
          </a:xfrm>
          <a:prstGeom prst="rect">
            <a:avLst/>
          </a:prstGeom>
          <a:solidFill>
            <a:schemeClr val="accent2">
              <a:lumMod val="40000"/>
              <a:lumOff val="60000"/>
            </a:schemeClr>
          </a:solidFill>
        </p:spPr>
        <p:txBody>
          <a:bodyPr wrap="square" rtlCol="0">
            <a:spAutoFit/>
          </a:bodyPr>
          <a:lstStyle/>
          <a:p>
            <a:r>
              <a:rPr lang="en-US" altLang="zh-CN" dirty="0">
                <a:latin typeface="华文中宋" panose="02010600040101010101" pitchFamily="2" charset="-122"/>
                <a:ea typeface="华文中宋" panose="02010600040101010101" pitchFamily="2" charset="-122"/>
              </a:rPr>
              <a:t>C5  </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75015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5"/>
                                        </p:tgtEl>
                                      </p:cBhvr>
                                    </p:animEffect>
                                    <p:set>
                                      <p:cBhvr>
                                        <p:cTn id="18" dur="1" fill="hold">
                                          <p:stCondLst>
                                            <p:cond delay="499"/>
                                          </p:stCondLst>
                                        </p:cTn>
                                        <p:tgtEl>
                                          <p:spTgt spid="2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3"/>
                                        </p:tgtEl>
                                      </p:cBhvr>
                                    </p:animEffect>
                                    <p:set>
                                      <p:cBhvr>
                                        <p:cTn id="34" dur="1" fill="hold">
                                          <p:stCondLst>
                                            <p:cond delay="499"/>
                                          </p:stCondLst>
                                        </p:cTn>
                                        <p:tgtEl>
                                          <p:spTgt spid="2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33"/>
                                        </p:tgtEl>
                                      </p:cBhvr>
                                    </p:animEffect>
                                    <p:set>
                                      <p:cBhvr>
                                        <p:cTn id="37" dur="1" fill="hold">
                                          <p:stCondLst>
                                            <p:cond delay="499"/>
                                          </p:stCondLst>
                                        </p:cTn>
                                        <p:tgtEl>
                                          <p:spTgt spid="33"/>
                                        </p:tgtEl>
                                        <p:attrNameLst>
                                          <p:attrName>style.visibility</p:attrName>
                                        </p:attrNameLst>
                                      </p:cBhvr>
                                      <p:to>
                                        <p:strVal val="hidden"/>
                                      </p:to>
                                    </p:set>
                                  </p:childTnLst>
                                </p:cTn>
                              </p:par>
                            </p:childTnLst>
                          </p:cTn>
                        </p:par>
                        <p:par>
                          <p:cTn id="38" fill="hold">
                            <p:stCondLst>
                              <p:cond delay="500"/>
                            </p:stCondLst>
                            <p:childTnLst>
                              <p:par>
                                <p:cTn id="39" presetID="1" presetClass="emph" presetSubtype="1" nodeType="afterEffect">
                                  <p:stCondLst>
                                    <p:cond delay="0"/>
                                  </p:stCondLst>
                                  <p:childTnLst>
                                    <p:set>
                                      <p:cBhvr>
                                        <p:cTn id="40" dur="indefinite"/>
                                        <p:tgtEl>
                                          <p:spTgt spid="16"/>
                                        </p:tgtEl>
                                        <p:attrNameLst>
                                          <p:attrName>fillcolor</p:attrName>
                                        </p:attrNameLst>
                                      </p:cBhvr>
                                      <p:to>
                                        <p:clrVal>
                                          <a:srgbClr val="FFCC00"/>
                                        </p:clrVal>
                                      </p:to>
                                    </p:set>
                                    <p:set>
                                      <p:cBhvr>
                                        <p:cTn id="41" dur="indefinite"/>
                                        <p:tgtEl>
                                          <p:spTgt spid="16"/>
                                        </p:tgtEl>
                                        <p:attrNameLst>
                                          <p:attrName>fill.type</p:attrName>
                                        </p:attrNameLst>
                                      </p:cBhvr>
                                      <p:to>
                                        <p:strVal val="solid"/>
                                      </p:to>
                                    </p:set>
                                    <p:set>
                                      <p:cBhvr>
                                        <p:cTn id="42" dur="indefinite"/>
                                        <p:tgtEl>
                                          <p:spTgt spid="16"/>
                                        </p:tgtEl>
                                        <p:attrNameLst>
                                          <p:attrName>fill.on</p:attrName>
                                        </p:attrNameLst>
                                      </p:cBhvr>
                                      <p:to>
                                        <p:strVal val="true"/>
                                      </p:to>
                                    </p:set>
                                  </p:childTnLst>
                                </p:cTn>
                              </p:par>
                              <p:par>
                                <p:cTn id="43" presetID="1" presetClass="emph" presetSubtype="1" nodeType="withEffect">
                                  <p:stCondLst>
                                    <p:cond delay="0"/>
                                  </p:stCondLst>
                                  <p:childTnLst>
                                    <p:set>
                                      <p:cBhvr>
                                        <p:cTn id="44" dur="indefinite"/>
                                        <p:tgtEl>
                                          <p:spTgt spid="10"/>
                                        </p:tgtEl>
                                        <p:attrNameLst>
                                          <p:attrName>fillcolor</p:attrName>
                                        </p:attrNameLst>
                                      </p:cBhvr>
                                      <p:to>
                                        <p:clrVal>
                                          <a:srgbClr val="FFCC00"/>
                                        </p:clrVal>
                                      </p:to>
                                    </p:set>
                                    <p:set>
                                      <p:cBhvr>
                                        <p:cTn id="45" dur="indefinite"/>
                                        <p:tgtEl>
                                          <p:spTgt spid="10"/>
                                        </p:tgtEl>
                                        <p:attrNameLst>
                                          <p:attrName>fill.type</p:attrName>
                                        </p:attrNameLst>
                                      </p:cBhvr>
                                      <p:to>
                                        <p:strVal val="solid"/>
                                      </p:to>
                                    </p:set>
                                    <p:set>
                                      <p:cBhvr>
                                        <p:cTn id="46" dur="indefinite"/>
                                        <p:tgtEl>
                                          <p:spTgt spid="10"/>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0" nodeType="clickEffect">
                                  <p:stCondLst>
                                    <p:cond delay="0"/>
                                  </p:stCondLst>
                                  <p:childTnLst>
                                    <p:animEffect transition="out" filter="fade">
                                      <p:cBhvr>
                                        <p:cTn id="55" dur="500"/>
                                        <p:tgtEl>
                                          <p:spTgt spid="10"/>
                                        </p:tgtEl>
                                      </p:cBhvr>
                                    </p:animEffect>
                                    <p:set>
                                      <p:cBhvr>
                                        <p:cTn id="56" dur="1" fill="hold">
                                          <p:stCondLst>
                                            <p:cond delay="499"/>
                                          </p:stCondLst>
                                        </p:cTn>
                                        <p:tgtEl>
                                          <p:spTgt spid="10"/>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5"/>
                                        </p:tgtEl>
                                      </p:cBhvr>
                                    </p:animEffect>
                                    <p:set>
                                      <p:cBhvr>
                                        <p:cTn id="59" dur="1" fill="hold">
                                          <p:stCondLst>
                                            <p:cond delay="499"/>
                                          </p:stCondLst>
                                        </p:cTn>
                                        <p:tgtEl>
                                          <p:spTgt spid="5"/>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0" nodeType="clickEffect">
                                  <p:stCondLst>
                                    <p:cond delay="0"/>
                                  </p:stCondLst>
                                  <p:childTnLst>
                                    <p:animEffect transition="out" filter="fade">
                                      <p:cBhvr>
                                        <p:cTn id="68" dur="500"/>
                                        <p:tgtEl>
                                          <p:spTgt spid="16"/>
                                        </p:tgtEl>
                                      </p:cBhvr>
                                    </p:animEffect>
                                    <p:set>
                                      <p:cBhvr>
                                        <p:cTn id="69" dur="1" fill="hold">
                                          <p:stCondLst>
                                            <p:cond delay="499"/>
                                          </p:stCondLst>
                                        </p:cTn>
                                        <p:tgtEl>
                                          <p:spTgt spid="16"/>
                                        </p:tgtEl>
                                        <p:attrNameLst>
                                          <p:attrName>style.visibility</p:attrName>
                                        </p:attrNameLst>
                                      </p:cBhvr>
                                      <p:to>
                                        <p:strVal val="hidden"/>
                                      </p:to>
                                    </p:set>
                                  </p:childTnLst>
                                </p:cTn>
                              </p:par>
                              <p:par>
                                <p:cTn id="70" presetID="10" presetClass="exit" presetSubtype="0" fill="hold" grpId="0" nodeType="withEffect">
                                  <p:stCondLst>
                                    <p:cond delay="0"/>
                                  </p:stCondLst>
                                  <p:childTnLst>
                                    <p:animEffect transition="out" filter="fade">
                                      <p:cBhvr>
                                        <p:cTn id="71" dur="500"/>
                                        <p:tgtEl>
                                          <p:spTgt spid="27"/>
                                        </p:tgtEl>
                                      </p:cBhvr>
                                    </p:animEffect>
                                    <p:set>
                                      <p:cBhvr>
                                        <p:cTn id="72"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animBg="1"/>
      <p:bldP spid="11" grpId="0" animBg="1"/>
      <p:bldP spid="13" grpId="0" animBg="1"/>
      <p:bldP spid="16" grpId="0" animBg="1"/>
      <p:bldP spid="27" grpId="0"/>
      <p:bldP spid="29" grpId="0" animBg="1"/>
      <p:bldP spid="32" grpId="0" animBg="1"/>
      <p:bldP spid="21" grpId="0" animBg="1"/>
      <p:bldP spid="22" grpId="0" animBg="1"/>
    </p:bldLst>
  </p:timing>
</p:sld>
</file>

<file path=ppt/theme/theme1.xml><?xml version="1.0" encoding="utf-8"?>
<a:theme xmlns:a="http://schemas.openxmlformats.org/drawingml/2006/main" name="2_ayzhou.thmx.">
  <a:themeElements>
    <a:clrScheme name="">
      <a:dk1>
        <a:srgbClr val="555555"/>
      </a:dk1>
      <a:lt1>
        <a:srgbClr val="F9F9F9"/>
      </a:lt1>
      <a:dk2>
        <a:srgbClr val="775F55"/>
      </a:dk2>
      <a:lt2>
        <a:srgbClr val="EBDDC3"/>
      </a:lt2>
      <a:accent1>
        <a:srgbClr val="94B6D2"/>
      </a:accent1>
      <a:accent2>
        <a:srgbClr val="DD8047"/>
      </a:accent2>
      <a:accent3>
        <a:srgbClr val="FBFBFB"/>
      </a:accent3>
      <a:accent4>
        <a:srgbClr val="474747"/>
      </a:accent4>
      <a:accent5>
        <a:srgbClr val="C8D7E5"/>
      </a:accent5>
      <a:accent6>
        <a:srgbClr val="C8733F"/>
      </a:accent6>
      <a:hlink>
        <a:srgbClr val="F7B615"/>
      </a:hlink>
      <a:folHlink>
        <a:srgbClr val="704404"/>
      </a:folHlink>
    </a:clrScheme>
    <a:fontScheme name="ayzhou.thmx.">
      <a:majorFont>
        <a:latin typeface="Tw Cen MT"/>
        <a:ea typeface="华文仿宋"/>
        <a:cs typeface=""/>
      </a:majorFont>
      <a:minorFont>
        <a:latin typeface="Tw Cen MT"/>
        <a:ea typeface="华文仿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555555"/>
      </a:dk1>
      <a:lt1>
        <a:srgbClr val="F9F9F9"/>
      </a:lt1>
      <a:dk2>
        <a:srgbClr val="775F55"/>
      </a:dk2>
      <a:lt2>
        <a:srgbClr val="EBDDC3"/>
      </a:lt2>
      <a:accent1>
        <a:srgbClr val="94B6D2"/>
      </a:accent1>
      <a:accent2>
        <a:srgbClr val="DD8047"/>
      </a:accent2>
      <a:accent3>
        <a:srgbClr val="FBFBFB"/>
      </a:accent3>
      <a:accent4>
        <a:srgbClr val="474747"/>
      </a:accent4>
      <a:accent5>
        <a:srgbClr val="C8D7E5"/>
      </a:accent5>
      <a:accent6>
        <a:srgbClr val="C8733F"/>
      </a:accent6>
      <a:hlink>
        <a:srgbClr val="F7B615"/>
      </a:hlink>
      <a:folHlink>
        <a:srgbClr val="704404"/>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31894</TotalTime>
  <Pages>0</Pages>
  <Words>10176</Words>
  <Characters>0</Characters>
  <Application>Microsoft Office PowerPoint</Application>
  <DocSecurity>0</DocSecurity>
  <PresentationFormat>全屏显示(4:3)</PresentationFormat>
  <Lines>0</Lines>
  <Paragraphs>2041</Paragraphs>
  <Slides>123</Slides>
  <Notes>7</Notes>
  <HiddenSlides>13</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123</vt:i4>
      </vt:variant>
    </vt:vector>
  </HeadingPairs>
  <TitlesOfParts>
    <vt:vector size="136" baseType="lpstr">
      <vt:lpstr>宋体</vt:lpstr>
      <vt:lpstr>Tw Cen MT</vt:lpstr>
      <vt:lpstr>Monotype Sorts</vt:lpstr>
      <vt:lpstr>Times New Roman</vt:lpstr>
      <vt:lpstr>黑体</vt:lpstr>
      <vt:lpstr>Arial</vt:lpstr>
      <vt:lpstr>Wingdings 2</vt:lpstr>
      <vt:lpstr>Cambria Math</vt:lpstr>
      <vt:lpstr>Wingdings</vt:lpstr>
      <vt:lpstr>华文中宋</vt:lpstr>
      <vt:lpstr>华文新魏</vt:lpstr>
      <vt:lpstr>微软雅黑</vt:lpstr>
      <vt:lpstr>2_ayzhou.thmx.</vt:lpstr>
      <vt:lpstr>PowerPoint 演示文稿</vt:lpstr>
      <vt:lpstr>图的基本概念</vt:lpstr>
      <vt:lpstr>图的基本概念</vt:lpstr>
      <vt:lpstr>图的基本概念</vt:lpstr>
      <vt:lpstr>图的基本概念</vt:lpstr>
      <vt:lpstr>图的基本概念</vt:lpstr>
      <vt:lpstr>图的基本概念</vt:lpstr>
      <vt:lpstr>图的基本概念</vt:lpstr>
      <vt:lpstr>图的基本概念</vt:lpstr>
      <vt:lpstr>图的基本概念</vt:lpstr>
      <vt:lpstr>图的周游</vt:lpstr>
      <vt:lpstr>图的周游：深度优先周游</vt:lpstr>
      <vt:lpstr>图的周游：深度优先周游</vt:lpstr>
      <vt:lpstr>图的周游：广度优先周游</vt:lpstr>
      <vt:lpstr>图的周游：广度优先周游</vt:lpstr>
      <vt:lpstr>图的周游：广度优先周游</vt:lpstr>
      <vt:lpstr>图的存储表示：邻接矩阵</vt:lpstr>
      <vt:lpstr>图的存储表示：邻接矩阵</vt:lpstr>
      <vt:lpstr>图的存储表示：邻接矩阵</vt:lpstr>
      <vt:lpstr>图的存储表示</vt:lpstr>
      <vt:lpstr>图的存储表示</vt:lpstr>
      <vt:lpstr>图的存储表示：邻接矩阵</vt:lpstr>
      <vt:lpstr>图的存储表示：邻接表</vt:lpstr>
      <vt:lpstr>图的存储表示：邻接表</vt:lpstr>
      <vt:lpstr>图的存储表示：邻接表</vt:lpstr>
      <vt:lpstr>图的存储表示：邻接表</vt:lpstr>
      <vt:lpstr>图的存储表示：邻接表</vt:lpstr>
      <vt:lpstr>图的存储表示：邻接表</vt:lpstr>
      <vt:lpstr>图的存储表示：存储开销分析</vt:lpstr>
      <vt:lpstr>最小生成树</vt:lpstr>
      <vt:lpstr>最小生成树</vt:lpstr>
      <vt:lpstr>最小生成树</vt:lpstr>
      <vt:lpstr>PowerPoint 演示文稿</vt:lpstr>
      <vt:lpstr>最小生成树</vt:lpstr>
      <vt:lpstr>最小生成树构造：Prim算法</vt:lpstr>
      <vt:lpstr>最小生成树构造示例（Prim）</vt:lpstr>
      <vt:lpstr>最小生成树构造: Kruskal算法</vt:lpstr>
      <vt:lpstr>最小生成树构造示例: Kruskal算法</vt:lpstr>
      <vt:lpstr>最小生成树: 练习</vt:lpstr>
      <vt:lpstr>最短路径</vt:lpstr>
      <vt:lpstr>最短路径：Dijkstra算法</vt:lpstr>
      <vt:lpstr>最短路径：Dijkstra算法</vt:lpstr>
      <vt:lpstr>最短路径：Dijkstra算法</vt:lpstr>
      <vt:lpstr>最短路径：Dijkstra算法</vt:lpstr>
      <vt:lpstr>最短路径：Dijkstra算法</vt:lpstr>
      <vt:lpstr>最短路径：Dijkstra算法</vt:lpstr>
      <vt:lpstr>启示：深化图结构的理解</vt:lpstr>
      <vt:lpstr>启示：深化图结构的理解</vt:lpstr>
      <vt:lpstr>启示：深化图结构的理解</vt:lpstr>
      <vt:lpstr>启示：深化图结构的理解</vt:lpstr>
      <vt:lpstr>启示：深化图结构的理解</vt:lpstr>
      <vt:lpstr>最小生成树</vt:lpstr>
      <vt:lpstr>最小生成树</vt:lpstr>
      <vt:lpstr>最小生成树</vt:lpstr>
      <vt:lpstr>最小生成树</vt:lpstr>
      <vt:lpstr>最小生成树</vt:lpstr>
      <vt:lpstr>最短路径：谷歌地图示例</vt:lpstr>
      <vt:lpstr>最短路径：Dijkstra算法</vt:lpstr>
      <vt:lpstr>最短路径：Dijkstra算法</vt:lpstr>
      <vt:lpstr>最短路径：Dijkstra算法</vt:lpstr>
      <vt:lpstr>最短路径：Dijkstra算法</vt:lpstr>
      <vt:lpstr>最短路径：Dijkstra算法</vt:lpstr>
      <vt:lpstr>最短路径：Dijkstra算法</vt:lpstr>
      <vt:lpstr>最短路径：Dijkstra算法</vt:lpstr>
      <vt:lpstr>最短路径：Dijkstra算法</vt:lpstr>
      <vt:lpstr>最短路径：Dijkstra算法</vt:lpstr>
      <vt:lpstr>最短路径算法：Dijkstra</vt:lpstr>
      <vt:lpstr>最短路径：Dijkstra算法</vt:lpstr>
      <vt:lpstr>最短路径：Dijkstra算法</vt:lpstr>
      <vt:lpstr>最短路径：Dijkstra算法</vt:lpstr>
      <vt:lpstr>最短路径：Dijkstra算法</vt:lpstr>
      <vt:lpstr>最短路径：Dijkstra算法性能</vt:lpstr>
      <vt:lpstr>最短路径：思考</vt:lpstr>
      <vt:lpstr>最短路径：Floyd算法</vt:lpstr>
      <vt:lpstr>最短路径：Floyd算法</vt:lpstr>
      <vt:lpstr>最短路径：Floyd算法</vt:lpstr>
      <vt:lpstr>最短路径：Floyd算法</vt:lpstr>
      <vt:lpstr>最短路径：Floyd算法</vt:lpstr>
      <vt:lpstr>最短路径：Floyd算法+ 案例分析</vt:lpstr>
      <vt:lpstr>最短路径：Floyd算法 + 案例分析</vt:lpstr>
      <vt:lpstr>最短路径：Floyd算法 + 案例分析</vt:lpstr>
      <vt:lpstr>最短路径：Floyd算法 + 案例分析</vt:lpstr>
      <vt:lpstr>最短路径：Floyd算法 + 案例分析</vt:lpstr>
      <vt:lpstr>最短路径：Floyd算法+ 案例分析</vt:lpstr>
      <vt:lpstr>最短路径：Floyd算法+ 案例分析</vt:lpstr>
      <vt:lpstr>最短路径：Floyd算法+ 案例分析</vt:lpstr>
      <vt:lpstr>最短路径：Floyd算法+ 案例分析</vt:lpstr>
      <vt:lpstr>最短路径：Floyd算法+ 案例分析</vt:lpstr>
      <vt:lpstr>最短路径：Floyd算法+ 案例分析</vt:lpstr>
      <vt:lpstr>最短路径算法：Dijkstra vs Floyd</vt:lpstr>
      <vt:lpstr>内容概要</vt:lpstr>
      <vt:lpstr>拓扑排序</vt:lpstr>
      <vt:lpstr>拓扑排序</vt:lpstr>
      <vt:lpstr>拓扑排序</vt:lpstr>
      <vt:lpstr>拓扑排序</vt:lpstr>
      <vt:lpstr>拓扑排序</vt:lpstr>
      <vt:lpstr>拓扑排序</vt:lpstr>
      <vt:lpstr>拓扑排序</vt:lpstr>
      <vt:lpstr>拓扑排序</vt:lpstr>
      <vt:lpstr>拓扑排序的存储结构</vt:lpstr>
      <vt:lpstr>拓扑排序</vt:lpstr>
      <vt:lpstr>拓扑排序：算法实现</vt:lpstr>
      <vt:lpstr>拓扑排序：算法实现</vt:lpstr>
      <vt:lpstr>拓扑排序：算法实现</vt:lpstr>
      <vt:lpstr>拓扑排序：算法实现</vt:lpstr>
      <vt:lpstr>拓扑排序：算法分析</vt:lpstr>
      <vt:lpstr>关键路径</vt:lpstr>
      <vt:lpstr>关键路径：AOE网示例</vt:lpstr>
      <vt:lpstr>关键路径</vt:lpstr>
      <vt:lpstr>关键路径</vt:lpstr>
      <vt:lpstr>关键路径</vt:lpstr>
      <vt:lpstr>关键路径</vt:lpstr>
      <vt:lpstr>关键路径</vt:lpstr>
      <vt:lpstr>关键路径</vt:lpstr>
      <vt:lpstr>关键路径</vt:lpstr>
      <vt:lpstr>关键路径</vt:lpstr>
      <vt:lpstr>关键路径</vt:lpstr>
      <vt:lpstr>关键路径：算法实现</vt:lpstr>
      <vt:lpstr>关键路径</vt:lpstr>
      <vt:lpstr>关键路径</vt:lpstr>
      <vt:lpstr>关键路径：算法分析</vt:lpstr>
      <vt:lpstr>作业</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大数据时代的 若干数据管理和分析问题</dc:title>
  <dc:creator>Aoying Zhou</dc:creator>
  <cp:lastModifiedBy>112103880@qq.com</cp:lastModifiedBy>
  <cp:revision>1558</cp:revision>
  <dcterms:created xsi:type="dcterms:W3CDTF">2012-05-22T06:24:00Z</dcterms:created>
  <dcterms:modified xsi:type="dcterms:W3CDTF">2020-07-15T08:48:32Z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2052-9.1.0.4280</vt:lpwstr>
  </property>
</Properties>
</file>